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79" r:id="rId3"/>
    <p:sldId id="263" r:id="rId4"/>
    <p:sldId id="257" r:id="rId5"/>
    <p:sldId id="264" r:id="rId6"/>
    <p:sldId id="258" r:id="rId7"/>
    <p:sldId id="265" r:id="rId8"/>
    <p:sldId id="259" r:id="rId9"/>
    <p:sldId id="266" r:id="rId10"/>
    <p:sldId id="260" r:id="rId11"/>
    <p:sldId id="267" r:id="rId12"/>
    <p:sldId id="268" r:id="rId13"/>
    <p:sldId id="269" r:id="rId14"/>
    <p:sldId id="261" r:id="rId15"/>
    <p:sldId id="262" r:id="rId16"/>
    <p:sldId id="270" r:id="rId17"/>
    <p:sldId id="271" r:id="rId18"/>
    <p:sldId id="272" r:id="rId19"/>
    <p:sldId id="273" r:id="rId20"/>
    <p:sldId id="274" r:id="rId21"/>
    <p:sldId id="276" r:id="rId22"/>
    <p:sldId id="275" r:id="rId23"/>
    <p:sldId id="277" r:id="rId24"/>
  </p:sldIdLst>
  <p:sldSz cx="9144000" cy="6858000" type="screen4x3"/>
  <p:notesSz cx="6858000" cy="9144000"/>
  <p:custDataLst>
    <p:tags r:id="rId2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22F6C-CEFB-4CF5-B369-081B9A7C6190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0CFD0B-0270-419C-9C82-6AE66F9DD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391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CFD0B-0270-419C-9C82-6AE66F9DDAF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926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723548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Обзор среды программирования </a:t>
            </a:r>
            <a:r>
              <a:rPr lang="en-US" sz="5400" b="1" dirty="0">
                <a:solidFill>
                  <a:srgbClr val="FF0000"/>
                </a:solidFill>
              </a:rPr>
              <a:t>EV3</a:t>
            </a:r>
            <a:r>
              <a:rPr lang="ru-RU" sz="5400" b="1" dirty="0">
                <a:solidFill>
                  <a:srgbClr val="FF0000"/>
                </a:solidFill>
              </a:rPr>
              <a:t>.</a:t>
            </a:r>
            <a:br>
              <a:rPr lang="en-US" sz="5400" b="1" dirty="0">
                <a:solidFill>
                  <a:srgbClr val="FF0000"/>
                </a:solidFill>
              </a:rPr>
            </a:br>
            <a:r>
              <a:rPr lang="ru-RU" sz="5400" b="1" dirty="0">
                <a:solidFill>
                  <a:srgbClr val="FF0000"/>
                </a:solidFill>
              </a:rPr>
              <a:t>Блок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3861048"/>
            <a:ext cx="3816424" cy="11521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491880" y="4078813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Действие</a:t>
            </a:r>
          </a:p>
        </p:txBody>
      </p:sp>
    </p:spTree>
    <p:extLst>
      <p:ext uri="{BB962C8B-B14F-4D97-AF65-F5344CB8AC3E}">
        <p14:creationId xmlns:p14="http://schemas.microsoft.com/office/powerpoint/2010/main" val="40848278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456888"/>
              </p:ext>
            </p:extLst>
          </p:nvPr>
        </p:nvGraphicFramePr>
        <p:xfrm>
          <a:off x="-1" y="-1"/>
          <a:ext cx="9144000" cy="68580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4912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Режим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Изображение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Входные параметры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0734">
                <a:tc>
                  <a:txBody>
                    <a:bodyPr/>
                    <a:lstStyle/>
                    <a:p>
                      <a:r>
                        <a:rPr lang="ru-RU"/>
                        <a:t>Включить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1. Мощность левого мотора</a:t>
                      </a:r>
                      <a:br>
                        <a:rPr lang="ru-RU"/>
                      </a:br>
                      <a:r>
                        <a:rPr lang="ru-RU"/>
                        <a:t>2. Мощность правого мотора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27421">
                <a:tc>
                  <a:txBody>
                    <a:bodyPr/>
                    <a:lstStyle/>
                    <a:p>
                      <a:r>
                        <a:rPr lang="ru-RU"/>
                        <a:t>Выключить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1. Тормозить в конце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80984">
                <a:tc>
                  <a:txBody>
                    <a:bodyPr/>
                    <a:lstStyle/>
                    <a:p>
                      <a:r>
                        <a:rPr lang="ru-RU"/>
                        <a:t>Включить на</a:t>
                      </a:r>
                      <a:br>
                        <a:rPr lang="ru-RU"/>
                      </a:br>
                      <a:r>
                        <a:rPr lang="ru-RU"/>
                        <a:t>количество</a:t>
                      </a:r>
                      <a:br>
                        <a:rPr lang="ru-RU"/>
                      </a:br>
                      <a:r>
                        <a:rPr lang="ru-RU"/>
                        <a:t>секунд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1. Мощность левого мотора</a:t>
                      </a:r>
                      <a:br>
                        <a:rPr lang="ru-RU"/>
                      </a:br>
                      <a:r>
                        <a:rPr lang="ru-RU"/>
                        <a:t>2. Мощность правого мотора</a:t>
                      </a:r>
                      <a:br>
                        <a:rPr lang="ru-RU"/>
                      </a:br>
                      <a:r>
                        <a:rPr lang="ru-RU"/>
                        <a:t>3. Секунды</a:t>
                      </a:r>
                      <a:br>
                        <a:rPr lang="ru-RU"/>
                      </a:br>
                      <a:r>
                        <a:rPr lang="ru-RU"/>
                        <a:t>4. Тормозить в конце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1975">
                <a:tc>
                  <a:txBody>
                    <a:bodyPr/>
                    <a:lstStyle/>
                    <a:p>
                      <a:r>
                        <a:rPr lang="ru-RU" dirty="0"/>
                        <a:t>Включить на</a:t>
                      </a:r>
                      <a:br>
                        <a:rPr lang="ru-RU" dirty="0"/>
                      </a:br>
                      <a:r>
                        <a:rPr lang="ru-RU" dirty="0"/>
                        <a:t>количество градусов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1. Мощность левого мотора</a:t>
                      </a:r>
                      <a:br>
                        <a:rPr lang="ru-RU"/>
                      </a:br>
                      <a:r>
                        <a:rPr lang="ru-RU"/>
                        <a:t>2. Мощность правого мотора</a:t>
                      </a:r>
                      <a:br>
                        <a:rPr lang="ru-RU"/>
                      </a:br>
                      <a:r>
                        <a:rPr lang="ru-RU"/>
                        <a:t>3. Градусы</a:t>
                      </a:r>
                      <a:br>
                        <a:rPr lang="ru-RU"/>
                      </a:br>
                      <a:r>
                        <a:rPr lang="ru-RU"/>
                        <a:t>4. Тормозить в конце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71975">
                <a:tc>
                  <a:txBody>
                    <a:bodyPr/>
                    <a:lstStyle/>
                    <a:p>
                      <a:r>
                        <a:rPr lang="ru-RU"/>
                        <a:t>Включить на</a:t>
                      </a:r>
                      <a:br>
                        <a:rPr lang="ru-RU"/>
                      </a:br>
                      <a:r>
                        <a:rPr lang="ru-RU"/>
                        <a:t>количество оборотов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1. Мощность левого мотора</a:t>
                      </a:r>
                      <a:br>
                        <a:rPr lang="ru-RU" dirty="0"/>
                      </a:br>
                      <a:r>
                        <a:rPr lang="ru-RU" dirty="0"/>
                        <a:t>2. Мощность правого мотора</a:t>
                      </a:r>
                      <a:br>
                        <a:rPr lang="ru-RU" dirty="0"/>
                      </a:br>
                      <a:r>
                        <a:rPr lang="ru-RU" dirty="0"/>
                        <a:t>3. Обороты</a:t>
                      </a:r>
                      <a:br>
                        <a:rPr lang="ru-RU" dirty="0"/>
                      </a:br>
                      <a:r>
                        <a:rPr lang="ru-RU" dirty="0"/>
                        <a:t>4. Тормозить в конце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r="52751" b="4506"/>
          <a:stretch/>
        </p:blipFill>
        <p:spPr>
          <a:xfrm>
            <a:off x="3773910" y="692696"/>
            <a:ext cx="1596177" cy="10081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-1" r="62428" b="1776"/>
          <a:stretch/>
        </p:blipFill>
        <p:spPr>
          <a:xfrm>
            <a:off x="3773910" y="1832193"/>
            <a:ext cx="1374154" cy="11226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t="-1" r="32856" b="-1513"/>
          <a:stretch/>
        </p:blipFill>
        <p:spPr>
          <a:xfrm>
            <a:off x="3347863" y="3086201"/>
            <a:ext cx="2554481" cy="12068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/>
          <a:srcRect r="32856" b="4515"/>
          <a:stretch/>
        </p:blipFill>
        <p:spPr>
          <a:xfrm>
            <a:off x="3347863" y="4340209"/>
            <a:ext cx="2637900" cy="11723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/>
          <a:srcRect r="32856" b="4931"/>
          <a:stretch/>
        </p:blipFill>
        <p:spPr>
          <a:xfrm>
            <a:off x="3347863" y="5678489"/>
            <a:ext cx="2564910" cy="1134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855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0648"/>
            <a:ext cx="8147248" cy="5865515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Блок "Экран"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Данный блок позволяет выводить изображения, геометрические фигуры или текст на экране блока.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Практически все режимы блока используют координаты экрана. Размеры экрана: 177 пикселей по горизонтали и 127 - по вертикали, отсчет начинается в левом верхнем углу. Единственный режим, который не использует координаты - "Текст - Сетка". Сетка разбивает экран на 12 строк и 22 столбца, нумерация также начинается в левом верхнем углу. Этот режим задает строку и столбец, начиная с которых будет выводиться текст.</a:t>
            </a:r>
          </a:p>
        </p:txBody>
      </p:sp>
    </p:spTree>
    <p:extLst>
      <p:ext uri="{BB962C8B-B14F-4D97-AF65-F5344CB8AC3E}">
        <p14:creationId xmlns:p14="http://schemas.microsoft.com/office/powerpoint/2010/main" val="426178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http://2.bp.blogspot.com/-bt4r9sW6TgA/Uhd5Uue2ptI/AAAAAAAABKE/DJPjF5d_EHE/s1600/Action_Palette_Display_TextPixel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01" y="2718209"/>
            <a:ext cx="3086803" cy="120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http://4.bp.blogspot.com/-0wD0dNp2ePQ/Uhd5ZyV14cI/AAAAAAAABKM/S_ZAgNGZFKY/s1600/Action_Palette_Display_Fi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718209"/>
            <a:ext cx="2375439" cy="120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529" y="332656"/>
            <a:ext cx="856812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Если на блоке выбран один из текстовых режимов, тогда в правом верхнем углу блока появится поле, позволяющее задать выводимый текст. Если же выбран режим "Изображение" - тогда на этом месте будет кнопка с выбором файла.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516216" y="3924984"/>
            <a:ext cx="2368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Выбор изображения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5208990"/>
            <a:ext cx="84892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В качестве изображений могут быть стандартные EV3 картинки или любые изображения проекта.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3924984"/>
            <a:ext cx="20222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Установка текста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7632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1.bp.blogspot.com/-eMyJ4-GpKRk/Uhd58-xe0kI/AAAAAAAABKU/VJsfO_Bi8WQ/s1600/Action_Palette_Display_Rectangle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789040"/>
            <a:ext cx="5012445" cy="1566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548680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В левом верхнем углу блока есть кнопка "Предварительный просмотр", которая покажет, что же будет отображено на экране EV3. Это очень удобно - не надо каждый раз закачивать программу на блок, чтобы проверить, что координаты и прочие параметры фигуры выбраны правильно.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389112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248632"/>
              </p:ext>
            </p:extLst>
          </p:nvPr>
        </p:nvGraphicFramePr>
        <p:xfrm>
          <a:off x="0" y="2"/>
          <a:ext cx="9144000" cy="68579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61558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Режим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Изображение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Входные параметры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4030">
                <a:tc>
                  <a:txBody>
                    <a:bodyPr/>
                    <a:lstStyle/>
                    <a:p>
                      <a:r>
                        <a:rPr lang="ru-RU"/>
                        <a:t>Текст - Пиксели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1. Очистить экран</a:t>
                      </a:r>
                      <a:br>
                        <a:rPr lang="ru-RU"/>
                      </a:br>
                      <a:r>
                        <a:rPr lang="ru-RU"/>
                        <a:t>2-3. Координаты текста</a:t>
                      </a:r>
                      <a:br>
                        <a:rPr lang="ru-RU"/>
                      </a:br>
                      <a:r>
                        <a:rPr lang="ru-RU"/>
                        <a:t>4. Цвет текста</a:t>
                      </a:r>
                      <a:br>
                        <a:rPr lang="ru-RU"/>
                      </a:br>
                      <a:r>
                        <a:rPr lang="ru-RU"/>
                        <a:t>5. Шрифт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54190">
                <a:tc>
                  <a:txBody>
                    <a:bodyPr/>
                    <a:lstStyle/>
                    <a:p>
                      <a:r>
                        <a:rPr lang="ru-RU"/>
                        <a:t>Текст - Сетка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1. Очистить экран</a:t>
                      </a:r>
                      <a:br>
                        <a:rPr lang="ru-RU"/>
                      </a:br>
                      <a:r>
                        <a:rPr lang="ru-RU"/>
                        <a:t>2. Строка экрана</a:t>
                      </a:r>
                      <a:br>
                        <a:rPr lang="ru-RU"/>
                      </a:br>
                      <a:r>
                        <a:rPr lang="ru-RU"/>
                        <a:t>3. Столбец экрана</a:t>
                      </a:r>
                      <a:br>
                        <a:rPr lang="ru-RU"/>
                      </a:br>
                      <a:r>
                        <a:rPr lang="ru-RU"/>
                        <a:t>4. Цвет текста</a:t>
                      </a:r>
                      <a:br>
                        <a:rPr lang="ru-RU"/>
                      </a:br>
                      <a:r>
                        <a:rPr lang="ru-RU"/>
                        <a:t>5. Шрифт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44030">
                <a:tc>
                  <a:txBody>
                    <a:bodyPr/>
                    <a:lstStyle/>
                    <a:p>
                      <a:r>
                        <a:rPr lang="ru-RU"/>
                        <a:t>Фигуры - Линия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1. Очистить экран</a:t>
                      </a:r>
                      <a:br>
                        <a:rPr lang="ru-RU"/>
                      </a:br>
                      <a:r>
                        <a:rPr lang="ru-RU"/>
                        <a:t>2-3. Координаты 1 точки</a:t>
                      </a:r>
                      <a:br>
                        <a:rPr lang="ru-RU"/>
                      </a:br>
                      <a:r>
                        <a:rPr lang="ru-RU"/>
                        <a:t>4-5. Координаты 2 точки</a:t>
                      </a:r>
                      <a:br>
                        <a:rPr lang="ru-RU"/>
                      </a:br>
                      <a:r>
                        <a:rPr lang="ru-RU"/>
                        <a:t>4. Цвет линии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54190">
                <a:tc>
                  <a:txBody>
                    <a:bodyPr/>
                    <a:lstStyle/>
                    <a:p>
                      <a:r>
                        <a:rPr lang="ru-RU"/>
                        <a:t>Фигуры - Круг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1. Очистить экран</a:t>
                      </a:r>
                      <a:br>
                        <a:rPr lang="ru-RU" dirty="0"/>
                      </a:br>
                      <a:r>
                        <a:rPr lang="ru-RU" dirty="0"/>
                        <a:t>2-3. Координаты центра</a:t>
                      </a:r>
                      <a:br>
                        <a:rPr lang="ru-RU" dirty="0"/>
                      </a:br>
                      <a:r>
                        <a:rPr lang="ru-RU" dirty="0"/>
                        <a:t>4. Радиус</a:t>
                      </a:r>
                      <a:br>
                        <a:rPr lang="ru-RU" dirty="0"/>
                      </a:br>
                      <a:r>
                        <a:rPr lang="ru-RU" dirty="0"/>
                        <a:t>5. Заливка</a:t>
                      </a:r>
                      <a:br>
                        <a:rPr lang="ru-RU" dirty="0"/>
                      </a:br>
                      <a:r>
                        <a:rPr lang="ru-RU" dirty="0"/>
                        <a:t>6. Цвет круга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r="20422" b="4506"/>
          <a:stretch/>
        </p:blipFill>
        <p:spPr>
          <a:xfrm>
            <a:off x="3203847" y="908720"/>
            <a:ext cx="2880323" cy="10801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r="20422" b="4506"/>
          <a:stretch/>
        </p:blipFill>
        <p:spPr>
          <a:xfrm>
            <a:off x="3203847" y="2469514"/>
            <a:ext cx="2846663" cy="10674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r="8290" b="-162"/>
          <a:stretch/>
        </p:blipFill>
        <p:spPr>
          <a:xfrm>
            <a:off x="3120712" y="4017685"/>
            <a:ext cx="2963458" cy="10081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/>
          <a:srcRect r="12577" b="9396"/>
          <a:stretch/>
        </p:blipFill>
        <p:spPr>
          <a:xfrm>
            <a:off x="3125752" y="5473856"/>
            <a:ext cx="2924757" cy="947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9727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87127"/>
              </p:ext>
            </p:extLst>
          </p:nvPr>
        </p:nvGraphicFramePr>
        <p:xfrm>
          <a:off x="0" y="1"/>
          <a:ext cx="9144000" cy="68822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87466">
                <a:tc>
                  <a:txBody>
                    <a:bodyPr/>
                    <a:lstStyle/>
                    <a:p>
                      <a:r>
                        <a:rPr lang="ru-RU" dirty="0"/>
                        <a:t>Фигуры -</a:t>
                      </a:r>
                      <a:br>
                        <a:rPr lang="ru-RU" dirty="0"/>
                      </a:br>
                      <a:r>
                        <a:rPr lang="ru-RU" dirty="0"/>
                        <a:t>Прямоугольник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  <a:p>
                      <a:br>
                        <a:rPr lang="ru-RU" dirty="0"/>
                      </a:b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1. Очистить экран</a:t>
                      </a:r>
                      <a:br>
                        <a:rPr lang="ru-RU"/>
                      </a:br>
                      <a:r>
                        <a:rPr lang="ru-RU"/>
                        <a:t>2-3. Координаты верхнего</a:t>
                      </a:r>
                      <a:br>
                        <a:rPr lang="ru-RU"/>
                      </a:br>
                      <a:r>
                        <a:rPr lang="ru-RU"/>
                        <a:t>левого угла</a:t>
                      </a:r>
                      <a:br>
                        <a:rPr lang="ru-RU"/>
                      </a:br>
                      <a:r>
                        <a:rPr lang="ru-RU"/>
                        <a:t>4. Ширина</a:t>
                      </a:r>
                      <a:br>
                        <a:rPr lang="ru-RU"/>
                      </a:br>
                      <a:r>
                        <a:rPr lang="ru-RU"/>
                        <a:t>5. Высота</a:t>
                      </a:r>
                      <a:br>
                        <a:rPr lang="ru-RU"/>
                      </a:br>
                      <a:r>
                        <a:rPr lang="ru-RU"/>
                        <a:t>6. Заливка</a:t>
                      </a:r>
                      <a:br>
                        <a:rPr lang="ru-RU"/>
                      </a:br>
                      <a:r>
                        <a:rPr lang="ru-RU"/>
                        <a:t>7. Цвет прямоугольника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23511">
                <a:tc>
                  <a:txBody>
                    <a:bodyPr/>
                    <a:lstStyle/>
                    <a:p>
                      <a:r>
                        <a:rPr lang="ru-RU"/>
                        <a:t>Фигуры - Точка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1. Очистить экран</a:t>
                      </a:r>
                      <a:br>
                        <a:rPr lang="ru-RU" dirty="0"/>
                      </a:br>
                      <a:r>
                        <a:rPr lang="ru-RU" dirty="0"/>
                        <a:t>2-3. Координаты точки</a:t>
                      </a:r>
                      <a:br>
                        <a:rPr lang="ru-RU" dirty="0"/>
                      </a:br>
                      <a:r>
                        <a:rPr lang="ru-RU" dirty="0"/>
                        <a:t>4. Цвет точки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23511">
                <a:tc>
                  <a:txBody>
                    <a:bodyPr/>
                    <a:lstStyle/>
                    <a:p>
                      <a:r>
                        <a:rPr lang="ru-RU" dirty="0"/>
                        <a:t>Изображение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  <a:p>
                      <a:br>
                        <a:rPr lang="ru-RU" dirty="0"/>
                      </a:b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1. Очистить экран</a:t>
                      </a:r>
                      <a:br>
                        <a:rPr lang="ru-RU" dirty="0"/>
                      </a:br>
                      <a:r>
                        <a:rPr lang="ru-RU" dirty="0"/>
                        <a:t>2-3. Координаты верхнего</a:t>
                      </a:r>
                      <a:br>
                        <a:rPr lang="ru-RU" dirty="0"/>
                      </a:br>
                      <a:r>
                        <a:rPr lang="ru-RU" dirty="0"/>
                        <a:t>левого угла изображения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23511">
                <a:tc>
                  <a:txBody>
                    <a:bodyPr/>
                    <a:lstStyle/>
                    <a:p>
                      <a:r>
                        <a:rPr lang="ru-RU"/>
                        <a:t>Окно сброса</a:t>
                      </a:r>
                      <a:br>
                        <a:rPr lang="ru-RU"/>
                      </a:br>
                      <a:r>
                        <a:rPr lang="ru-RU"/>
                        <a:t>настроек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404664"/>
            <a:ext cx="2965787" cy="11674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r="32737" b="4506"/>
          <a:stretch/>
        </p:blipFill>
        <p:spPr>
          <a:xfrm>
            <a:off x="3275856" y="2204864"/>
            <a:ext cx="2596888" cy="11521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r="42804"/>
          <a:stretch/>
        </p:blipFill>
        <p:spPr>
          <a:xfrm>
            <a:off x="3419872" y="3789040"/>
            <a:ext cx="2232248" cy="12196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/>
          <a:srcRect t="3428" r="70869"/>
          <a:stretch/>
        </p:blipFill>
        <p:spPr>
          <a:xfrm>
            <a:off x="3779912" y="5440701"/>
            <a:ext cx="1347564" cy="1396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2237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6632"/>
            <a:ext cx="8075240" cy="6009531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Блок "Звук"</a:t>
            </a:r>
            <a:br>
              <a:rPr lang="ru-RU" dirty="0"/>
            </a:br>
            <a:br>
              <a:rPr lang="ru-RU" dirty="0"/>
            </a:br>
            <a:r>
              <a:rPr lang="ru-RU" dirty="0"/>
              <a:t>С помощью данного блока можно проиграть записанный файл, музыкальную ноту или тон. Кнопка выбора файла, как и в блоке "Экран", расположена в правом верхнем углу. Все режимы, кроме остановки звука, имеют настройку "Тип воспроизведения". Звук может воспроизводится 3 способами:</a:t>
            </a:r>
            <a:br>
              <a:rPr lang="ru-RU" dirty="0"/>
            </a:br>
            <a:endParaRPr lang="ru-RU" dirty="0"/>
          </a:p>
          <a:p>
            <a:r>
              <a:rPr lang="ru-RU" dirty="0"/>
              <a:t>программа ждет, пока звук проиграется 1 раз</a:t>
            </a:r>
          </a:p>
          <a:p>
            <a:r>
              <a:rPr lang="ru-RU" dirty="0"/>
              <a:t>программа не ждет, пока звук проиграется 1 раз (начинают выполняться следующие команды программы)</a:t>
            </a:r>
          </a:p>
          <a:p>
            <a:r>
              <a:rPr lang="ru-RU" dirty="0"/>
              <a:t>программа постоянно повторяет звук, пока не будет выполнен другой звуковой блок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06945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418341"/>
              </p:ext>
            </p:extLst>
          </p:nvPr>
        </p:nvGraphicFramePr>
        <p:xfrm>
          <a:off x="0" y="1"/>
          <a:ext cx="9144000" cy="68772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53553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Режим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Изображение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Входные параметры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53553">
                <a:tc>
                  <a:txBody>
                    <a:bodyPr/>
                    <a:lstStyle/>
                    <a:p>
                      <a:r>
                        <a:rPr lang="ru-RU"/>
                        <a:t>Остановка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br>
                        <a:rPr lang="ru-RU" dirty="0"/>
                      </a:b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53553">
                <a:tc>
                  <a:txBody>
                    <a:bodyPr/>
                    <a:lstStyle/>
                    <a:p>
                      <a:r>
                        <a:rPr lang="ru-RU"/>
                        <a:t>Воспроизвести</a:t>
                      </a:r>
                      <a:br>
                        <a:rPr lang="ru-RU"/>
                      </a:br>
                      <a:r>
                        <a:rPr lang="ru-RU"/>
                        <a:t>файл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1. Громкость</a:t>
                      </a:r>
                      <a:br>
                        <a:rPr lang="ru-RU" dirty="0"/>
                      </a:br>
                      <a:r>
                        <a:rPr lang="ru-RU" dirty="0"/>
                        <a:t>2. Тип воспроизведения</a:t>
                      </a:r>
                      <a:br>
                        <a:rPr lang="ru-RU" dirty="0"/>
                      </a:br>
                      <a:br>
                        <a:rPr lang="ru-RU" dirty="0"/>
                      </a:b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53553">
                <a:tc>
                  <a:txBody>
                    <a:bodyPr/>
                    <a:lstStyle/>
                    <a:p>
                      <a:r>
                        <a:rPr lang="ru-RU"/>
                        <a:t>Воспроизвести</a:t>
                      </a:r>
                      <a:br>
                        <a:rPr lang="ru-RU"/>
                      </a:br>
                      <a:r>
                        <a:rPr lang="ru-RU"/>
                        <a:t>тон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  <a:p>
                      <a:pPr algn="ctr"/>
                      <a:br>
                        <a:rPr lang="ru-RU" dirty="0">
                          <a:effectLst/>
                        </a:rPr>
                      </a:br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1. Частота</a:t>
                      </a:r>
                      <a:br>
                        <a:rPr lang="ru-RU"/>
                      </a:br>
                      <a:r>
                        <a:rPr lang="ru-RU"/>
                        <a:t>2. Продолжительность</a:t>
                      </a:r>
                      <a:br>
                        <a:rPr lang="ru-RU"/>
                      </a:br>
                      <a:r>
                        <a:rPr lang="ru-RU"/>
                        <a:t>3. Громкость</a:t>
                      </a:r>
                      <a:br>
                        <a:rPr lang="ru-RU"/>
                      </a:br>
                      <a:r>
                        <a:rPr lang="ru-RU"/>
                        <a:t>4. Тип воспроизведения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43788">
                <a:tc>
                  <a:txBody>
                    <a:bodyPr/>
                    <a:lstStyle/>
                    <a:p>
                      <a:r>
                        <a:rPr lang="ru-RU" dirty="0"/>
                        <a:t>Воспроизвести</a:t>
                      </a:r>
                      <a:br>
                        <a:rPr lang="ru-RU" dirty="0"/>
                      </a:br>
                      <a:r>
                        <a:rPr lang="ru-RU" dirty="0"/>
                        <a:t>ноту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  <a:p>
                      <a:r>
                        <a:rPr lang="ru-RU" dirty="0"/>
                        <a:t>1. Нота</a:t>
                      </a:r>
                      <a:br>
                        <a:rPr lang="ru-RU" dirty="0"/>
                      </a:br>
                      <a:r>
                        <a:rPr lang="ru-RU" dirty="0"/>
                        <a:t>2. Продолжительность</a:t>
                      </a:r>
                      <a:br>
                        <a:rPr lang="ru-RU" dirty="0"/>
                      </a:br>
                      <a:r>
                        <a:rPr lang="ru-RU" dirty="0"/>
                        <a:t>3. Громкость</a:t>
                      </a:r>
                      <a:br>
                        <a:rPr lang="ru-RU" dirty="0"/>
                      </a:br>
                      <a:r>
                        <a:rPr lang="ru-RU" dirty="0"/>
                        <a:t>4. Тип воспроизведения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r="70158" b="4506"/>
          <a:stretch/>
        </p:blipFill>
        <p:spPr>
          <a:xfrm>
            <a:off x="3959932" y="1412776"/>
            <a:ext cx="1224136" cy="12241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4552" y="2813174"/>
            <a:ext cx="1749536" cy="12365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t="3969" r="32593"/>
          <a:stretch/>
        </p:blipFill>
        <p:spPr>
          <a:xfrm>
            <a:off x="3275856" y="4225950"/>
            <a:ext cx="2598002" cy="11566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/>
          <a:srcRect r="32593" b="1920"/>
          <a:stretch/>
        </p:blipFill>
        <p:spPr>
          <a:xfrm>
            <a:off x="3273930" y="5558831"/>
            <a:ext cx="2599928" cy="118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643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6632"/>
            <a:ext cx="8363272" cy="6480720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Блок "Индикатор состояния модуля"</a:t>
            </a:r>
            <a:br>
              <a:rPr lang="ru-RU" dirty="0"/>
            </a:br>
            <a:endParaRPr lang="ru-RU" dirty="0"/>
          </a:p>
          <a:p>
            <a:pPr marL="0" indent="0">
              <a:buNone/>
            </a:pPr>
            <a:r>
              <a:rPr lang="ru-RU" dirty="0"/>
              <a:t>Вокруг кнопок управления блоком EV3 находится световая индикация. На нее легко обратить внимание - во время включения блока она горит красным, в меню блока - оранжевым, а во время исполнения программы - пульсирует зеленым.</a:t>
            </a:r>
          </a:p>
          <a:p>
            <a:pPr marL="0" indent="0">
              <a:buNone/>
            </a:pPr>
            <a:r>
              <a:rPr lang="ru-RU" dirty="0"/>
              <a:t>Данный блок позволяет задать свою индикацию во время выполнения программы. На выбор 3 цвета - красный, оранжевый зеленый и 2 режима - обычный и пульсация. Режим "Сброс" возвращает индикацию к стандартному режиму - миганию зеленым.</a:t>
            </a:r>
          </a:p>
        </p:txBody>
      </p:sp>
    </p:spTree>
    <p:extLst>
      <p:ext uri="{BB962C8B-B14F-4D97-AF65-F5344CB8AC3E}">
        <p14:creationId xmlns:p14="http://schemas.microsoft.com/office/powerpoint/2010/main" val="1389553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713979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Режим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Изображение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Входные параметры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r>
                        <a:rPr lang="ru-RU"/>
                        <a:t>Выключить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br>
                        <a:rPr lang="ru-RU"/>
                      </a:br>
                      <a:endParaRPr lang="ru-RU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r>
                        <a:rPr lang="ru-RU"/>
                        <a:t>Включить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1. Цвет индикации</a:t>
                      </a:r>
                      <a:br>
                        <a:rPr lang="ru-RU"/>
                      </a:br>
                      <a:r>
                        <a:rPr lang="ru-RU"/>
                        <a:t>2. Режим индикации</a:t>
                      </a:r>
                      <a:br>
                        <a:rPr lang="ru-RU"/>
                      </a:br>
                      <a:br>
                        <a:rPr lang="ru-RU"/>
                      </a:br>
                      <a:endParaRPr lang="ru-RU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r>
                        <a:rPr lang="ru-RU"/>
                        <a:t>Сброс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r="67671"/>
          <a:stretch/>
        </p:blipFill>
        <p:spPr>
          <a:xfrm>
            <a:off x="3941930" y="5286210"/>
            <a:ext cx="1350150" cy="13051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r="52751"/>
          <a:stretch/>
        </p:blipFill>
        <p:spPr>
          <a:xfrm>
            <a:off x="3563888" y="3573016"/>
            <a:ext cx="1803650" cy="11929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r="72381" b="2253"/>
          <a:stretch/>
        </p:blipFill>
        <p:spPr>
          <a:xfrm>
            <a:off x="3851921" y="1916832"/>
            <a:ext cx="1244306" cy="137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489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2251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1. Действие</a:t>
            </a:r>
            <a:br>
              <a:rPr lang="ru-RU" dirty="0"/>
            </a:br>
            <a:r>
              <a:rPr lang="ru-RU" dirty="0"/>
              <a:t>2. Управление операторами</a:t>
            </a:r>
            <a:br>
              <a:rPr lang="ru-RU" dirty="0"/>
            </a:br>
            <a:r>
              <a:rPr lang="ru-RU" dirty="0"/>
              <a:t>3. Датчик</a:t>
            </a:r>
            <a:br>
              <a:rPr lang="ru-RU" dirty="0"/>
            </a:br>
            <a:r>
              <a:rPr lang="ru-RU" dirty="0"/>
              <a:t>4. Операции с данными</a:t>
            </a:r>
            <a:br>
              <a:rPr lang="ru-RU" dirty="0"/>
            </a:br>
            <a:r>
              <a:rPr lang="ru-RU" dirty="0"/>
              <a:t>5. Дополнения</a:t>
            </a:r>
            <a:br>
              <a:rPr lang="ru-RU" dirty="0"/>
            </a:br>
            <a:r>
              <a:rPr lang="ru-RU" dirty="0"/>
              <a:t>6. Мои Блоки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12290" name="Picture 2" descr="http://2.bp.blogspot.com/-LjIPoRBbSP8/UhOX5DlN_6I/AAAAAAAABBM/O1UgHSTnjsM/s1600/%D0%A1%D0%BD%D0%B8%D0%BC%D0%BE%D0%BA1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864930"/>
            <a:ext cx="7805620" cy="1864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7075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219256" cy="5937523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Редактор изображений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Все редакторы - изображений, звука, пользовательских блоков - доступны из меню "Инструменты". Данный редактор позволяет создавать новые изображения и импортировать существующие файлы.</a:t>
            </a:r>
            <a:br>
              <a:rPr lang="ru-RU" dirty="0"/>
            </a:br>
            <a:r>
              <a:rPr lang="ru-RU" dirty="0"/>
              <a:t>Для рисования доступны следующие инструменты:</a:t>
            </a:r>
            <a:br>
              <a:rPr lang="ru-RU" dirty="0"/>
            </a:br>
            <a:r>
              <a:rPr lang="ru-RU" dirty="0"/>
              <a:t>Карандаш</a:t>
            </a:r>
          </a:p>
          <a:p>
            <a:r>
              <a:rPr lang="ru-RU" dirty="0"/>
              <a:t>Прямоугольник</a:t>
            </a:r>
          </a:p>
          <a:p>
            <a:r>
              <a:rPr lang="ru-RU" dirty="0"/>
              <a:t>Эллипс</a:t>
            </a:r>
          </a:p>
          <a:p>
            <a:r>
              <a:rPr lang="ru-RU" dirty="0"/>
              <a:t>Прямая</a:t>
            </a:r>
          </a:p>
          <a:p>
            <a:r>
              <a:rPr lang="ru-RU" dirty="0"/>
              <a:t>Текст</a:t>
            </a:r>
          </a:p>
          <a:p>
            <a:r>
              <a:rPr lang="ru-RU" dirty="0"/>
              <a:t>Для текста предусмотрено 2 стиля, для графических примитивов - 3 варианта толщины линий.</a:t>
            </a:r>
            <a:br>
              <a:rPr lang="ru-RU" dirty="0"/>
            </a:br>
            <a:r>
              <a:rPr lang="ru-RU" dirty="0"/>
              <a:t>Как будет выглядеть изображение на EV3, можно узнать, не закачивая программу на блок - справа вверху в редакторе есть окно предварительного просмотра.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1216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4.bp.blogspot.com/-8RTuX42x_jA/UhhZcXzTMAI/AAAAAAAABMg/UZ-FOfdOxrg/s1600/%D0%A1%D0%BD%D0%B8%D0%BC%D0%BE%D0%BA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8306485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6027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1115"/>
            <a:ext cx="8748464" cy="220598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Для импорта изображений достаточно нажать "Открыть" и выбрать нужный файл. После этого редактор предложит подобрать масштаб изображения (чтобы оно убиралось на экран) и его контрастность. Инструменты для рисования также доступны: например, можно добавить подпись к фотографии.</a:t>
            </a:r>
          </a:p>
        </p:txBody>
      </p:sp>
      <p:pic>
        <p:nvPicPr>
          <p:cNvPr id="9218" name="Picture 2" descr="http://4.bp.blogspot.com/-hYxDQG_B6F0/UhecMDH83KI/AAAAAAAABK4/A3eKiru0t0E/s1600/%D0%A1%D0%BD%D0%B8%D0%BC%D0%BE%D0%BA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60848"/>
            <a:ext cx="6377479" cy="3754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5949280"/>
            <a:ext cx="87849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Результат - отредактированное изображение или нарисованную картинку - необходимо сохранить, чтобы потом использовать ее в проекте.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52136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86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Редактор звука</a:t>
            </a:r>
            <a:br>
              <a:rPr lang="ru-RU" dirty="0"/>
            </a:br>
            <a:br>
              <a:rPr lang="ru-RU" dirty="0"/>
            </a:br>
            <a:r>
              <a:rPr lang="ru-RU" dirty="0"/>
              <a:t>Редактор позволяет записать с микрофона 10 секундный файл или открыть любой аудиофайл (поддерживаются </a:t>
            </a:r>
            <a:r>
              <a:rPr lang="ru-RU" dirty="0" err="1"/>
              <a:t>wav</a:t>
            </a:r>
            <a:r>
              <a:rPr lang="ru-RU" dirty="0"/>
              <a:t>, mp3 и </a:t>
            </a:r>
            <a:r>
              <a:rPr lang="ru-RU" dirty="0" err="1"/>
              <a:t>rsf</a:t>
            </a:r>
            <a:r>
              <a:rPr lang="ru-RU" dirty="0"/>
              <a:t> форматы) и сохранить из него все те же 10 секунд. Ограничения на количество таких файлов нет, главное, чтобы проект не превышал 30 Мб.</a:t>
            </a:r>
            <a:br>
              <a:rPr lang="ru-RU" dirty="0"/>
            </a:br>
            <a:endParaRPr lang="ru-RU" dirty="0"/>
          </a:p>
        </p:txBody>
      </p:sp>
      <p:pic>
        <p:nvPicPr>
          <p:cNvPr id="11266" name="Picture 2" descr="http://3.bp.blogspot.com/-pNAZsX4thDo/UhekgHR-ABI/AAAAAAAABLI/lWX2PH03DXw/s1600/%D0%A1%D0%BD%D0%B8%D0%BC%D0%BE%D0%BA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168" y="3799601"/>
            <a:ext cx="4236368" cy="3058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092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r>
              <a:rPr lang="ru-RU" b="1" dirty="0"/>
              <a:t>Средний мотор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Данный блок позволяет управлять средним мотором - включать на заданное количество секунд или оборотов, изменять его мощность, выключать. Все возможные режимы блока перечислены в таблице:</a:t>
            </a:r>
          </a:p>
        </p:txBody>
      </p:sp>
    </p:spTree>
    <p:extLst>
      <p:ext uri="{BB962C8B-B14F-4D97-AF65-F5344CB8AC3E}">
        <p14:creationId xmlns:p14="http://schemas.microsoft.com/office/powerpoint/2010/main" val="2038019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23728" y="28529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dirty="0"/>
            </a:b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339495"/>
              </p:ext>
            </p:extLst>
          </p:nvPr>
        </p:nvGraphicFramePr>
        <p:xfrm>
          <a:off x="-1" y="-1"/>
          <a:ext cx="9144000" cy="68580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4912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Режим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Изображение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Входные параметры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0734">
                <a:tc>
                  <a:txBody>
                    <a:bodyPr/>
                    <a:lstStyle/>
                    <a:p>
                      <a:r>
                        <a:rPr lang="ru-RU"/>
                        <a:t>Включить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1. Мощность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27421">
                <a:tc>
                  <a:txBody>
                    <a:bodyPr/>
                    <a:lstStyle/>
                    <a:p>
                      <a:r>
                        <a:rPr lang="ru-RU"/>
                        <a:t>Выключить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1. Тормозить в конце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80984">
                <a:tc>
                  <a:txBody>
                    <a:bodyPr/>
                    <a:lstStyle/>
                    <a:p>
                      <a:r>
                        <a:rPr lang="ru-RU"/>
                        <a:t>Включить на</a:t>
                      </a:r>
                      <a:br>
                        <a:rPr lang="ru-RU"/>
                      </a:br>
                      <a:r>
                        <a:rPr lang="ru-RU"/>
                        <a:t>количество</a:t>
                      </a:r>
                      <a:br>
                        <a:rPr lang="ru-RU"/>
                      </a:br>
                      <a:r>
                        <a:rPr lang="ru-RU"/>
                        <a:t>секунд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1. Мощность</a:t>
                      </a:r>
                      <a:br>
                        <a:rPr lang="ru-RU"/>
                      </a:br>
                      <a:r>
                        <a:rPr lang="ru-RU"/>
                        <a:t>2. Секунды</a:t>
                      </a:r>
                      <a:br>
                        <a:rPr lang="ru-RU"/>
                      </a:br>
                      <a:r>
                        <a:rPr lang="ru-RU"/>
                        <a:t>3. Тормозить в конце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1975">
                <a:tc>
                  <a:txBody>
                    <a:bodyPr/>
                    <a:lstStyle/>
                    <a:p>
                      <a:r>
                        <a:rPr lang="ru-RU"/>
                        <a:t>Включить на</a:t>
                      </a:r>
                      <a:br>
                        <a:rPr lang="ru-RU"/>
                      </a:br>
                      <a:r>
                        <a:rPr lang="ru-RU"/>
                        <a:t>количество</a:t>
                      </a:r>
                      <a:br>
                        <a:rPr lang="ru-RU"/>
                      </a:br>
                      <a:r>
                        <a:rPr lang="ru-RU"/>
                        <a:t>градусов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1. Мощность</a:t>
                      </a:r>
                      <a:br>
                        <a:rPr lang="ru-RU" dirty="0"/>
                      </a:br>
                      <a:r>
                        <a:rPr lang="ru-RU" dirty="0"/>
                        <a:t>2. Градусы</a:t>
                      </a:r>
                      <a:br>
                        <a:rPr lang="ru-RU" dirty="0"/>
                      </a:br>
                      <a:r>
                        <a:rPr lang="ru-RU" dirty="0"/>
                        <a:t>3. Тормозить в конце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71975">
                <a:tc>
                  <a:txBody>
                    <a:bodyPr/>
                    <a:lstStyle/>
                    <a:p>
                      <a:r>
                        <a:rPr lang="ru-RU"/>
                        <a:t>Включить на</a:t>
                      </a:r>
                      <a:br>
                        <a:rPr lang="ru-RU"/>
                      </a:br>
                      <a:r>
                        <a:rPr lang="ru-RU"/>
                        <a:t>количество</a:t>
                      </a:r>
                      <a:br>
                        <a:rPr lang="ru-RU"/>
                      </a:br>
                      <a:r>
                        <a:rPr lang="ru-RU"/>
                        <a:t>оборотов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1. Мощность</a:t>
                      </a:r>
                      <a:br>
                        <a:rPr lang="ru-RU" dirty="0"/>
                      </a:br>
                      <a:r>
                        <a:rPr lang="ru-RU" dirty="0"/>
                        <a:t>2. Обороты</a:t>
                      </a:r>
                      <a:br>
                        <a:rPr lang="ru-RU" dirty="0"/>
                      </a:br>
                      <a:r>
                        <a:rPr lang="ru-RU" dirty="0"/>
                        <a:t>3. Тормозить в конце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2"/>
          <a:srcRect l="-2487" t="1668" r="61021" b="3334"/>
          <a:stretch/>
        </p:blipFill>
        <p:spPr>
          <a:xfrm>
            <a:off x="3734165" y="764704"/>
            <a:ext cx="1408101" cy="10081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/>
          <a:srcRect r="60909"/>
          <a:stretch/>
        </p:blipFill>
        <p:spPr>
          <a:xfrm>
            <a:off x="3762654" y="1912252"/>
            <a:ext cx="1351124" cy="108012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/>
          <a:srcRect r="40316" b="-3316"/>
          <a:stretch/>
        </p:blipFill>
        <p:spPr>
          <a:xfrm>
            <a:off x="3508272" y="3131808"/>
            <a:ext cx="1982574" cy="107249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/>
          <a:srcRect r="40883" b="3722"/>
          <a:stretch/>
        </p:blipFill>
        <p:spPr>
          <a:xfrm>
            <a:off x="3508271" y="4439951"/>
            <a:ext cx="1975253" cy="100527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6"/>
          <a:srcRect r="42040" b="-4410"/>
          <a:stretch/>
        </p:blipFill>
        <p:spPr>
          <a:xfrm>
            <a:off x="3508271" y="5661999"/>
            <a:ext cx="1975253" cy="1111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206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505475"/>
          </a:xfrm>
        </p:spPr>
        <p:txBody>
          <a:bodyPr/>
          <a:lstStyle/>
          <a:p>
            <a:r>
              <a:rPr lang="ru-RU" b="1" dirty="0"/>
              <a:t>Большой мотор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Данный блок аналогичен предыдущему, но управляет большим мотором - их в наборе два. Его режимы</a:t>
            </a:r>
          </a:p>
        </p:txBody>
      </p:sp>
    </p:spTree>
    <p:extLst>
      <p:ext uri="{BB962C8B-B14F-4D97-AF65-F5344CB8AC3E}">
        <p14:creationId xmlns:p14="http://schemas.microsoft.com/office/powerpoint/2010/main" val="3775587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964008"/>
              </p:ext>
            </p:extLst>
          </p:nvPr>
        </p:nvGraphicFramePr>
        <p:xfrm>
          <a:off x="-1" y="-1"/>
          <a:ext cx="9144000" cy="68580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4912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Режим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Изображение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Входные параметры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0734">
                <a:tc>
                  <a:txBody>
                    <a:bodyPr/>
                    <a:lstStyle/>
                    <a:p>
                      <a:r>
                        <a:rPr lang="ru-RU"/>
                        <a:t>Включить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1. Мощность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27421">
                <a:tc>
                  <a:txBody>
                    <a:bodyPr/>
                    <a:lstStyle/>
                    <a:p>
                      <a:r>
                        <a:rPr lang="ru-RU"/>
                        <a:t>Выключить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1. Тормозить в конце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80984">
                <a:tc>
                  <a:txBody>
                    <a:bodyPr/>
                    <a:lstStyle/>
                    <a:p>
                      <a:r>
                        <a:rPr lang="ru-RU"/>
                        <a:t>Включить на</a:t>
                      </a:r>
                      <a:br>
                        <a:rPr lang="ru-RU"/>
                      </a:br>
                      <a:r>
                        <a:rPr lang="ru-RU"/>
                        <a:t>количество</a:t>
                      </a:r>
                      <a:br>
                        <a:rPr lang="ru-RU"/>
                      </a:br>
                      <a:r>
                        <a:rPr lang="ru-RU"/>
                        <a:t>секунд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1. Мощность</a:t>
                      </a:r>
                      <a:br>
                        <a:rPr lang="ru-RU"/>
                      </a:br>
                      <a:r>
                        <a:rPr lang="ru-RU"/>
                        <a:t>2. Секунды</a:t>
                      </a:r>
                      <a:br>
                        <a:rPr lang="ru-RU"/>
                      </a:br>
                      <a:r>
                        <a:rPr lang="ru-RU"/>
                        <a:t>3. Тормозить в конце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1975">
                <a:tc>
                  <a:txBody>
                    <a:bodyPr/>
                    <a:lstStyle/>
                    <a:p>
                      <a:r>
                        <a:rPr lang="ru-RU"/>
                        <a:t>Включить на</a:t>
                      </a:r>
                      <a:br>
                        <a:rPr lang="ru-RU"/>
                      </a:br>
                      <a:r>
                        <a:rPr lang="ru-RU"/>
                        <a:t>количество</a:t>
                      </a:r>
                      <a:br>
                        <a:rPr lang="ru-RU"/>
                      </a:br>
                      <a:r>
                        <a:rPr lang="ru-RU"/>
                        <a:t>градусов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1. Мощность</a:t>
                      </a:r>
                      <a:br>
                        <a:rPr lang="ru-RU"/>
                      </a:br>
                      <a:r>
                        <a:rPr lang="ru-RU"/>
                        <a:t>2. Градусы</a:t>
                      </a:r>
                      <a:br>
                        <a:rPr lang="ru-RU"/>
                      </a:br>
                      <a:r>
                        <a:rPr lang="ru-RU"/>
                        <a:t>3. Тормозить в конце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71975">
                <a:tc>
                  <a:txBody>
                    <a:bodyPr/>
                    <a:lstStyle/>
                    <a:p>
                      <a:r>
                        <a:rPr lang="ru-RU"/>
                        <a:t>Включить на</a:t>
                      </a:r>
                      <a:br>
                        <a:rPr lang="ru-RU"/>
                      </a:br>
                      <a:r>
                        <a:rPr lang="ru-RU"/>
                        <a:t>количество</a:t>
                      </a:r>
                      <a:br>
                        <a:rPr lang="ru-RU"/>
                      </a:br>
                      <a:r>
                        <a:rPr lang="ru-RU"/>
                        <a:t>оборотов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1. Мощность</a:t>
                      </a:r>
                      <a:br>
                        <a:rPr lang="ru-RU" dirty="0"/>
                      </a:br>
                      <a:r>
                        <a:rPr lang="ru-RU" dirty="0"/>
                        <a:t>2. Обороты</a:t>
                      </a:r>
                      <a:br>
                        <a:rPr lang="ru-RU" dirty="0"/>
                      </a:br>
                      <a:r>
                        <a:rPr lang="ru-RU" dirty="0"/>
                        <a:t>3. Тормозить в конце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r="62698" b="4506"/>
          <a:stretch/>
        </p:blipFill>
        <p:spPr>
          <a:xfrm>
            <a:off x="3779912" y="764704"/>
            <a:ext cx="1224136" cy="97930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r="60927" b="4002"/>
          <a:stretch/>
        </p:blipFill>
        <p:spPr>
          <a:xfrm>
            <a:off x="3800624" y="1890425"/>
            <a:ext cx="1347440" cy="10345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r="42539" b="-3451"/>
          <a:stretch/>
        </p:blipFill>
        <p:spPr>
          <a:xfrm>
            <a:off x="3563888" y="3140968"/>
            <a:ext cx="2043523" cy="11497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/>
          <a:srcRect r="42804" b="-446"/>
          <a:stretch/>
        </p:blipFill>
        <p:spPr>
          <a:xfrm>
            <a:off x="3563888" y="4451025"/>
            <a:ext cx="2046882" cy="11233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/>
          <a:srcRect t="1" r="40751" b="3187"/>
          <a:stretch/>
        </p:blipFill>
        <p:spPr>
          <a:xfrm>
            <a:off x="3563888" y="5646568"/>
            <a:ext cx="2231030" cy="113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79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91264" cy="5793507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Рулевое управление моторами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Данный блок удобно использовать для программирования движения стандартного робота-тележки с 2 моторами. В этом случае моторами можно управлять синхронно: одновременно запустить или остановить оба мотора, поменять направление движения робота. Направление движения задается ползунком "Рулевое управление". По умолчанию ползунок стоит в центральном положении - это соответствует прямой езде. При смещении ползунка влево\вправо робот будет поворачивать в указанном направлении.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2216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9313508"/>
              </p:ext>
            </p:extLst>
          </p:nvPr>
        </p:nvGraphicFramePr>
        <p:xfrm>
          <a:off x="-1" y="-1"/>
          <a:ext cx="9144000" cy="68580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4912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Режим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Изображение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Входные параметры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0734">
                <a:tc>
                  <a:txBody>
                    <a:bodyPr/>
                    <a:lstStyle/>
                    <a:p>
                      <a:r>
                        <a:rPr lang="ru-RU"/>
                        <a:t>Включить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1. Рулевое управление</a:t>
                      </a:r>
                      <a:br>
                        <a:rPr lang="ru-RU"/>
                      </a:br>
                      <a:r>
                        <a:rPr lang="ru-RU"/>
                        <a:t>2. Мощность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27421">
                <a:tc>
                  <a:txBody>
                    <a:bodyPr/>
                    <a:lstStyle/>
                    <a:p>
                      <a:r>
                        <a:rPr lang="ru-RU"/>
                        <a:t>Выключить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1. Тормозить в конце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80984">
                <a:tc>
                  <a:txBody>
                    <a:bodyPr/>
                    <a:lstStyle/>
                    <a:p>
                      <a:r>
                        <a:rPr lang="ru-RU"/>
                        <a:t>Включить на</a:t>
                      </a:r>
                      <a:br>
                        <a:rPr lang="ru-RU"/>
                      </a:br>
                      <a:r>
                        <a:rPr lang="ru-RU"/>
                        <a:t>количество</a:t>
                      </a:r>
                      <a:br>
                        <a:rPr lang="ru-RU"/>
                      </a:br>
                      <a:r>
                        <a:rPr lang="ru-RU"/>
                        <a:t>секунд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1. Рулевое управление</a:t>
                      </a:r>
                      <a:br>
                        <a:rPr lang="ru-RU"/>
                      </a:br>
                      <a:r>
                        <a:rPr lang="ru-RU"/>
                        <a:t>2. Мощность</a:t>
                      </a:r>
                      <a:br>
                        <a:rPr lang="ru-RU"/>
                      </a:br>
                      <a:r>
                        <a:rPr lang="ru-RU"/>
                        <a:t>3. Секунды</a:t>
                      </a:r>
                      <a:br>
                        <a:rPr lang="ru-RU"/>
                      </a:br>
                      <a:r>
                        <a:rPr lang="ru-RU"/>
                        <a:t>4. Тормозить в конце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1975">
                <a:tc>
                  <a:txBody>
                    <a:bodyPr/>
                    <a:lstStyle/>
                    <a:p>
                      <a:r>
                        <a:rPr lang="ru-RU" dirty="0"/>
                        <a:t>Включить на</a:t>
                      </a:r>
                      <a:br>
                        <a:rPr lang="ru-RU" dirty="0"/>
                      </a:br>
                      <a:r>
                        <a:rPr lang="ru-RU" dirty="0"/>
                        <a:t>количество</a:t>
                      </a:r>
                      <a:br>
                        <a:rPr lang="ru-RU" dirty="0"/>
                      </a:br>
                      <a:r>
                        <a:rPr lang="ru-RU" dirty="0"/>
                        <a:t>градусов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1. Рулевое управление</a:t>
                      </a:r>
                      <a:br>
                        <a:rPr lang="ru-RU"/>
                      </a:br>
                      <a:r>
                        <a:rPr lang="ru-RU"/>
                        <a:t>2. Мощность</a:t>
                      </a:r>
                      <a:br>
                        <a:rPr lang="ru-RU"/>
                      </a:br>
                      <a:r>
                        <a:rPr lang="ru-RU"/>
                        <a:t>3. Градусы</a:t>
                      </a:r>
                      <a:br>
                        <a:rPr lang="ru-RU"/>
                      </a:br>
                      <a:r>
                        <a:rPr lang="ru-RU"/>
                        <a:t>4. Тормозить в конце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71975">
                <a:tc>
                  <a:txBody>
                    <a:bodyPr/>
                    <a:lstStyle/>
                    <a:p>
                      <a:r>
                        <a:rPr lang="ru-RU"/>
                        <a:t>Включить на</a:t>
                      </a:r>
                      <a:br>
                        <a:rPr lang="ru-RU"/>
                      </a:br>
                      <a:r>
                        <a:rPr lang="ru-RU"/>
                        <a:t>количество</a:t>
                      </a:r>
                      <a:br>
                        <a:rPr lang="ru-RU"/>
                      </a:br>
                      <a:r>
                        <a:rPr lang="ru-RU"/>
                        <a:t>оборотов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1.Рулевое управление</a:t>
                      </a:r>
                      <a:br>
                        <a:rPr lang="ru-RU" dirty="0"/>
                      </a:br>
                      <a:r>
                        <a:rPr lang="ru-RU" dirty="0"/>
                        <a:t>2 Мощность</a:t>
                      </a:r>
                      <a:br>
                        <a:rPr lang="ru-RU" dirty="0"/>
                      </a:br>
                      <a:r>
                        <a:rPr lang="ru-RU" dirty="0"/>
                        <a:t>3. Обороты</a:t>
                      </a:r>
                      <a:br>
                        <a:rPr lang="ru-RU" dirty="0"/>
                      </a:br>
                      <a:r>
                        <a:rPr lang="ru-RU" dirty="0"/>
                        <a:t>4. Тормозить в конце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r="52751" b="4506"/>
          <a:stretch/>
        </p:blipFill>
        <p:spPr>
          <a:xfrm>
            <a:off x="3707904" y="764704"/>
            <a:ext cx="1512168" cy="95505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r="46348" b="4213"/>
          <a:stretch/>
        </p:blipFill>
        <p:spPr>
          <a:xfrm>
            <a:off x="3741688" y="1965751"/>
            <a:ext cx="1296144" cy="10374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/>
          <a:srcRect r="32856" b="562"/>
          <a:stretch/>
        </p:blipFill>
        <p:spPr>
          <a:xfrm>
            <a:off x="3419872" y="3140968"/>
            <a:ext cx="2333866" cy="10801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/>
          <a:srcRect r="32856" b="756"/>
          <a:stretch/>
        </p:blipFill>
        <p:spPr>
          <a:xfrm>
            <a:off x="3390032" y="4358883"/>
            <a:ext cx="2494324" cy="11521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/>
          <a:srcRect r="30800" b="-3582"/>
          <a:stretch/>
        </p:blipFill>
        <p:spPr>
          <a:xfrm>
            <a:off x="3332667" y="5633306"/>
            <a:ext cx="2679494" cy="1253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466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19256" cy="557748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Независимое управление моторами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Данный блок также служит для управления движением робота с 2 моторами. Разница в том, что направление движения задается не ползунком "Рулевое управление", а указанием мощности обоих моторов. В предыдущем блоке, если моторы вращаются с разной скоростью (например, когда робот поворачивает или разворачивается), то указывается мощность более быстрого мотора.</a:t>
            </a:r>
          </a:p>
        </p:txBody>
      </p:sp>
    </p:spTree>
    <p:extLst>
      <p:ext uri="{BB962C8B-B14F-4D97-AF65-F5344CB8AC3E}">
        <p14:creationId xmlns:p14="http://schemas.microsoft.com/office/powerpoint/2010/main" val="31621996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926a77fe8df2edad813ed82865b50f134ee3c6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1388</Words>
  <Application>Microsoft Office PowerPoint</Application>
  <PresentationFormat>Экран (4:3)</PresentationFormat>
  <Paragraphs>127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Arial</vt:lpstr>
      <vt:lpstr>Calibri</vt:lpstr>
      <vt:lpstr>Тема Office</vt:lpstr>
      <vt:lpstr>Обзор среды программирования EV3. Блок</vt:lpstr>
      <vt:lpstr>1. Действие 2. Управление операторами 3. Датчик 4. Операции с данными 5. Дополнения 6. Мои Блоки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Настёна</dc:creator>
  <cp:lastModifiedBy>Александр Кожухов</cp:lastModifiedBy>
  <cp:revision>20</cp:revision>
  <dcterms:created xsi:type="dcterms:W3CDTF">2016-12-14T20:59:07Z</dcterms:created>
  <dcterms:modified xsi:type="dcterms:W3CDTF">2022-02-07T09:53:31Z</dcterms:modified>
</cp:coreProperties>
</file>