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7" r:id="rId6"/>
    <p:sldId id="268" r:id="rId7"/>
    <p:sldId id="28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5729"/>
    <a:srgbClr val="123E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11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37011-15B0-4E5D-9159-D0932F1F7F0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B9117-D64A-4969-8624-1B00E6045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655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571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080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739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085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071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123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089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244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526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974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55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1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234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64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1105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29200" y="3796145"/>
            <a:ext cx="4114800" cy="114300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Музыкальный </a:t>
            </a:r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руководитель </a:t>
            </a:r>
            <a:b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Ткаченко Т.С. ВКК</a:t>
            </a:r>
            <a:endParaRPr lang="ru-RU" sz="2000" b="1" dirty="0">
              <a:solidFill>
                <a:schemeClr val="bg2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sz="half" idx="1"/>
          </p:nvPr>
        </p:nvSpPr>
        <p:spPr>
          <a:xfrm>
            <a:off x="467544" y="731519"/>
            <a:ext cx="8208912" cy="750917"/>
          </a:xfrm>
        </p:spPr>
        <p:txBody>
          <a:bodyPr>
            <a:noAutofit/>
          </a:bodyPr>
          <a:lstStyle/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МБДОУ </a:t>
            </a:r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«ЦРР-детский сад № 123»</a:t>
            </a:r>
          </a:p>
          <a:p>
            <a:pPr marL="4572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400" b="1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963394" y="2143974"/>
            <a:ext cx="7632848" cy="1652171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200" b="1" i="1" dirty="0" smtClean="0">
                <a:solidFill>
                  <a:srgbClr val="195729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Здоровьесберегающие </a:t>
            </a:r>
            <a:r>
              <a:rPr lang="ru-RU" sz="3200" b="1" i="1" dirty="0">
                <a:solidFill>
                  <a:srgbClr val="195729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технологии в процессе музыкального воспитания в детском саду</a:t>
            </a:r>
            <a:endParaRPr lang="ru-RU" sz="3200" b="1" i="1" dirty="0">
              <a:solidFill>
                <a:srgbClr val="19572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29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26470" y="374073"/>
            <a:ext cx="8215745" cy="185106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Актуальность применения </a:t>
            </a:r>
            <a:endParaRPr lang="ru-RU" sz="2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технологии </a:t>
            </a:r>
          </a:p>
          <a:p>
            <a:pPr algn="ctr"/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музыкально-образовательной деятельности в ДОУ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0109" y="2992583"/>
            <a:ext cx="2715494" cy="2469329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Повышение уровня заболеваемости детей ОРВИ,ОРЗ.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03415" y="4357255"/>
            <a:ext cx="2687784" cy="2292928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Эффективность музыкального воздействия на физиологию ребенка.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128325" y="2992583"/>
            <a:ext cx="2752439" cy="2511136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Повышения уровня профессиональной компетенции музыкального руководителя в условиях педагогики оздоровления</a:t>
            </a:r>
            <a:r>
              <a:rPr lang="ru-RU" sz="2000" b="1" dirty="0"/>
              <a:t>.</a:t>
            </a:r>
          </a:p>
        </p:txBody>
      </p:sp>
      <p:sp>
        <p:nvSpPr>
          <p:cNvPr id="17" name="Стрелка вниз 16"/>
          <p:cNvSpPr/>
          <p:nvPr/>
        </p:nvSpPr>
        <p:spPr>
          <a:xfrm rot="20116152">
            <a:off x="7137538" y="201417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4253345" y="2306927"/>
            <a:ext cx="526473" cy="19203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530809">
            <a:off x="1461974" y="195750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01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237" y="249382"/>
            <a:ext cx="8659090" cy="6348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 smtClean="0">
                <a:solidFill>
                  <a:srgbClr val="195729"/>
                </a:solidFill>
                <a:latin typeface="Century Gothic" panose="020B0502020202020204" pitchFamily="34" charset="0"/>
                <a:ea typeface="Times New Roman"/>
                <a:cs typeface="Times New Roman" pitchFamily="18" charset="0"/>
              </a:rPr>
              <a:t>Использование </a:t>
            </a:r>
            <a:r>
              <a:rPr lang="ru-RU" sz="2400" b="1" i="1" dirty="0" err="1">
                <a:solidFill>
                  <a:srgbClr val="195729"/>
                </a:solidFill>
                <a:latin typeface="Century Gothic" panose="020B0502020202020204" pitchFamily="34" charset="0"/>
                <a:ea typeface="Times New Roman"/>
                <a:cs typeface="Times New Roman" pitchFamily="18" charset="0"/>
              </a:rPr>
              <a:t>здоровьесберегающих</a:t>
            </a:r>
            <a:r>
              <a:rPr lang="ru-RU" sz="2400" b="1" i="1" dirty="0">
                <a:solidFill>
                  <a:srgbClr val="195729"/>
                </a:solidFill>
                <a:latin typeface="Century Gothic" panose="020B0502020202020204" pitchFamily="34" charset="0"/>
                <a:ea typeface="Times New Roman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195729"/>
              </a:solidFill>
              <a:latin typeface="Century Gothic" panose="020B0502020202020204" pitchFamily="34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 smtClean="0">
                <a:solidFill>
                  <a:srgbClr val="195729"/>
                </a:solidFill>
                <a:latin typeface="Century Gothic" panose="020B0502020202020204" pitchFamily="34" charset="0"/>
                <a:ea typeface="Times New Roman"/>
                <a:cs typeface="Times New Roman" pitchFamily="18" charset="0"/>
              </a:rPr>
              <a:t>технологий </a:t>
            </a:r>
            <a:r>
              <a:rPr lang="ru-RU" sz="2400" b="1" i="1" dirty="0">
                <a:solidFill>
                  <a:srgbClr val="195729"/>
                </a:solidFill>
                <a:latin typeface="Century Gothic" panose="020B0502020202020204" pitchFamily="34" charset="0"/>
                <a:ea typeface="Times New Roman"/>
                <a:cs typeface="Times New Roman" pitchFamily="18" charset="0"/>
              </a:rPr>
              <a:t>в ДОУ </a:t>
            </a:r>
            <a:endParaRPr lang="ru-RU" sz="2400" b="1" i="1" dirty="0" smtClean="0">
              <a:solidFill>
                <a:srgbClr val="195729"/>
              </a:solidFill>
              <a:latin typeface="Century Gothic" panose="020B0502020202020204" pitchFamily="34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0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Технология </a:t>
            </a:r>
            <a:r>
              <a:rPr lang="ru-RU" sz="2000" b="1" i="1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сохранения и стимулирования здоровья: </a:t>
            </a:r>
            <a:endParaRPr lang="ru-RU" sz="2000" b="1" i="1" u="sng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итмопластика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физкультминутки 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подвижные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игры </a:t>
            </a: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релаксация пальчиковая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гимнастика </a:t>
            </a: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дыхательная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гимнастика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0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Технологии </a:t>
            </a:r>
            <a:r>
              <a:rPr lang="ru-RU" sz="2000" b="1" i="1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обучения здоровому образу жизни</a:t>
            </a:r>
            <a:r>
              <a:rPr lang="ru-RU" sz="20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коммуникативные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игры-танцы </a:t>
            </a: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самомассаж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0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Коррекционные </a:t>
            </a:r>
            <a:r>
              <a:rPr lang="ru-RU" sz="2000" b="1" i="1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технологии</a:t>
            </a:r>
            <a:r>
              <a:rPr lang="ru-RU" sz="20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узыкотерапия</a:t>
            </a:r>
          </a:p>
          <a:p>
            <a:pPr marL="342900" indent="-342900"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фонетическая ритмика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08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1259"/>
            <a:ext cx="8712968" cy="6449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/>
              </a:rPr>
              <a:t>Виды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/>
              </a:rPr>
              <a:t>деятельности 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/>
            </a:endParaRPr>
          </a:p>
          <a:p>
            <a:pPr marL="285750" indent="-285750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Музыкально-оздоровительные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занятия, утренняя гимнастика, в разных видах деятельности.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Музыкально-ритмические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движения.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Занятия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фонетической ритмикой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285750" indent="-285750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Логоритмика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Музыкальное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сопровождение режимных моментов(на занятиях по изобразительной деятельности, художественно-конструктивной деятельности, трудовой деятельности, во время приема детей , в летний период во время прогулки).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Совместная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музыкальная деятельность воспитателя и детей в группе.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Совместная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музыкальная деятельность родителей и детей в семье (досуги, викторины, развлечения, праздники)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Использование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антистрессовой пластической гимнастики на музыкальных, физкультурных, физкультминутках на занятиях в детском саду.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Минуты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шалости ( танцы между занятиями)</a:t>
            </a:r>
            <a:endParaRPr lang="ru-RU" b="1" dirty="0"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97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743712" y="2116435"/>
            <a:ext cx="3645750" cy="799827"/>
          </a:xfrm>
          <a:prstGeom prst="actionButtonBlank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err="1" smtClean="0"/>
              <a:t>Валеологические</a:t>
            </a:r>
            <a:r>
              <a:rPr lang="ru-RU" b="1" i="1" dirty="0" smtClean="0"/>
              <a:t> </a:t>
            </a:r>
            <a:r>
              <a:rPr lang="ru-RU" b="1" i="1" dirty="0" smtClean="0">
                <a:solidFill>
                  <a:schemeClr val="bg1"/>
                </a:solidFill>
              </a:rPr>
              <a:t>песенки-</a:t>
            </a:r>
            <a:r>
              <a:rPr lang="ru-RU" b="1" i="1" dirty="0" smtClean="0"/>
              <a:t> </a:t>
            </a:r>
            <a:r>
              <a:rPr lang="ru-RU" b="1" i="1" dirty="0" err="1" smtClean="0"/>
              <a:t>распевки</a:t>
            </a:r>
            <a:endParaRPr lang="ru-RU" b="1" i="1" dirty="0"/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5105339" y="2077946"/>
            <a:ext cx="3536905" cy="838317"/>
          </a:xfrm>
          <a:prstGeom prst="actionButtonBlank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Дыхательная артикуляционная гимнастика</a:t>
            </a:r>
            <a:endParaRPr lang="ru-RU" b="1" i="1" dirty="0"/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743712" y="3542512"/>
            <a:ext cx="3645750" cy="2308324"/>
          </a:xfrm>
          <a:prstGeom prst="actionButtonBlank">
            <a:avLst/>
          </a:prstGeom>
          <a:solidFill>
            <a:schemeClr val="accent1"/>
          </a:solidFill>
          <a:ln w="76200">
            <a:solidFill>
              <a:schemeClr val="accent1"/>
            </a:solidFill>
            <a:prstDash val="sysDash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 использования коротких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попевок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улучшает состояние дыхательных путей и развитие голосового аппарата, развивает звуковой слух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417317" y="1800855"/>
            <a:ext cx="484632" cy="2770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631475" y="1794046"/>
            <a:ext cx="484632" cy="2770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2417317" y="2916264"/>
            <a:ext cx="484632" cy="2770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631475" y="2936928"/>
            <a:ext cx="484632" cy="2770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631475" y="2916263"/>
            <a:ext cx="484632" cy="2770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82762" y="377371"/>
            <a:ext cx="603242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195729"/>
                </a:solidFill>
              </a:rPr>
              <a:t>Виды оздоровительной работы </a:t>
            </a:r>
            <a:endParaRPr lang="ru-RU" sz="2800" b="1" i="1" dirty="0" smtClean="0">
              <a:solidFill>
                <a:srgbClr val="195729"/>
              </a:solidFill>
            </a:endParaRPr>
          </a:p>
          <a:p>
            <a:pPr lvl="0" algn="ctr"/>
            <a:r>
              <a:rPr lang="ru-RU" sz="2800" b="1" i="1" dirty="0" smtClean="0">
                <a:solidFill>
                  <a:srgbClr val="195729"/>
                </a:solidFill>
              </a:rPr>
              <a:t>в </a:t>
            </a:r>
            <a:r>
              <a:rPr lang="ru-RU" sz="2800" b="1" i="1" dirty="0">
                <a:solidFill>
                  <a:srgbClr val="195729"/>
                </a:solidFill>
              </a:rPr>
              <a:t>процессе музыкального </a:t>
            </a:r>
            <a:endParaRPr lang="ru-RU" sz="2800" b="1" i="1" dirty="0" smtClean="0">
              <a:solidFill>
                <a:srgbClr val="195729"/>
              </a:solidFill>
            </a:endParaRPr>
          </a:p>
          <a:p>
            <a:pPr lvl="0" algn="ctr"/>
            <a:r>
              <a:rPr lang="ru-RU" sz="2800" b="1" i="1" dirty="0" smtClean="0">
                <a:solidFill>
                  <a:srgbClr val="195729"/>
                </a:solidFill>
              </a:rPr>
              <a:t>образования </a:t>
            </a:r>
            <a:r>
              <a:rPr lang="ru-RU" sz="2800" b="1" i="1" dirty="0">
                <a:solidFill>
                  <a:srgbClr val="195729"/>
                </a:solidFill>
              </a:rPr>
              <a:t>дошкольников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633" y="3283010"/>
            <a:ext cx="4188315" cy="28531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05340" y="3542512"/>
            <a:ext cx="3536904" cy="2308324"/>
          </a:xfrm>
          <a:prstGeom prst="rect">
            <a:avLst/>
          </a:prstGeom>
          <a:solidFill>
            <a:schemeClr val="accent1"/>
          </a:solidFill>
          <a:ln cap="sq">
            <a:solidFill>
              <a:schemeClr val="accent1"/>
            </a:solidFill>
            <a:beve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Систематическое использование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дыхательной гимнастики влияет не только на физическое состояние ребенка, когда уменьшается заболеваемость дыхательных путей, но и будет влиять на развитие ладового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чувства.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91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948" y="2744539"/>
            <a:ext cx="3491346" cy="3993239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accent1"/>
            </a:solidFill>
            <a:prstDash val="sysDash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>
                <a:solidFill>
                  <a:schemeClr val="bg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Пальчиковые игры, предметы для игр и танцев позволяют развивать мелкую моторику, учат ориентироваться в пространстве. Использование музыкально-ритмических движений влияет не только на развитие пластики и движений, соответствующих ритму и темпу музыки, но и осанку, профилактику плоскостопия</a:t>
            </a: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                           </a:t>
            </a:r>
            <a:r>
              <a:rPr lang="ru-RU" sz="1600" dirty="0" smtClean="0">
                <a:solidFill>
                  <a:schemeClr val="bg2"/>
                </a:solidFill>
                <a:latin typeface="Arial"/>
                <a:ea typeface="Times New Roman"/>
                <a:cs typeface="Times New Roman"/>
              </a:rPr>
              <a:t>                                                                                                                                                                                </a:t>
            </a:r>
            <a:endParaRPr lang="ru-RU" sz="1600" dirty="0">
              <a:solidFill>
                <a:schemeClr val="bg2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2948" y="1719081"/>
            <a:ext cx="3491346" cy="640437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Пальчиковая гимнастика.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Ритопластика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73780" y="1711036"/>
            <a:ext cx="3629891" cy="656526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Музыкально-ритмические движения.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Психогимнастика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17967" y="2744539"/>
            <a:ext cx="3738106" cy="4008433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accent1"/>
            </a:solidFill>
            <a:prstDash val="sysDash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1600" b="1" dirty="0">
                <a:solidFill>
                  <a:schemeClr val="bg2"/>
                </a:solidFill>
                <a:latin typeface="Arial"/>
                <a:ea typeface="Times New Roman"/>
                <a:cs typeface="Times New Roman"/>
              </a:rPr>
              <a:t>Использование музыкальных подвижных игр влияет на развитие ориентировки в пространстве, фонетического слуха, правильной речи, а так же имеет профилактическое действие</a:t>
            </a:r>
            <a:r>
              <a:rPr lang="ru-RU" sz="1600" b="1" dirty="0" smtClean="0">
                <a:solidFill>
                  <a:schemeClr val="bg2"/>
                </a:solidFill>
                <a:latin typeface="Arial"/>
                <a:ea typeface="Times New Roman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1600" b="1" dirty="0">
                <a:solidFill>
                  <a:schemeClr val="bg2"/>
                </a:solidFill>
                <a:latin typeface="Arial"/>
                <a:ea typeface="Times New Roman"/>
                <a:cs typeface="Times New Roman"/>
              </a:rPr>
              <a:t>Использование релаксации на музыкальных занятиях приобщает к классической музыке, развивает умение расслабляться, после полученной нагрузки.</a:t>
            </a:r>
            <a:endParaRPr lang="ru-RU" sz="1600" b="1" dirty="0">
              <a:solidFill>
                <a:schemeClr val="bg2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</a:pPr>
            <a:endParaRPr lang="ru-RU" sz="16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252" y="1363107"/>
            <a:ext cx="566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356" y="1387018"/>
            <a:ext cx="566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251" y="2439739"/>
            <a:ext cx="566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235" y="2439739"/>
            <a:ext cx="566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47889" y="101183"/>
            <a:ext cx="511229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195729"/>
                </a:solidFill>
                <a:latin typeface="Century Gothic" panose="020B0502020202020204" pitchFamily="34" charset="0"/>
                <a:cs typeface="Times New Roman" pitchFamily="18" charset="0"/>
              </a:rPr>
              <a:t>Виды оздоровительной </a:t>
            </a:r>
            <a:r>
              <a:rPr lang="ru-RU" sz="2400" b="1" i="1" dirty="0" smtClean="0">
                <a:solidFill>
                  <a:srgbClr val="195729"/>
                </a:solidFill>
                <a:latin typeface="Century Gothic" panose="020B0502020202020204" pitchFamily="34" charset="0"/>
                <a:cs typeface="Times New Roman" pitchFamily="18" charset="0"/>
              </a:rPr>
              <a:t>работы</a:t>
            </a:r>
          </a:p>
          <a:p>
            <a:pPr lvl="0" algn="ctr"/>
            <a:r>
              <a:rPr lang="ru-RU" sz="2400" b="1" i="1" dirty="0">
                <a:solidFill>
                  <a:srgbClr val="195729"/>
                </a:solidFill>
                <a:latin typeface="Century Gothic" panose="020B0502020202020204" pitchFamily="34" charset="0"/>
                <a:cs typeface="Times New Roman" pitchFamily="18" charset="0"/>
              </a:rPr>
              <a:t>в процессе музыкального </a:t>
            </a:r>
          </a:p>
          <a:p>
            <a:pPr lvl="0" algn="ctr"/>
            <a:r>
              <a:rPr lang="ru-RU" sz="2400" b="1" i="1" dirty="0">
                <a:solidFill>
                  <a:srgbClr val="195729"/>
                </a:solidFill>
                <a:latin typeface="Century Gothic" panose="020B0502020202020204" pitchFamily="34" charset="0"/>
                <a:cs typeface="Times New Roman" pitchFamily="18" charset="0"/>
              </a:rPr>
              <a:t>образования дошкольников</a:t>
            </a:r>
          </a:p>
          <a:p>
            <a:pPr lvl="0" algn="ctr"/>
            <a:r>
              <a:rPr lang="ru-RU" sz="2800" b="1" i="1" dirty="0" smtClean="0">
                <a:solidFill>
                  <a:srgbClr val="195729"/>
                </a:solidFill>
                <a:latin typeface="Century Gothic" panose="020B0502020202020204" pitchFamily="34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195729"/>
              </a:solidFill>
              <a:latin typeface="Century Gothic" panose="020B050202020202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12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84910" y="344384"/>
            <a:ext cx="7910946" cy="15176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57150">
            <a:solidFill>
              <a:schemeClr val="accent1"/>
            </a:solidFill>
            <a:prstDash val="lgDash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>
                  <a:solidFill>
                    <a:schemeClr val="bg2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endParaRPr lang="ru-RU" sz="2000" b="1" dirty="0" smtClean="0">
              <a:ln>
                <a:solidFill>
                  <a:schemeClr val="bg2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n>
                  <a:solidFill>
                    <a:schemeClr val="bg2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МУЗЫКАЛЬНО-ОЗДОРОВИТЕЛЬНОЙ </a:t>
            </a:r>
            <a:r>
              <a:rPr lang="ru-RU" sz="2000" b="1" dirty="0">
                <a:ln>
                  <a:solidFill>
                    <a:schemeClr val="bg2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4692" y="2508763"/>
            <a:ext cx="1579417" cy="2957946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уровня развития</a:t>
            </a:r>
          </a:p>
          <a:p>
            <a:pPr algn="ctr"/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узыкаль-ных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творческих способностей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95055" y="3158834"/>
            <a:ext cx="1593271" cy="2632365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Стабиль-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ность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ного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благополу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-чия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каждого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82933" y="3103416"/>
            <a:ext cx="1392383" cy="2687783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уровня</a:t>
            </a:r>
          </a:p>
          <a:p>
            <a:pPr algn="ctr"/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аболева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емости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59780" y="2499871"/>
            <a:ext cx="1551710" cy="322465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Стабиль-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ность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физического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умственного развития во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 сезонах года, не зависимо от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погоды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808266" y="3692234"/>
            <a:ext cx="1405002" cy="2542312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уровня речевого развития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4370967" y="2130537"/>
            <a:ext cx="484632" cy="13760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21026269">
            <a:off x="5951621" y="1866600"/>
            <a:ext cx="484632" cy="11059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544245">
            <a:off x="2735467" y="1904334"/>
            <a:ext cx="484632" cy="11075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534256">
            <a:off x="870417" y="1613882"/>
            <a:ext cx="484632" cy="8650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20508135">
            <a:off x="7657946" y="1579005"/>
            <a:ext cx="484632" cy="8555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98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913</TotalTime>
  <Words>386</Words>
  <Application>Microsoft Office PowerPoint</Application>
  <PresentationFormat>Экран (4:3)</PresentationFormat>
  <Paragraphs>66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Trebuchet MS</vt:lpstr>
      <vt:lpstr>Wingdings</vt:lpstr>
      <vt:lpstr>Wingdings 2</vt:lpstr>
      <vt:lpstr>Цитаты</vt:lpstr>
      <vt:lpstr>Музыкальный руководитель  Ткаченко Т.С. ВКК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 </cp:lastModifiedBy>
  <cp:revision>77</cp:revision>
  <dcterms:created xsi:type="dcterms:W3CDTF">2020-08-19T06:37:04Z</dcterms:created>
  <dcterms:modified xsi:type="dcterms:W3CDTF">2022-02-04T12:28:30Z</dcterms:modified>
</cp:coreProperties>
</file>