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3" r:id="rId4"/>
    <p:sldId id="259" r:id="rId5"/>
    <p:sldId id="264" r:id="rId6"/>
    <p:sldId id="257" r:id="rId7"/>
    <p:sldId id="265" r:id="rId8"/>
    <p:sldId id="262" r:id="rId9"/>
    <p:sldId id="266" r:id="rId10"/>
    <p:sldId id="267" r:id="rId11"/>
    <p:sldId id="260" r:id="rId12"/>
    <p:sldId id="261" r:id="rId13"/>
    <p:sldId id="273" r:id="rId14"/>
    <p:sldId id="269" r:id="rId15"/>
    <p:sldId id="271" r:id="rId16"/>
    <p:sldId id="270" r:id="rId17"/>
    <p:sldId id="272" r:id="rId18"/>
    <p:sldId id="268" r:id="rId19"/>
    <p:sldId id="274" r:id="rId20"/>
    <p:sldId id="276" r:id="rId21"/>
    <p:sldId id="279" r:id="rId22"/>
  </p:sldIdLst>
  <p:sldSz cx="9144000" cy="6858000" type="screen4x3"/>
  <p:notesSz cx="6858000" cy="9144000"/>
  <p:defaultTextStyle>
    <a:defPPr>
      <a:defRPr lang="ru-RU"/>
    </a:defPPr>
    <a:lvl1pPr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Bookman Old Style" pitchFamily="18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Bookman Old Style" pitchFamily="18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Bookman Old Style" pitchFamily="18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Bookman Old Style" pitchFamily="18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Bookman Old Style" pitchFamily="18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Bookman Old Style" pitchFamily="18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Bookman Old Style" pitchFamily="18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Bookman Old Style" pitchFamily="18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Bookman Old Style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FF99"/>
    <a:srgbClr val="FF6600"/>
    <a:srgbClr val="99FF66"/>
    <a:srgbClr val="CC0099"/>
    <a:srgbClr val="FF99FF"/>
    <a:srgbClr val="800080"/>
    <a:srgbClr val="008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160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360ECC-431A-4473-93F9-06264E085A7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BCA971-A976-489C-9A90-9563137FBE2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F59540-5BEB-4EB5-908B-4EF07BDA1ED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1B5A14-7B11-484C-A782-807ED928B02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798446-EEBF-4540-BF65-3148784356C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EEB864-E7BB-4473-BD13-53B2867BC6D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11FAA9-0D2A-4AD0-8F9F-E2E03ADFD4E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BF3B53-0AA5-480D-8771-3DC6E00B384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4F999D-48F4-4E20-B9AD-7C9FE53FABA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33B4F2-A46C-4E6A-A95A-DC03890E8A5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B68390-8301-47CD-815E-3C568496118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pPr>
              <a:defRPr/>
            </a:pPr>
            <a:fld id="{A637733C-66A4-44A8-B5E1-2EEFD2BC849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5.wmf"/><Relationship Id="rId4" Type="http://schemas.openxmlformats.org/officeDocument/2006/relationships/image" Target="../media/image4.emf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wmf"/><Relationship Id="rId2" Type="http://schemas.openxmlformats.org/officeDocument/2006/relationships/image" Target="../media/image25.w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8.wmf"/><Relationship Id="rId4" Type="http://schemas.openxmlformats.org/officeDocument/2006/relationships/image" Target="../media/image27.gif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emf"/><Relationship Id="rId2" Type="http://schemas.openxmlformats.org/officeDocument/2006/relationships/image" Target="../media/image31.wmf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8.png"/><Relationship Id="rId4" Type="http://schemas.openxmlformats.org/officeDocument/2006/relationships/image" Target="../media/image37.emf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png"/><Relationship Id="rId3" Type="http://schemas.openxmlformats.org/officeDocument/2006/relationships/image" Target="../media/image40.wmf"/><Relationship Id="rId7" Type="http://schemas.openxmlformats.org/officeDocument/2006/relationships/image" Target="../media/image43.jpeg"/><Relationship Id="rId2" Type="http://schemas.openxmlformats.org/officeDocument/2006/relationships/image" Target="../media/image39.w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2.png"/><Relationship Id="rId5" Type="http://schemas.openxmlformats.org/officeDocument/2006/relationships/image" Target="../media/image41.png"/><Relationship Id="rId4" Type="http://schemas.openxmlformats.org/officeDocument/2006/relationships/image" Target="../media/image37.emf"/><Relationship Id="rId9" Type="http://schemas.openxmlformats.org/officeDocument/2006/relationships/image" Target="../media/image45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openxmlformats.org/officeDocument/2006/relationships/image" Target="../media/image9.jpeg"/><Relationship Id="rId7" Type="http://schemas.openxmlformats.org/officeDocument/2006/relationships/image" Target="../media/image13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png"/><Relationship Id="rId5" Type="http://schemas.openxmlformats.org/officeDocument/2006/relationships/image" Target="../media/image11.emf"/><Relationship Id="rId10" Type="http://schemas.openxmlformats.org/officeDocument/2006/relationships/image" Target="../media/image16.wmf"/><Relationship Id="rId4" Type="http://schemas.openxmlformats.org/officeDocument/2006/relationships/image" Target="../media/image10.jpeg"/><Relationship Id="rId9" Type="http://schemas.openxmlformats.org/officeDocument/2006/relationships/image" Target="../media/image1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wm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2.w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WordArt 4"/>
          <p:cNvSpPr>
            <a:spLocks noChangeArrowheads="1" noChangeShapeType="1" noTextEdit="1"/>
          </p:cNvSpPr>
          <p:nvPr/>
        </p:nvSpPr>
        <p:spPr bwMode="auto">
          <a:xfrm>
            <a:off x="900113" y="1341438"/>
            <a:ext cx="6337300" cy="15843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3600" kern="10"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339966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Дикорастущие и </a:t>
            </a:r>
          </a:p>
          <a:p>
            <a:r>
              <a:rPr lang="ru-RU" sz="3600" kern="10"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339966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культурные растения.</a:t>
            </a:r>
          </a:p>
        </p:txBody>
      </p:sp>
      <p:pic>
        <p:nvPicPr>
          <p:cNvPr id="2051" name="Picture 6" descr="дуб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04113" y="2571750"/>
            <a:ext cx="1711325" cy="2559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Picture 9" descr="дер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288" y="2636838"/>
            <a:ext cx="3924300" cy="3654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3" name="Picture 10" descr="дерево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08400" y="3644900"/>
            <a:ext cx="2324100" cy="295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4" name="Picture 11" descr="ряб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8313" y="3068638"/>
            <a:ext cx="1028700" cy="1655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5" name="Picture 12" descr="Рисунок58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E1F3E1"/>
              </a:clrFrom>
              <a:clrTo>
                <a:srgbClr val="E1F3E1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940425" y="3214688"/>
            <a:ext cx="1477963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WordArt 4" descr="Бумажный пакет"/>
          <p:cNvSpPr>
            <a:spLocks noChangeArrowheads="1" noChangeShapeType="1" noTextEdit="1"/>
          </p:cNvSpPr>
          <p:nvPr/>
        </p:nvSpPr>
        <p:spPr bwMode="auto">
          <a:xfrm>
            <a:off x="468313" y="476250"/>
            <a:ext cx="7553325" cy="1143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3600" b="1" kern="10">
                <a:ln w="9525">
                  <a:solidFill>
                    <a:srgbClr val="008000"/>
                  </a:solidFill>
                  <a:round/>
                  <a:headEnd/>
                  <a:tailEnd/>
                </a:ln>
                <a:blipFill dpi="0" rotWithShape="0">
                  <a:blip r:embed="rId2"/>
                  <a:srcRect/>
                  <a:tile tx="0" ty="0" sx="100000" sy="100000" flip="none" algn="tl"/>
                </a:blipFill>
                <a:effectLst>
                  <a:outerShdw dist="563972" dir="14049741" sx="125000" sy="125000" algn="tl" rotWithShape="0">
                    <a:srgbClr val="C7DFD3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На какие две группы</a:t>
            </a:r>
          </a:p>
          <a:p>
            <a:r>
              <a:rPr lang="ru-RU" sz="3600" b="1" kern="10">
                <a:ln w="9525">
                  <a:solidFill>
                    <a:srgbClr val="008000"/>
                  </a:solidFill>
                  <a:round/>
                  <a:headEnd/>
                  <a:tailEnd/>
                </a:ln>
                <a:blipFill dpi="0" rotWithShape="0">
                  <a:blip r:embed="rId2"/>
                  <a:srcRect/>
                  <a:tile tx="0" ty="0" sx="100000" sy="100000" flip="none" algn="tl"/>
                </a:blipFill>
                <a:effectLst>
                  <a:outerShdw dist="563972" dir="14049741" sx="125000" sy="125000" algn="tl" rotWithShape="0">
                    <a:srgbClr val="C7DFD3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можно разделить все растения?</a:t>
            </a:r>
          </a:p>
        </p:txBody>
      </p:sp>
      <p:sp>
        <p:nvSpPr>
          <p:cNvPr id="14341" name="WordArt 5"/>
          <p:cNvSpPr>
            <a:spLocks noChangeArrowheads="1" noChangeShapeType="1" noTextEdit="1"/>
          </p:cNvSpPr>
          <p:nvPr/>
        </p:nvSpPr>
        <p:spPr bwMode="auto">
          <a:xfrm>
            <a:off x="2124075" y="1773238"/>
            <a:ext cx="504825" cy="7921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36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?</a:t>
            </a:r>
          </a:p>
        </p:txBody>
      </p:sp>
      <p:sp>
        <p:nvSpPr>
          <p:cNvPr id="14342" name="WordArt 6"/>
          <p:cNvSpPr>
            <a:spLocks noChangeArrowheads="1" noChangeShapeType="1" noTextEdit="1"/>
          </p:cNvSpPr>
          <p:nvPr/>
        </p:nvSpPr>
        <p:spPr bwMode="auto">
          <a:xfrm>
            <a:off x="6227763" y="1844675"/>
            <a:ext cx="504825" cy="7921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36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?</a:t>
            </a:r>
          </a:p>
        </p:txBody>
      </p:sp>
      <p:sp>
        <p:nvSpPr>
          <p:cNvPr id="14343" name="Text Box 7"/>
          <p:cNvSpPr txBox="1">
            <a:spLocks noChangeArrowheads="1"/>
          </p:cNvSpPr>
          <p:nvPr/>
        </p:nvSpPr>
        <p:spPr bwMode="auto">
          <a:xfrm>
            <a:off x="4572000" y="2781300"/>
            <a:ext cx="3816350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 i="1"/>
              <a:t>Растения, которые  выращивает специально человек.</a:t>
            </a:r>
          </a:p>
        </p:txBody>
      </p:sp>
      <p:sp>
        <p:nvSpPr>
          <p:cNvPr id="14344" name="Text Box 8"/>
          <p:cNvSpPr txBox="1">
            <a:spLocks noChangeArrowheads="1"/>
          </p:cNvSpPr>
          <p:nvPr/>
        </p:nvSpPr>
        <p:spPr bwMode="auto">
          <a:xfrm>
            <a:off x="611188" y="2781300"/>
            <a:ext cx="3816350" cy="264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 i="1"/>
              <a:t>Растения, которые  никто не сажает, они растут сами по себе. Их можно встретить везде: и в лесу, и на лугу, и на водоёме..</a:t>
            </a:r>
          </a:p>
        </p:txBody>
      </p:sp>
      <p:sp>
        <p:nvSpPr>
          <p:cNvPr id="14345" name="WordArt 9"/>
          <p:cNvSpPr>
            <a:spLocks noChangeArrowheads="1" noChangeShapeType="1" noTextEdit="1"/>
          </p:cNvSpPr>
          <p:nvPr/>
        </p:nvSpPr>
        <p:spPr bwMode="auto">
          <a:xfrm>
            <a:off x="5219700" y="1916113"/>
            <a:ext cx="2736850" cy="5762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36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CC0099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Культурные</a:t>
            </a:r>
          </a:p>
        </p:txBody>
      </p:sp>
      <p:sp>
        <p:nvSpPr>
          <p:cNvPr id="14346" name="WordArt 10"/>
          <p:cNvSpPr>
            <a:spLocks noChangeArrowheads="1" noChangeShapeType="1" noTextEdit="1"/>
          </p:cNvSpPr>
          <p:nvPr/>
        </p:nvSpPr>
        <p:spPr bwMode="auto">
          <a:xfrm>
            <a:off x="900113" y="1916113"/>
            <a:ext cx="3313112" cy="571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36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CC0099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Дикорастущие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7" dur="500"/>
                                        <p:tgtEl>
                                          <p:spTgt spid="143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1" dur="500"/>
                                        <p:tgtEl>
                                          <p:spTgt spid="143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43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43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43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22" dur="500"/>
                                        <p:tgtEl>
                                          <p:spTgt spid="143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26" dur="500"/>
                                        <p:tgtEl>
                                          <p:spTgt spid="143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43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43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43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1" grpId="0" animBg="1"/>
      <p:bldP spid="14342" grpId="0" animBg="1"/>
      <p:bldP spid="14343" grpId="0"/>
      <p:bldP spid="14344" grpId="0"/>
      <p:bldP spid="14345" grpId="0" animBg="1"/>
      <p:bldP spid="14346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54" name="WordArt 10"/>
          <p:cNvSpPr>
            <a:spLocks noChangeArrowheads="1" noChangeShapeType="1" noTextEdit="1"/>
          </p:cNvSpPr>
          <p:nvPr/>
        </p:nvSpPr>
        <p:spPr bwMode="auto">
          <a:xfrm>
            <a:off x="1476375" y="908050"/>
            <a:ext cx="5111750" cy="7207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36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CC0099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Дикорастущие</a:t>
            </a:r>
          </a:p>
        </p:txBody>
      </p:sp>
      <p:pic>
        <p:nvPicPr>
          <p:cNvPr id="12291" name="Picture 11" descr="жёлудь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43663" y="1557338"/>
            <a:ext cx="2008187" cy="2160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2" name="Picture 12" descr="бер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8313" y="1916113"/>
            <a:ext cx="2546350" cy="424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3" name="Picture 14" descr="4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349625" y="4437063"/>
            <a:ext cx="1228725" cy="1550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4" name="Picture 15" descr="п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72000" y="4797425"/>
            <a:ext cx="1671638" cy="1277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60" name="Text Box 16"/>
          <p:cNvSpPr txBox="1">
            <a:spLocks noChangeArrowheads="1"/>
          </p:cNvSpPr>
          <p:nvPr/>
        </p:nvSpPr>
        <p:spPr bwMode="auto">
          <a:xfrm>
            <a:off x="2916238" y="2349500"/>
            <a:ext cx="3711575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 i="1"/>
              <a:t>Деревья, кустарники и травы растут сами по себе. За ними не ухаживает человек.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1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1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1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1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54" grpId="0" animBg="1"/>
      <p:bldP spid="616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6" name="Picture 4" descr="click?url=http%3A%2F%2Fwww"/>
          <p:cNvPicPr>
            <a:picLocks noChangeAspect="1" noChangeArrowheads="1"/>
          </p:cNvPicPr>
          <p:nvPr>
            <p:ph type="body"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187450" y="692150"/>
            <a:ext cx="5834063" cy="4376738"/>
          </a:xfrm>
          <a:noFill/>
        </p:spPr>
      </p:pic>
      <p:sp>
        <p:nvSpPr>
          <p:cNvPr id="8197" name="Text Box 5"/>
          <p:cNvSpPr txBox="1">
            <a:spLocks noChangeArrowheads="1"/>
          </p:cNvSpPr>
          <p:nvPr/>
        </p:nvSpPr>
        <p:spPr bwMode="auto">
          <a:xfrm>
            <a:off x="790575" y="836613"/>
            <a:ext cx="8353425" cy="435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ru-RU" sz="4000" b="1" i="1"/>
              <a:t>Колосится в поле рожь, </a:t>
            </a:r>
          </a:p>
          <a:p>
            <a:pPr algn="l"/>
            <a:r>
              <a:rPr lang="ru-RU" sz="4000" b="1" i="1"/>
              <a:t>Там во ржи цветок найдёшь.</a:t>
            </a:r>
          </a:p>
          <a:p>
            <a:pPr algn="l"/>
            <a:r>
              <a:rPr lang="ru-RU" sz="4000" b="1" i="1"/>
              <a:t>Ярко-синий и пушистый,</a:t>
            </a:r>
          </a:p>
          <a:p>
            <a:pPr algn="l"/>
            <a:r>
              <a:rPr lang="ru-RU" sz="4000" b="1" i="1"/>
              <a:t>Только жаль, что не душистый.</a:t>
            </a:r>
          </a:p>
          <a:p>
            <a:endParaRPr lang="ru-RU" sz="4000" b="1" i="1"/>
          </a:p>
        </p:txBody>
      </p:sp>
      <p:sp>
        <p:nvSpPr>
          <p:cNvPr id="8198" name="WordArt 6"/>
          <p:cNvSpPr>
            <a:spLocks noChangeArrowheads="1" noChangeShapeType="1" noTextEdit="1"/>
          </p:cNvSpPr>
          <p:nvPr/>
        </p:nvSpPr>
        <p:spPr bwMode="auto">
          <a:xfrm>
            <a:off x="2124075" y="5157788"/>
            <a:ext cx="3743325" cy="571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36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василёк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8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1" dur="500"/>
                                        <p:tgtEl>
                                          <p:spTgt spid="819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8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7" grpId="0"/>
      <p:bldP spid="8197" grpId="1"/>
      <p:bldP spid="8198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4" descr="Рисунок2"/>
          <p:cNvPicPr>
            <a:picLocks noChangeAspect="1" noChangeArrowheads="1"/>
          </p:cNvPicPr>
          <p:nvPr/>
        </p:nvPicPr>
        <p:blipFill>
          <a:blip r:embed="rId2" cstate="print">
            <a:lum bright="-12000"/>
          </a:blip>
          <a:srcRect/>
          <a:stretch>
            <a:fillRect/>
          </a:stretch>
        </p:blipFill>
        <p:spPr bwMode="auto">
          <a:xfrm>
            <a:off x="611188" y="1125538"/>
            <a:ext cx="2974975" cy="419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39" name="Text Box 5"/>
          <p:cNvSpPr txBox="1">
            <a:spLocks noChangeArrowheads="1"/>
          </p:cNvSpPr>
          <p:nvPr/>
        </p:nvSpPr>
        <p:spPr bwMode="auto">
          <a:xfrm>
            <a:off x="2843213" y="1341438"/>
            <a:ext cx="4830762" cy="405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ru-RU" sz="2000" b="1" i="1"/>
              <a:t>Васильки не приносят пользу человеку, наоборот, мешают расти хлебу, и всё-таки васильки в народе любимы. Эти цветы прелестные, синие, как небо. Многие собирают их, плетут венки. В народе говорили, что благодарная нива (поле, где растёт хлеб) подарила небу васильки и благодарность за дождевую воду, без которой не вызреют хлебные колосья.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8" name="Text Box 4"/>
          <p:cNvSpPr txBox="1">
            <a:spLocks noChangeArrowheads="1"/>
          </p:cNvSpPr>
          <p:nvPr/>
        </p:nvSpPr>
        <p:spPr bwMode="auto">
          <a:xfrm>
            <a:off x="755650" y="1700213"/>
            <a:ext cx="4465638" cy="3597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ru-RU" sz="2000" b="1" i="1"/>
              <a:t>Дуб дождя и ветра</a:t>
            </a:r>
          </a:p>
          <a:p>
            <a:pPr algn="l">
              <a:spcBef>
                <a:spcPct val="50000"/>
              </a:spcBef>
            </a:pPr>
            <a:r>
              <a:rPr lang="ru-RU" sz="2000" b="1" i="1"/>
              <a:t>Вовсе не боится.</a:t>
            </a:r>
          </a:p>
          <a:p>
            <a:pPr algn="l">
              <a:spcBef>
                <a:spcPct val="50000"/>
              </a:spcBef>
            </a:pPr>
            <a:r>
              <a:rPr lang="ru-RU" sz="2000" b="1" i="1"/>
              <a:t>Кто сказал, что дубу</a:t>
            </a:r>
          </a:p>
          <a:p>
            <a:pPr algn="l">
              <a:spcBef>
                <a:spcPct val="50000"/>
              </a:spcBef>
            </a:pPr>
            <a:r>
              <a:rPr lang="ru-RU" sz="2000" b="1" i="1"/>
              <a:t>Страшно простудиться?</a:t>
            </a:r>
          </a:p>
          <a:p>
            <a:pPr algn="l">
              <a:spcBef>
                <a:spcPct val="50000"/>
              </a:spcBef>
            </a:pPr>
            <a:r>
              <a:rPr lang="ru-RU" sz="2000" b="1" i="1"/>
              <a:t>Ведь до поздней осени</a:t>
            </a:r>
          </a:p>
          <a:p>
            <a:pPr algn="l">
              <a:spcBef>
                <a:spcPct val="50000"/>
              </a:spcBef>
            </a:pPr>
            <a:r>
              <a:rPr lang="ru-RU" sz="2000" b="1" i="1"/>
              <a:t>Он стоит зеленый.</a:t>
            </a:r>
          </a:p>
          <a:p>
            <a:pPr algn="l">
              <a:spcBef>
                <a:spcPct val="50000"/>
              </a:spcBef>
            </a:pPr>
            <a:r>
              <a:rPr lang="ru-RU" sz="2000" b="1" i="1"/>
              <a:t>Значит, дуб выносливый,</a:t>
            </a:r>
          </a:p>
          <a:p>
            <a:pPr algn="l">
              <a:spcBef>
                <a:spcPct val="50000"/>
              </a:spcBef>
            </a:pPr>
            <a:r>
              <a:rPr lang="ru-RU" sz="2000" b="1" i="1"/>
              <a:t>Значит, закаленный.</a:t>
            </a:r>
          </a:p>
        </p:txBody>
      </p:sp>
      <p:pic>
        <p:nvPicPr>
          <p:cNvPr id="15363" name="Picture 5" descr="000803_1080_8782_vuvv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7900" y="1052513"/>
            <a:ext cx="3984625" cy="4591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4" name="Picture 6" descr="000803_1065_2406_vnvv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6463" y="2924175"/>
            <a:ext cx="1270000" cy="1366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91" name="WordArt 7"/>
          <p:cNvSpPr>
            <a:spLocks noChangeArrowheads="1" noChangeShapeType="1" noTextEdit="1"/>
          </p:cNvSpPr>
          <p:nvPr/>
        </p:nvSpPr>
        <p:spPr bwMode="auto">
          <a:xfrm>
            <a:off x="971550" y="692150"/>
            <a:ext cx="4824413" cy="571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36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CC0099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Что это за дерево?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63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63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63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4" dur="500"/>
                                        <p:tgtEl>
                                          <p:spTgt spid="16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8" grpId="0"/>
      <p:bldP spid="16391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6" name="Picture 4" descr="сканирование0027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EAF6F6"/>
              </a:clrFrom>
              <a:clrTo>
                <a:srgbClr val="EAF6F6">
                  <a:alpha val="0"/>
                </a:srgbClr>
              </a:clrTo>
            </a:clrChange>
            <a:lum bright="-12000" contrast="12000"/>
          </a:blip>
          <a:srcRect/>
          <a:stretch>
            <a:fillRect/>
          </a:stretch>
        </p:blipFill>
        <p:spPr bwMode="auto">
          <a:xfrm>
            <a:off x="611188" y="1484313"/>
            <a:ext cx="3687762" cy="3744912"/>
          </a:xfrm>
          <a:prstGeom prst="rect">
            <a:avLst/>
          </a:prstGeom>
          <a:noFill/>
          <a:ln w="76200" cmpd="tri">
            <a:solidFill>
              <a:srgbClr val="008000"/>
            </a:solidFill>
            <a:miter lim="800000"/>
            <a:headEnd/>
            <a:tailEnd/>
          </a:ln>
        </p:spPr>
      </p:pic>
      <p:sp>
        <p:nvSpPr>
          <p:cNvPr id="18437" name="Text Box 5"/>
          <p:cNvSpPr txBox="1">
            <a:spLocks noChangeArrowheads="1"/>
          </p:cNvSpPr>
          <p:nvPr/>
        </p:nvSpPr>
        <p:spPr bwMode="auto">
          <a:xfrm>
            <a:off x="4427538" y="1412875"/>
            <a:ext cx="4097337" cy="3743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ru-RU" sz="2400" b="1" i="1"/>
              <a:t>Красоту </a:t>
            </a:r>
            <a:r>
              <a:rPr lang="ru-RU" sz="2400" b="1" i="1">
                <a:solidFill>
                  <a:srgbClr val="008000"/>
                </a:solidFill>
              </a:rPr>
              <a:t>дуба</a:t>
            </a:r>
            <a:r>
              <a:rPr lang="ru-RU" sz="2400" b="1" i="1"/>
              <a:t> оценили ещё древние римляне, назвав его «кверкус», то есть «красавец». Однако, это дерево не только красиво, но и полезно: оно растёт там, где трудно расти другим деревьям.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84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0" dur="80"/>
                                        <p:tgtEl>
                                          <p:spTgt spid="1843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1" dur="80"/>
                                        <p:tgtEl>
                                          <p:spTgt spid="1843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" dur="80"/>
                                        <p:tgtEl>
                                          <p:spTgt spid="1843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7" grpId="0" autoUpdateAnimBg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2" name="Picture 4" descr="сканирование0008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DF4D5"/>
              </a:clrFrom>
              <a:clrTo>
                <a:srgbClr val="FDF4D5">
                  <a:alpha val="0"/>
                </a:srgbClr>
              </a:clrTo>
            </a:clrChange>
            <a:lum bright="-12000" contrast="6000"/>
          </a:blip>
          <a:srcRect/>
          <a:stretch>
            <a:fillRect/>
          </a:stretch>
        </p:blipFill>
        <p:spPr bwMode="auto">
          <a:xfrm>
            <a:off x="468313" y="1341438"/>
            <a:ext cx="2692400" cy="403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3" name="WordArt 5"/>
          <p:cNvSpPr>
            <a:spLocks noChangeArrowheads="1" noChangeShapeType="1" noTextEdit="1"/>
          </p:cNvSpPr>
          <p:nvPr/>
        </p:nvSpPr>
        <p:spPr bwMode="auto">
          <a:xfrm>
            <a:off x="1763713" y="692150"/>
            <a:ext cx="4824412" cy="571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36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CC0099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Что это за дерево?</a:t>
            </a:r>
          </a:p>
        </p:txBody>
      </p:sp>
      <p:sp>
        <p:nvSpPr>
          <p:cNvPr id="17414" name="Text Box 6"/>
          <p:cNvSpPr txBox="1">
            <a:spLocks noChangeArrowheads="1"/>
          </p:cNvSpPr>
          <p:nvPr/>
        </p:nvSpPr>
        <p:spPr bwMode="auto">
          <a:xfrm>
            <a:off x="3132138" y="1412875"/>
            <a:ext cx="5400675" cy="410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ru-RU" sz="2400" b="1" i="1"/>
              <a:t>Березка получила свое имя из-за светлой белой коры. Видно, сильное впечатление произвел когда-то на наших далеких предков сверкающий серебряный ствол этого чудесного деревца. «Бер» у древних славян означало «светлый, ясный, блестящий, белый». От него-то и пошли слова «береста», «береза».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74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74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74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0" dur="80"/>
                                        <p:tgtEl>
                                          <p:spTgt spid="174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1" dur="80"/>
                                        <p:tgtEl>
                                          <p:spTgt spid="174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80"/>
                                        <p:tgtEl>
                                          <p:spTgt spid="174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3" grpId="0" animBg="1"/>
      <p:bldP spid="17414" grpId="0" autoUpdateAnimBg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60" name="Picture 4" descr="сканирование0026"/>
          <p:cNvPicPr>
            <a:picLocks noChangeAspect="1" noChangeArrowheads="1"/>
          </p:cNvPicPr>
          <p:nvPr/>
        </p:nvPicPr>
        <p:blipFill>
          <a:blip r:embed="rId2" cstate="print">
            <a:lum bright="-12000" contrast="12000"/>
          </a:blip>
          <a:srcRect/>
          <a:stretch>
            <a:fillRect/>
          </a:stretch>
        </p:blipFill>
        <p:spPr bwMode="auto">
          <a:xfrm>
            <a:off x="4716463" y="1844675"/>
            <a:ext cx="3586162" cy="2854325"/>
          </a:xfrm>
          <a:prstGeom prst="rect">
            <a:avLst/>
          </a:prstGeom>
          <a:noFill/>
          <a:ln w="76200" cmpd="tri">
            <a:solidFill>
              <a:srgbClr val="008000"/>
            </a:solidFill>
            <a:miter lim="800000"/>
            <a:headEnd/>
            <a:tailEnd/>
          </a:ln>
        </p:spPr>
      </p:pic>
      <p:sp>
        <p:nvSpPr>
          <p:cNvPr id="19461" name="Text Box 5"/>
          <p:cNvSpPr txBox="1">
            <a:spLocks noChangeArrowheads="1"/>
          </p:cNvSpPr>
          <p:nvPr/>
        </p:nvSpPr>
        <p:spPr bwMode="auto">
          <a:xfrm>
            <a:off x="755650" y="1844675"/>
            <a:ext cx="3873500" cy="301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ru-RU" sz="2400" b="1" i="1"/>
              <a:t>Славяне так любили белоствольную красавицу, что даже праздник </a:t>
            </a:r>
            <a:r>
              <a:rPr lang="ru-RU" sz="2400" b="1" i="1">
                <a:solidFill>
                  <a:srgbClr val="008000"/>
                </a:solidFill>
              </a:rPr>
              <a:t>березки </a:t>
            </a:r>
            <a:r>
              <a:rPr lang="ru-RU" sz="2400" b="1" i="1"/>
              <a:t>устраивали. Им отмечали окончание весенних полевых работ.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9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0" dur="80"/>
                                        <p:tgtEl>
                                          <p:spTgt spid="1946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1" dur="80"/>
                                        <p:tgtEl>
                                          <p:spTgt spid="1946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" dur="80"/>
                                        <p:tgtEl>
                                          <p:spTgt spid="1946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61" grpId="0" autoUpdateAnimBg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4" descr="дерево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825" y="1916113"/>
            <a:ext cx="3160713" cy="4014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59" name="Picture 5" descr="GARDEN_thumb"/>
          <p:cNvPicPr>
            <a:picLocks noChangeAspect="1" noChangeArrowheads="1"/>
          </p:cNvPicPr>
          <p:nvPr/>
        </p:nvPicPr>
        <p:blipFill>
          <a:blip r:embed="rId3" cstate="print">
            <a:lum bright="-12000"/>
          </a:blip>
          <a:srcRect/>
          <a:stretch>
            <a:fillRect/>
          </a:stretch>
        </p:blipFill>
        <p:spPr bwMode="auto">
          <a:xfrm>
            <a:off x="3059113" y="4581525"/>
            <a:ext cx="2997200" cy="161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0" name="Picture 6" descr="пшеница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27763" y="3573463"/>
            <a:ext cx="1763712" cy="146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7" name="WordArt 7"/>
          <p:cNvSpPr>
            <a:spLocks noChangeArrowheads="1" noChangeShapeType="1" noTextEdit="1"/>
          </p:cNvSpPr>
          <p:nvPr/>
        </p:nvSpPr>
        <p:spPr bwMode="auto">
          <a:xfrm>
            <a:off x="1979613" y="836613"/>
            <a:ext cx="4824412" cy="71913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36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CC0099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Культурные</a:t>
            </a:r>
          </a:p>
        </p:txBody>
      </p:sp>
      <p:sp>
        <p:nvSpPr>
          <p:cNvPr id="15368" name="Text Box 8"/>
          <p:cNvSpPr txBox="1">
            <a:spLocks noChangeArrowheads="1"/>
          </p:cNvSpPr>
          <p:nvPr/>
        </p:nvSpPr>
        <p:spPr bwMode="auto">
          <a:xfrm>
            <a:off x="3419475" y="1773238"/>
            <a:ext cx="3816350" cy="191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 i="1"/>
              <a:t>Растения, которые  выращивает специально человек. Ухаживает за ними, собирает урожай.</a:t>
            </a:r>
          </a:p>
        </p:txBody>
      </p:sp>
      <p:pic>
        <p:nvPicPr>
          <p:cNvPr id="19463" name="Picture 9" descr="tulip0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258888" y="4868863"/>
            <a:ext cx="1905000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3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3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53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4" dur="500"/>
                                        <p:tgtEl>
                                          <p:spTgt spid="153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7" grpId="0" animBg="1"/>
      <p:bldP spid="15368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8" name="WordArt 4"/>
          <p:cNvSpPr>
            <a:spLocks noChangeArrowheads="1" noChangeShapeType="1" noTextEdit="1"/>
          </p:cNvSpPr>
          <p:nvPr/>
        </p:nvSpPr>
        <p:spPr bwMode="auto">
          <a:xfrm>
            <a:off x="1979613" y="836613"/>
            <a:ext cx="4824412" cy="71913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36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CC0099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Культурные</a:t>
            </a:r>
          </a:p>
        </p:txBody>
      </p:sp>
      <p:sp>
        <p:nvSpPr>
          <p:cNvPr id="20483" name="Line 5"/>
          <p:cNvSpPr>
            <a:spLocks noChangeShapeType="1"/>
          </p:cNvSpPr>
          <p:nvPr/>
        </p:nvSpPr>
        <p:spPr bwMode="auto">
          <a:xfrm flipH="1">
            <a:off x="2195513" y="1844675"/>
            <a:ext cx="792162" cy="504825"/>
          </a:xfrm>
          <a:prstGeom prst="line">
            <a:avLst/>
          </a:prstGeom>
          <a:noFill/>
          <a:ln w="57150">
            <a:solidFill>
              <a:srgbClr val="008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0484" name="Line 6"/>
          <p:cNvSpPr>
            <a:spLocks noChangeShapeType="1"/>
          </p:cNvSpPr>
          <p:nvPr/>
        </p:nvSpPr>
        <p:spPr bwMode="auto">
          <a:xfrm flipH="1">
            <a:off x="4284663" y="1916113"/>
            <a:ext cx="0" cy="504825"/>
          </a:xfrm>
          <a:prstGeom prst="line">
            <a:avLst/>
          </a:prstGeom>
          <a:noFill/>
          <a:ln w="57150">
            <a:solidFill>
              <a:srgbClr val="008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0485" name="Line 7"/>
          <p:cNvSpPr>
            <a:spLocks noChangeShapeType="1"/>
          </p:cNvSpPr>
          <p:nvPr/>
        </p:nvSpPr>
        <p:spPr bwMode="auto">
          <a:xfrm>
            <a:off x="5724525" y="1844675"/>
            <a:ext cx="719138" cy="431800"/>
          </a:xfrm>
          <a:prstGeom prst="line">
            <a:avLst/>
          </a:prstGeom>
          <a:noFill/>
          <a:ln w="57150">
            <a:solidFill>
              <a:srgbClr val="008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1512" name="Oval 8"/>
          <p:cNvSpPr>
            <a:spLocks noChangeArrowheads="1"/>
          </p:cNvSpPr>
          <p:nvPr/>
        </p:nvSpPr>
        <p:spPr bwMode="auto">
          <a:xfrm>
            <a:off x="611188" y="2420938"/>
            <a:ext cx="2376487" cy="503237"/>
          </a:xfrm>
          <a:prstGeom prst="ellipse">
            <a:avLst/>
          </a:prstGeom>
          <a:solidFill>
            <a:srgbClr val="99FF66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r>
              <a:rPr lang="ru-RU" sz="2400" b="1" i="1"/>
              <a:t>деревья</a:t>
            </a:r>
          </a:p>
        </p:txBody>
      </p:sp>
      <p:sp>
        <p:nvSpPr>
          <p:cNvPr id="21514" name="Oval 10"/>
          <p:cNvSpPr>
            <a:spLocks noChangeArrowheads="1"/>
          </p:cNvSpPr>
          <p:nvPr/>
        </p:nvSpPr>
        <p:spPr bwMode="auto">
          <a:xfrm>
            <a:off x="3276600" y="2420938"/>
            <a:ext cx="2376488" cy="503237"/>
          </a:xfrm>
          <a:prstGeom prst="ellipse">
            <a:avLst/>
          </a:prstGeom>
          <a:solidFill>
            <a:srgbClr val="99FF66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r>
              <a:rPr lang="ru-RU" sz="2400" b="1" i="1"/>
              <a:t>кустарники</a:t>
            </a:r>
          </a:p>
        </p:txBody>
      </p:sp>
      <p:sp>
        <p:nvSpPr>
          <p:cNvPr id="21515" name="Oval 11"/>
          <p:cNvSpPr>
            <a:spLocks noChangeArrowheads="1"/>
          </p:cNvSpPr>
          <p:nvPr/>
        </p:nvSpPr>
        <p:spPr bwMode="auto">
          <a:xfrm>
            <a:off x="5940425" y="2349500"/>
            <a:ext cx="2376488" cy="503238"/>
          </a:xfrm>
          <a:prstGeom prst="ellipse">
            <a:avLst/>
          </a:prstGeom>
          <a:solidFill>
            <a:srgbClr val="99FF66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r>
              <a:rPr lang="ru-RU" sz="2400" b="1" i="1"/>
              <a:t>травы</a:t>
            </a:r>
          </a:p>
        </p:txBody>
      </p:sp>
      <p:sp>
        <p:nvSpPr>
          <p:cNvPr id="21516" name="Text Box 12"/>
          <p:cNvSpPr txBox="1">
            <a:spLocks noChangeArrowheads="1"/>
          </p:cNvSpPr>
          <p:nvPr/>
        </p:nvSpPr>
        <p:spPr bwMode="auto">
          <a:xfrm>
            <a:off x="611188" y="3357563"/>
            <a:ext cx="2160587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 i="1"/>
              <a:t>Яблоня</a:t>
            </a:r>
          </a:p>
          <a:p>
            <a:pPr>
              <a:spcBef>
                <a:spcPct val="50000"/>
              </a:spcBef>
            </a:pPr>
            <a:r>
              <a:rPr lang="ru-RU" sz="2400" b="1" i="1"/>
              <a:t>Груша</a:t>
            </a:r>
          </a:p>
          <a:p>
            <a:pPr>
              <a:spcBef>
                <a:spcPct val="50000"/>
              </a:spcBef>
            </a:pPr>
            <a:r>
              <a:rPr lang="ru-RU" sz="2400" b="1" i="1"/>
              <a:t>…</a:t>
            </a:r>
          </a:p>
        </p:txBody>
      </p:sp>
      <p:sp>
        <p:nvSpPr>
          <p:cNvPr id="21517" name="Text Box 13"/>
          <p:cNvSpPr txBox="1">
            <a:spLocks noChangeArrowheads="1"/>
          </p:cNvSpPr>
          <p:nvPr/>
        </p:nvSpPr>
        <p:spPr bwMode="auto">
          <a:xfrm>
            <a:off x="3276600" y="3357563"/>
            <a:ext cx="2447925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 i="1"/>
              <a:t>Крыжовник</a:t>
            </a:r>
          </a:p>
          <a:p>
            <a:pPr>
              <a:spcBef>
                <a:spcPct val="50000"/>
              </a:spcBef>
            </a:pPr>
            <a:r>
              <a:rPr lang="ru-RU" sz="2400" b="1" i="1"/>
              <a:t>Смородина</a:t>
            </a:r>
          </a:p>
          <a:p>
            <a:pPr>
              <a:spcBef>
                <a:spcPct val="50000"/>
              </a:spcBef>
            </a:pPr>
            <a:r>
              <a:rPr lang="ru-RU" sz="2400" b="1" i="1"/>
              <a:t>…</a:t>
            </a:r>
          </a:p>
        </p:txBody>
      </p:sp>
      <p:sp>
        <p:nvSpPr>
          <p:cNvPr id="21518" name="Text Box 14"/>
          <p:cNvSpPr txBox="1">
            <a:spLocks noChangeArrowheads="1"/>
          </p:cNvSpPr>
          <p:nvPr/>
        </p:nvSpPr>
        <p:spPr bwMode="auto">
          <a:xfrm>
            <a:off x="6156325" y="3284538"/>
            <a:ext cx="2160588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 i="1"/>
              <a:t>Помидор</a:t>
            </a:r>
          </a:p>
          <a:p>
            <a:pPr>
              <a:spcBef>
                <a:spcPct val="50000"/>
              </a:spcBef>
            </a:pPr>
            <a:r>
              <a:rPr lang="ru-RU" sz="2400" b="1" i="1"/>
              <a:t>Огурец</a:t>
            </a:r>
          </a:p>
          <a:p>
            <a:pPr>
              <a:spcBef>
                <a:spcPct val="50000"/>
              </a:spcBef>
            </a:pPr>
            <a:r>
              <a:rPr lang="ru-RU" sz="2400" b="1" i="1"/>
              <a:t>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15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15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15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15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15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15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151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15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151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15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151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15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151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151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8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15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15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15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151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15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151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15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151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15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151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151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44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15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15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15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151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15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151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15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151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15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151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151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4" dur="500"/>
                                        <p:tgtEl>
                                          <p:spTgt spid="215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9" dur="500"/>
                                        <p:tgtEl>
                                          <p:spTgt spid="215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4" dur="500"/>
                                        <p:tgtEl>
                                          <p:spTgt spid="215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8" grpId="0" animBg="1"/>
      <p:bldP spid="21512" grpId="0" animBg="1"/>
      <p:bldP spid="21514" grpId="0" animBg="1"/>
      <p:bldP spid="21515" grpId="0" animBg="1"/>
      <p:bldP spid="21516" grpId="0"/>
      <p:bldP spid="21517" grpId="0"/>
      <p:bldP spid="2151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 descr="на рек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650" y="1628775"/>
            <a:ext cx="4210050" cy="4392613"/>
          </a:xfrm>
          <a:prstGeom prst="rect">
            <a:avLst/>
          </a:prstGeom>
          <a:noFill/>
          <a:ln w="76200" cmpd="tri">
            <a:solidFill>
              <a:srgbClr val="008000"/>
            </a:solidFill>
            <a:miter lim="800000"/>
            <a:headEnd/>
            <a:tailEnd/>
          </a:ln>
        </p:spPr>
      </p:pic>
      <p:sp>
        <p:nvSpPr>
          <p:cNvPr id="4101" name="Rectangle 5"/>
          <p:cNvSpPr>
            <a:spLocks noChangeArrowheads="1"/>
          </p:cNvSpPr>
          <p:nvPr/>
        </p:nvSpPr>
        <p:spPr bwMode="auto">
          <a:xfrm>
            <a:off x="4500563" y="1268413"/>
            <a:ext cx="4030662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l">
              <a:spcBef>
                <a:spcPct val="20000"/>
              </a:spcBef>
            </a:pPr>
            <a:r>
              <a:rPr lang="ru-RU" sz="3600" b="1" i="1">
                <a:solidFill>
                  <a:srgbClr val="008000"/>
                </a:solidFill>
                <a:latin typeface="Arial" charset="0"/>
              </a:rPr>
              <a:t>      Деревья</a:t>
            </a:r>
            <a:r>
              <a:rPr lang="ru-RU" sz="3600" b="1" i="1">
                <a:solidFill>
                  <a:schemeClr val="folHlink"/>
                </a:solidFill>
                <a:latin typeface="Arial" charset="0"/>
              </a:rPr>
              <a:t> </a:t>
            </a:r>
          </a:p>
        </p:txBody>
      </p:sp>
      <p:grpSp>
        <p:nvGrpSpPr>
          <p:cNvPr id="2" name="Group 6"/>
          <p:cNvGrpSpPr>
            <a:grpSpLocks/>
          </p:cNvGrpSpPr>
          <p:nvPr/>
        </p:nvGrpSpPr>
        <p:grpSpPr bwMode="auto">
          <a:xfrm>
            <a:off x="1763713" y="1484313"/>
            <a:ext cx="5781675" cy="3689350"/>
            <a:chOff x="884" y="1253"/>
            <a:chExt cx="3642" cy="2324"/>
          </a:xfrm>
        </p:grpSpPr>
        <p:sp>
          <p:nvSpPr>
            <p:cNvPr id="3078" name="Text Box 7"/>
            <p:cNvSpPr txBox="1">
              <a:spLocks noChangeArrowheads="1"/>
            </p:cNvSpPr>
            <p:nvPr/>
          </p:nvSpPr>
          <p:spPr bwMode="auto">
            <a:xfrm>
              <a:off x="3152" y="1570"/>
              <a:ext cx="1180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ru-RU" sz="3600" b="1" i="1">
                  <a:solidFill>
                    <a:srgbClr val="008000"/>
                  </a:solidFill>
                  <a:latin typeface="Arial" charset="0"/>
                </a:rPr>
                <a:t>Кусты</a:t>
              </a:r>
              <a:r>
                <a:rPr lang="ru-RU" sz="3600" b="1" i="1">
                  <a:latin typeface="Arial" charset="0"/>
                </a:rPr>
                <a:t> </a:t>
              </a:r>
            </a:p>
          </p:txBody>
        </p:sp>
        <p:sp>
          <p:nvSpPr>
            <p:cNvPr id="3079" name="Text Box 8"/>
            <p:cNvSpPr txBox="1">
              <a:spLocks noChangeArrowheads="1"/>
            </p:cNvSpPr>
            <p:nvPr/>
          </p:nvSpPr>
          <p:spPr bwMode="auto">
            <a:xfrm>
              <a:off x="3243" y="2251"/>
              <a:ext cx="1283" cy="13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l"/>
              <a:r>
                <a:rPr lang="ru-RU" sz="3600" b="1" i="1">
                  <a:latin typeface="Arial" charset="0"/>
                </a:rPr>
                <a:t>     </a:t>
              </a:r>
              <a:r>
                <a:rPr lang="ru-RU" sz="3600" b="1" i="1">
                  <a:solidFill>
                    <a:srgbClr val="008000"/>
                  </a:solidFill>
                  <a:latin typeface="Arial" charset="0"/>
                </a:rPr>
                <a:t>Травы </a:t>
              </a:r>
            </a:p>
            <a:p>
              <a:pPr algn="l"/>
              <a:r>
                <a:rPr lang="ru-RU" sz="2000" i="1">
                  <a:latin typeface="Arial" charset="0"/>
                </a:rPr>
                <a:t>А) цветы</a:t>
              </a:r>
            </a:p>
            <a:p>
              <a:pPr algn="l"/>
              <a:r>
                <a:rPr lang="ru-RU" sz="2000" i="1">
                  <a:latin typeface="Arial" charset="0"/>
                </a:rPr>
                <a:t>Б) лишайники</a:t>
              </a:r>
            </a:p>
            <a:p>
              <a:pPr algn="l"/>
              <a:r>
                <a:rPr lang="ru-RU" sz="2000" i="1">
                  <a:latin typeface="Arial" charset="0"/>
                </a:rPr>
                <a:t>В) мхи</a:t>
              </a:r>
            </a:p>
          </p:txBody>
        </p:sp>
        <p:sp>
          <p:nvSpPr>
            <p:cNvPr id="3080" name="Line 9"/>
            <p:cNvSpPr>
              <a:spLocks noChangeShapeType="1"/>
            </p:cNvSpPr>
            <p:nvPr/>
          </p:nvSpPr>
          <p:spPr bwMode="auto">
            <a:xfrm flipV="1">
              <a:off x="1247" y="1253"/>
              <a:ext cx="1814" cy="317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081" name="Line 10"/>
            <p:cNvSpPr>
              <a:spLocks noChangeShapeType="1"/>
            </p:cNvSpPr>
            <p:nvPr/>
          </p:nvSpPr>
          <p:spPr bwMode="auto">
            <a:xfrm flipV="1">
              <a:off x="884" y="1842"/>
              <a:ext cx="2223" cy="77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082" name="Line 11"/>
            <p:cNvSpPr>
              <a:spLocks noChangeShapeType="1"/>
            </p:cNvSpPr>
            <p:nvPr/>
          </p:nvSpPr>
          <p:spPr bwMode="auto">
            <a:xfrm flipV="1">
              <a:off x="1746" y="2840"/>
              <a:ext cx="1497" cy="63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3077" name="AutoShape 12"/>
          <p:cNvSpPr>
            <a:spLocks noChangeArrowheads="1"/>
          </p:cNvSpPr>
          <p:nvPr/>
        </p:nvSpPr>
        <p:spPr bwMode="auto">
          <a:xfrm>
            <a:off x="1116013" y="404813"/>
            <a:ext cx="5543550" cy="936625"/>
          </a:xfrm>
          <a:prstGeom prst="roundRect">
            <a:avLst>
              <a:gd name="adj" fmla="val 16667"/>
            </a:avLst>
          </a:prstGeom>
          <a:solidFill>
            <a:srgbClr val="99FF66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r>
              <a:rPr lang="ru-RU" sz="2800" b="1" i="1"/>
              <a:t>На какие группы делятся</a:t>
            </a:r>
          </a:p>
          <a:p>
            <a:r>
              <a:rPr lang="ru-RU" sz="2800" b="1" i="1"/>
              <a:t> все растения?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1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6" name="WordArt 4"/>
          <p:cNvSpPr>
            <a:spLocks noChangeArrowheads="1" noChangeShapeType="1" noTextEdit="1"/>
          </p:cNvSpPr>
          <p:nvPr/>
        </p:nvSpPr>
        <p:spPr bwMode="auto">
          <a:xfrm>
            <a:off x="1476375" y="692150"/>
            <a:ext cx="4824413" cy="7191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36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CC0099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Найди пару</a:t>
            </a:r>
          </a:p>
        </p:txBody>
      </p:sp>
      <p:pic>
        <p:nvPicPr>
          <p:cNvPr id="21507" name="Picture 5" descr="н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088" y="1773238"/>
            <a:ext cx="1079500" cy="158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8" name="Picture 7" descr="слива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24300" y="4076700"/>
            <a:ext cx="1914525" cy="134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9" name="Picture 8" descr="пшеница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84888" y="4005263"/>
            <a:ext cx="1763712" cy="146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0" name="Picture 9" descr="перец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E1F3E1"/>
              </a:clrFrom>
              <a:clrTo>
                <a:srgbClr val="E1F3E1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84213" y="4076700"/>
            <a:ext cx="1208087" cy="1368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1" name="Picture 10" descr="Рисунок34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E1F3E1"/>
              </a:clrFrom>
              <a:clrTo>
                <a:srgbClr val="E1F3E1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940425" y="1628775"/>
            <a:ext cx="1873250" cy="184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2" name="Picture 11" descr="J0215101_s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211638" y="1700213"/>
            <a:ext cx="1082675" cy="1855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3" name="Picture 12" descr="Рисунок83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E1F3E1"/>
              </a:clrFrom>
              <a:clrTo>
                <a:srgbClr val="E1F3E1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484438" y="3860800"/>
            <a:ext cx="1054100" cy="201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4" name="Picture 13" descr="Рисунок11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E1F3E1"/>
              </a:clrFrom>
              <a:clrTo>
                <a:srgbClr val="E1F3E1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268538" y="1844675"/>
            <a:ext cx="1001712" cy="158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66" name="Line 14"/>
          <p:cNvSpPr>
            <a:spLocks noChangeShapeType="1"/>
          </p:cNvSpPr>
          <p:nvPr/>
        </p:nvSpPr>
        <p:spPr bwMode="auto">
          <a:xfrm>
            <a:off x="1763713" y="3284538"/>
            <a:ext cx="2952750" cy="1008062"/>
          </a:xfrm>
          <a:prstGeom prst="line">
            <a:avLst/>
          </a:prstGeom>
          <a:noFill/>
          <a:ln w="57150">
            <a:solidFill>
              <a:srgbClr val="FF66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3567" name="Line 15"/>
          <p:cNvSpPr>
            <a:spLocks noChangeShapeType="1"/>
          </p:cNvSpPr>
          <p:nvPr/>
        </p:nvSpPr>
        <p:spPr bwMode="auto">
          <a:xfrm>
            <a:off x="2771775" y="3284538"/>
            <a:ext cx="144463" cy="649287"/>
          </a:xfrm>
          <a:prstGeom prst="line">
            <a:avLst/>
          </a:prstGeom>
          <a:noFill/>
          <a:ln w="57150">
            <a:solidFill>
              <a:srgbClr val="FF66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3568" name="Line 16"/>
          <p:cNvSpPr>
            <a:spLocks noChangeShapeType="1"/>
          </p:cNvSpPr>
          <p:nvPr/>
        </p:nvSpPr>
        <p:spPr bwMode="auto">
          <a:xfrm>
            <a:off x="4787900" y="3644900"/>
            <a:ext cx="1584325" cy="504825"/>
          </a:xfrm>
          <a:prstGeom prst="line">
            <a:avLst/>
          </a:prstGeom>
          <a:noFill/>
          <a:ln w="57150">
            <a:solidFill>
              <a:srgbClr val="FF66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3569" name="Line 17"/>
          <p:cNvSpPr>
            <a:spLocks noChangeShapeType="1"/>
          </p:cNvSpPr>
          <p:nvPr/>
        </p:nvSpPr>
        <p:spPr bwMode="auto">
          <a:xfrm flipH="1">
            <a:off x="1835150" y="3500438"/>
            <a:ext cx="4032250" cy="576262"/>
          </a:xfrm>
          <a:prstGeom prst="line">
            <a:avLst/>
          </a:prstGeom>
          <a:noFill/>
          <a:ln w="57150">
            <a:solidFill>
              <a:srgbClr val="FF66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35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35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35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235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235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235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235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6" grpId="0" animBg="1"/>
      <p:bldP spid="23566" grpId="0" animBg="1"/>
      <p:bldP spid="23567" grpId="0" animBg="1"/>
      <p:bldP spid="23568" grpId="0" animBg="1"/>
      <p:bldP spid="23569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8" name="WordArt 4"/>
          <p:cNvSpPr>
            <a:spLocks noChangeArrowheads="1" noChangeShapeType="1" noTextEdit="1"/>
          </p:cNvSpPr>
          <p:nvPr/>
        </p:nvSpPr>
        <p:spPr bwMode="auto">
          <a:xfrm>
            <a:off x="1979613" y="836613"/>
            <a:ext cx="4824412" cy="71913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36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CC0099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Культурные</a:t>
            </a:r>
          </a:p>
        </p:txBody>
      </p:sp>
      <p:sp>
        <p:nvSpPr>
          <p:cNvPr id="22531" name="Line 5"/>
          <p:cNvSpPr>
            <a:spLocks noChangeShapeType="1"/>
          </p:cNvSpPr>
          <p:nvPr/>
        </p:nvSpPr>
        <p:spPr bwMode="auto">
          <a:xfrm flipH="1">
            <a:off x="1835150" y="1773238"/>
            <a:ext cx="792163" cy="504825"/>
          </a:xfrm>
          <a:prstGeom prst="line">
            <a:avLst/>
          </a:prstGeom>
          <a:noFill/>
          <a:ln w="57150">
            <a:solidFill>
              <a:srgbClr val="008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2532" name="Line 6"/>
          <p:cNvSpPr>
            <a:spLocks noChangeShapeType="1"/>
          </p:cNvSpPr>
          <p:nvPr/>
        </p:nvSpPr>
        <p:spPr bwMode="auto">
          <a:xfrm flipH="1">
            <a:off x="4284663" y="1844675"/>
            <a:ext cx="0" cy="431800"/>
          </a:xfrm>
          <a:prstGeom prst="line">
            <a:avLst/>
          </a:prstGeom>
          <a:noFill/>
          <a:ln w="57150">
            <a:solidFill>
              <a:srgbClr val="008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2533" name="Line 7"/>
          <p:cNvSpPr>
            <a:spLocks noChangeShapeType="1"/>
          </p:cNvSpPr>
          <p:nvPr/>
        </p:nvSpPr>
        <p:spPr bwMode="auto">
          <a:xfrm flipH="1">
            <a:off x="2195513" y="1773238"/>
            <a:ext cx="1223962" cy="2232025"/>
          </a:xfrm>
          <a:prstGeom prst="line">
            <a:avLst/>
          </a:prstGeom>
          <a:noFill/>
          <a:ln w="57150">
            <a:solidFill>
              <a:srgbClr val="008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2534" name="Line 8"/>
          <p:cNvSpPr>
            <a:spLocks noChangeShapeType="1"/>
          </p:cNvSpPr>
          <p:nvPr/>
        </p:nvSpPr>
        <p:spPr bwMode="auto">
          <a:xfrm>
            <a:off x="5219700" y="1773238"/>
            <a:ext cx="936625" cy="2087562"/>
          </a:xfrm>
          <a:prstGeom prst="line">
            <a:avLst/>
          </a:prstGeom>
          <a:noFill/>
          <a:ln w="57150">
            <a:solidFill>
              <a:srgbClr val="008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2535" name="Line 9"/>
          <p:cNvSpPr>
            <a:spLocks noChangeShapeType="1"/>
          </p:cNvSpPr>
          <p:nvPr/>
        </p:nvSpPr>
        <p:spPr bwMode="auto">
          <a:xfrm>
            <a:off x="6156325" y="1700213"/>
            <a:ext cx="935038" cy="576262"/>
          </a:xfrm>
          <a:prstGeom prst="line">
            <a:avLst/>
          </a:prstGeom>
          <a:noFill/>
          <a:ln w="57150">
            <a:solidFill>
              <a:srgbClr val="008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6634" name="Oval 10"/>
          <p:cNvSpPr>
            <a:spLocks noChangeArrowheads="1"/>
          </p:cNvSpPr>
          <p:nvPr/>
        </p:nvSpPr>
        <p:spPr bwMode="auto">
          <a:xfrm>
            <a:off x="323850" y="2349500"/>
            <a:ext cx="2376488" cy="503238"/>
          </a:xfrm>
          <a:prstGeom prst="ellipse">
            <a:avLst/>
          </a:prstGeom>
          <a:solidFill>
            <a:srgbClr val="99FF66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r>
              <a:rPr lang="ru-RU" sz="2400" b="1" i="1"/>
              <a:t>овощные</a:t>
            </a:r>
          </a:p>
        </p:txBody>
      </p:sp>
      <p:sp>
        <p:nvSpPr>
          <p:cNvPr id="26636" name="Oval 12"/>
          <p:cNvSpPr>
            <a:spLocks noChangeArrowheads="1"/>
          </p:cNvSpPr>
          <p:nvPr/>
        </p:nvSpPr>
        <p:spPr bwMode="auto">
          <a:xfrm>
            <a:off x="3132138" y="2349500"/>
            <a:ext cx="2376487" cy="503238"/>
          </a:xfrm>
          <a:prstGeom prst="ellipse">
            <a:avLst/>
          </a:prstGeom>
          <a:solidFill>
            <a:srgbClr val="99FF66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r>
              <a:rPr lang="ru-RU" sz="2400" b="1" i="1"/>
              <a:t>плодовые</a:t>
            </a:r>
          </a:p>
        </p:txBody>
      </p:sp>
      <p:sp>
        <p:nvSpPr>
          <p:cNvPr id="26637" name="Oval 13"/>
          <p:cNvSpPr>
            <a:spLocks noChangeArrowheads="1"/>
          </p:cNvSpPr>
          <p:nvPr/>
        </p:nvSpPr>
        <p:spPr bwMode="auto">
          <a:xfrm>
            <a:off x="611188" y="4076700"/>
            <a:ext cx="3671887" cy="720725"/>
          </a:xfrm>
          <a:prstGeom prst="ellipse">
            <a:avLst/>
          </a:prstGeom>
          <a:solidFill>
            <a:srgbClr val="99FF66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r>
              <a:rPr lang="ru-RU" sz="2400" b="1" i="1"/>
              <a:t>декоративные</a:t>
            </a:r>
          </a:p>
        </p:txBody>
      </p:sp>
      <p:sp>
        <p:nvSpPr>
          <p:cNvPr id="26638" name="Oval 14"/>
          <p:cNvSpPr>
            <a:spLocks noChangeArrowheads="1"/>
          </p:cNvSpPr>
          <p:nvPr/>
        </p:nvSpPr>
        <p:spPr bwMode="auto">
          <a:xfrm>
            <a:off x="6011863" y="2349500"/>
            <a:ext cx="2376487" cy="503238"/>
          </a:xfrm>
          <a:prstGeom prst="ellipse">
            <a:avLst/>
          </a:prstGeom>
          <a:solidFill>
            <a:srgbClr val="99FF66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r>
              <a:rPr lang="ru-RU" sz="2400" b="1" i="1"/>
              <a:t>зерновые</a:t>
            </a:r>
          </a:p>
        </p:txBody>
      </p:sp>
      <p:sp>
        <p:nvSpPr>
          <p:cNvPr id="26639" name="Oval 15"/>
          <p:cNvSpPr>
            <a:spLocks noChangeArrowheads="1"/>
          </p:cNvSpPr>
          <p:nvPr/>
        </p:nvSpPr>
        <p:spPr bwMode="auto">
          <a:xfrm>
            <a:off x="4716463" y="4076700"/>
            <a:ext cx="3671887" cy="720725"/>
          </a:xfrm>
          <a:prstGeom prst="ellipse">
            <a:avLst/>
          </a:prstGeom>
          <a:solidFill>
            <a:srgbClr val="99FF66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r>
              <a:rPr lang="ru-RU" sz="2400" b="1" i="1"/>
              <a:t>прядильные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66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66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66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66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66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66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663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663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663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663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663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663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663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663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66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66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66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663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663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663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663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663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663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663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663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66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66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66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663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663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663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663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663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663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663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663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66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66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66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663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663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663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663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663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663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663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663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66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66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66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663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663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663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663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663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663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663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663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8" grpId="0" animBg="1"/>
      <p:bldP spid="26634" grpId="0" animBg="1"/>
      <p:bldP spid="26636" grpId="0" animBg="1"/>
      <p:bldP spid="26637" grpId="0" animBg="1"/>
      <p:bldP spid="26638" grpId="0" animBg="1"/>
      <p:bldP spid="2663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WordArt 4" descr="Бумажный пакет"/>
          <p:cNvSpPr>
            <a:spLocks noChangeArrowheads="1" noChangeShapeType="1" noTextEdit="1"/>
          </p:cNvSpPr>
          <p:nvPr/>
        </p:nvSpPr>
        <p:spPr bwMode="auto">
          <a:xfrm>
            <a:off x="468313" y="476250"/>
            <a:ext cx="7553325" cy="1143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3600" b="1" kern="10">
                <a:ln w="9525">
                  <a:solidFill>
                    <a:srgbClr val="008000"/>
                  </a:solidFill>
                  <a:round/>
                  <a:headEnd/>
                  <a:tailEnd/>
                </a:ln>
                <a:blipFill dpi="0" rotWithShape="0">
                  <a:blip r:embed="rId2"/>
                  <a:srcRect/>
                  <a:tile tx="0" ty="0" sx="100000" sy="100000" flip="none" algn="tl"/>
                </a:blipFill>
                <a:effectLst>
                  <a:outerShdw dist="563972" dir="14049741" sx="125000" sy="125000" algn="tl" rotWithShape="0">
                    <a:srgbClr val="C7DFD3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Какое значение для человека </a:t>
            </a:r>
          </a:p>
          <a:p>
            <a:r>
              <a:rPr lang="ru-RU" sz="3600" b="1" kern="10">
                <a:ln w="9525">
                  <a:solidFill>
                    <a:srgbClr val="008000"/>
                  </a:solidFill>
                  <a:round/>
                  <a:headEnd/>
                  <a:tailEnd/>
                </a:ln>
                <a:blipFill dpi="0" rotWithShape="0">
                  <a:blip r:embed="rId2"/>
                  <a:srcRect/>
                  <a:tile tx="0" ty="0" sx="100000" sy="100000" flip="none" algn="tl"/>
                </a:blipFill>
                <a:effectLst>
                  <a:outerShdw dist="563972" dir="14049741" sx="125000" sy="125000" algn="tl" rotWithShape="0">
                    <a:srgbClr val="C7DFD3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имеют растения?</a:t>
            </a:r>
          </a:p>
        </p:txBody>
      </p:sp>
      <p:sp>
        <p:nvSpPr>
          <p:cNvPr id="10245" name="Line 5"/>
          <p:cNvSpPr>
            <a:spLocks noChangeShapeType="1"/>
          </p:cNvSpPr>
          <p:nvPr/>
        </p:nvSpPr>
        <p:spPr bwMode="auto">
          <a:xfrm flipH="1">
            <a:off x="1835150" y="1628775"/>
            <a:ext cx="1008063" cy="360363"/>
          </a:xfrm>
          <a:prstGeom prst="line">
            <a:avLst/>
          </a:prstGeom>
          <a:noFill/>
          <a:ln w="38100">
            <a:solidFill>
              <a:srgbClr val="80008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0246" name="Line 6"/>
          <p:cNvSpPr>
            <a:spLocks noChangeShapeType="1"/>
          </p:cNvSpPr>
          <p:nvPr/>
        </p:nvSpPr>
        <p:spPr bwMode="auto">
          <a:xfrm flipH="1">
            <a:off x="2916238" y="1700213"/>
            <a:ext cx="935037" cy="2305050"/>
          </a:xfrm>
          <a:prstGeom prst="line">
            <a:avLst/>
          </a:prstGeom>
          <a:noFill/>
          <a:ln w="38100">
            <a:solidFill>
              <a:srgbClr val="80008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0247" name="Line 7"/>
          <p:cNvSpPr>
            <a:spLocks noChangeShapeType="1"/>
          </p:cNvSpPr>
          <p:nvPr/>
        </p:nvSpPr>
        <p:spPr bwMode="auto">
          <a:xfrm>
            <a:off x="4932363" y="1700213"/>
            <a:ext cx="1152525" cy="2233612"/>
          </a:xfrm>
          <a:prstGeom prst="line">
            <a:avLst/>
          </a:prstGeom>
          <a:noFill/>
          <a:ln w="38100">
            <a:solidFill>
              <a:srgbClr val="80008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0248" name="Line 8"/>
          <p:cNvSpPr>
            <a:spLocks noChangeShapeType="1"/>
          </p:cNvSpPr>
          <p:nvPr/>
        </p:nvSpPr>
        <p:spPr bwMode="auto">
          <a:xfrm>
            <a:off x="5651500" y="1700213"/>
            <a:ext cx="1008063" cy="215900"/>
          </a:xfrm>
          <a:prstGeom prst="line">
            <a:avLst/>
          </a:prstGeom>
          <a:noFill/>
          <a:ln w="38100">
            <a:solidFill>
              <a:srgbClr val="80008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grpSp>
        <p:nvGrpSpPr>
          <p:cNvPr id="2" name="Group 20"/>
          <p:cNvGrpSpPr>
            <a:grpSpLocks/>
          </p:cNvGrpSpPr>
          <p:nvPr/>
        </p:nvGrpSpPr>
        <p:grpSpPr bwMode="auto">
          <a:xfrm>
            <a:off x="539750" y="1989138"/>
            <a:ext cx="2136775" cy="1974850"/>
            <a:chOff x="340" y="1253"/>
            <a:chExt cx="1346" cy="1244"/>
          </a:xfrm>
        </p:grpSpPr>
        <p:sp>
          <p:nvSpPr>
            <p:cNvPr id="4115" name="Text Box 9"/>
            <p:cNvSpPr txBox="1">
              <a:spLocks noChangeArrowheads="1"/>
            </p:cNvSpPr>
            <p:nvPr/>
          </p:nvSpPr>
          <p:spPr bwMode="auto">
            <a:xfrm>
              <a:off x="340" y="1253"/>
              <a:ext cx="1346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l"/>
              <a:r>
                <a:rPr lang="ru-RU" b="1">
                  <a:latin typeface="Arial" charset="0"/>
                </a:rPr>
                <a:t>Кормят человека</a:t>
              </a:r>
            </a:p>
          </p:txBody>
        </p:sp>
        <p:pic>
          <p:nvPicPr>
            <p:cNvPr id="4116" name="Picture 10" descr="fruits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76" y="1434"/>
              <a:ext cx="1134" cy="10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0252" name="Text Box 12"/>
          <p:cNvSpPr txBox="1">
            <a:spLocks noChangeArrowheads="1"/>
          </p:cNvSpPr>
          <p:nvPr/>
        </p:nvSpPr>
        <p:spPr bwMode="auto">
          <a:xfrm>
            <a:off x="5076825" y="4076700"/>
            <a:ext cx="1962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ru-RU" b="1">
                <a:latin typeface="Arial" charset="0"/>
              </a:rPr>
              <a:t>Лечат человека</a:t>
            </a:r>
          </a:p>
        </p:txBody>
      </p:sp>
      <p:sp>
        <p:nvSpPr>
          <p:cNvPr id="10253" name="Text Box 13"/>
          <p:cNvSpPr txBox="1">
            <a:spLocks noChangeArrowheads="1"/>
          </p:cNvSpPr>
          <p:nvPr/>
        </p:nvSpPr>
        <p:spPr bwMode="auto">
          <a:xfrm>
            <a:off x="6156325" y="2060575"/>
            <a:ext cx="251777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latin typeface="Arial" charset="0"/>
              </a:rPr>
              <a:t>Дают много полезных веществ.</a:t>
            </a:r>
          </a:p>
        </p:txBody>
      </p:sp>
      <p:pic>
        <p:nvPicPr>
          <p:cNvPr id="10254" name="Picture 14" descr="HUTCH_thumb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72225" y="2997200"/>
            <a:ext cx="571500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" name="Group 21"/>
          <p:cNvGrpSpPr>
            <a:grpSpLocks/>
          </p:cNvGrpSpPr>
          <p:nvPr/>
        </p:nvGrpSpPr>
        <p:grpSpPr bwMode="auto">
          <a:xfrm>
            <a:off x="1331913" y="4076700"/>
            <a:ext cx="2543175" cy="1728788"/>
            <a:chOff x="839" y="2568"/>
            <a:chExt cx="1602" cy="1089"/>
          </a:xfrm>
        </p:grpSpPr>
        <p:sp>
          <p:nvSpPr>
            <p:cNvPr id="4112" name="Text Box 11"/>
            <p:cNvSpPr txBox="1">
              <a:spLocks noChangeArrowheads="1"/>
            </p:cNvSpPr>
            <p:nvPr/>
          </p:nvSpPr>
          <p:spPr bwMode="auto">
            <a:xfrm>
              <a:off x="975" y="2568"/>
              <a:ext cx="1466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l"/>
              <a:r>
                <a:rPr lang="ru-RU" b="1">
                  <a:latin typeface="Arial" charset="0"/>
                </a:rPr>
                <a:t>Одевают человека</a:t>
              </a:r>
            </a:p>
          </p:txBody>
        </p:sp>
        <p:pic>
          <p:nvPicPr>
            <p:cNvPr id="4113" name="Picture 15" descr="Рисунок11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839" y="2840"/>
              <a:ext cx="751" cy="7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114" name="Picture 16" descr="Рисунок56"/>
            <p:cNvPicPr>
              <a:picLocks noChangeAspect="1" noChangeArrowheads="1"/>
            </p:cNvPicPr>
            <p:nvPr/>
          </p:nvPicPr>
          <p:blipFill>
            <a:blip r:embed="rId6" cstate="print">
              <a:clrChange>
                <a:clrFrom>
                  <a:srgbClr val="E1F3E1"/>
                </a:clrFrom>
                <a:clrTo>
                  <a:srgbClr val="E1F3E1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1610" y="2795"/>
              <a:ext cx="812" cy="8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10257" name="Picture 17" descr="Рисунок1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948488" y="2636838"/>
            <a:ext cx="1349375" cy="146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58" name="Picture 18" descr="Рисунок4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DFFF2"/>
              </a:clrFrom>
              <a:clrTo>
                <a:srgbClr val="FDFFF2">
                  <a:alpha val="0"/>
                </a:srgbClr>
              </a:clrTo>
            </a:clrChange>
            <a:lum bright="-18000"/>
          </a:blip>
          <a:srcRect/>
          <a:stretch>
            <a:fillRect/>
          </a:stretch>
        </p:blipFill>
        <p:spPr bwMode="auto">
          <a:xfrm>
            <a:off x="4716463" y="4292600"/>
            <a:ext cx="1230312" cy="144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59" name="Picture 19" descr="Рисунок1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DFEF9"/>
              </a:clrFrom>
              <a:clrTo>
                <a:srgbClr val="FDFEF9">
                  <a:alpha val="0"/>
                </a:srgbClr>
              </a:clrTo>
            </a:clrChange>
            <a:lum bright="-18000"/>
          </a:blip>
          <a:srcRect/>
          <a:stretch>
            <a:fillRect/>
          </a:stretch>
        </p:blipFill>
        <p:spPr bwMode="auto">
          <a:xfrm>
            <a:off x="5940425" y="4437063"/>
            <a:ext cx="827088" cy="1368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11" name="Picture 22" descr="J0233040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3779838" y="2349500"/>
            <a:ext cx="1350962" cy="1343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0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02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102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102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02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02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102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102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102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5" grpId="0" animBg="1"/>
      <p:bldP spid="10246" grpId="0" animBg="1"/>
      <p:bldP spid="10247" grpId="0" animBg="1"/>
      <p:bldP spid="10248" grpId="0" animBg="1"/>
      <p:bldP spid="10252" grpId="0"/>
      <p:bldP spid="1025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AutoShape 4"/>
          <p:cNvSpPr>
            <a:spLocks noChangeArrowheads="1"/>
          </p:cNvSpPr>
          <p:nvPr/>
        </p:nvSpPr>
        <p:spPr bwMode="auto">
          <a:xfrm>
            <a:off x="1042988" y="4797425"/>
            <a:ext cx="5903912" cy="646113"/>
          </a:xfrm>
          <a:prstGeom prst="wedgeRoundRectCallout">
            <a:avLst>
              <a:gd name="adj1" fmla="val 39676"/>
              <a:gd name="adj2" fmla="val 173097"/>
              <a:gd name="adj3" fmla="val 16667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endParaRPr lang="ru-RU">
              <a:latin typeface="Arial" charset="0"/>
            </a:endParaRPr>
          </a:p>
        </p:txBody>
      </p:sp>
      <p:sp>
        <p:nvSpPr>
          <p:cNvPr id="5123" name="Text Box 6"/>
          <p:cNvSpPr txBox="1">
            <a:spLocks noChangeArrowheads="1"/>
          </p:cNvSpPr>
          <p:nvPr/>
        </p:nvSpPr>
        <p:spPr bwMode="auto">
          <a:xfrm>
            <a:off x="971550" y="4868863"/>
            <a:ext cx="60483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ru-RU" sz="2400" b="1" i="1"/>
              <a:t>Чем отличаются ель от яблони?</a:t>
            </a:r>
          </a:p>
        </p:txBody>
      </p:sp>
      <p:sp>
        <p:nvSpPr>
          <p:cNvPr id="5124" name="WordArt 7"/>
          <p:cNvSpPr>
            <a:spLocks noChangeArrowheads="1" noChangeShapeType="1" noTextEdit="1"/>
          </p:cNvSpPr>
          <p:nvPr/>
        </p:nvSpPr>
        <p:spPr bwMode="auto">
          <a:xfrm>
            <a:off x="4140200" y="1196975"/>
            <a:ext cx="1152525" cy="29511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36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?</a:t>
            </a:r>
          </a:p>
        </p:txBody>
      </p:sp>
      <p:pic>
        <p:nvPicPr>
          <p:cNvPr id="5125" name="Picture 8" descr="3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E8E8F2"/>
              </a:clrFrom>
              <a:clrTo>
                <a:srgbClr val="E8E8F2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508625" y="836613"/>
            <a:ext cx="2351088" cy="3527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6" name="Picture 9" descr="tree in bloom 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7EFF7"/>
              </a:clrFrom>
              <a:clrTo>
                <a:srgbClr val="F7EFF7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55650" y="908050"/>
            <a:ext cx="3046413" cy="3887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4" descr="3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E8E8F2"/>
              </a:clrFrom>
              <a:clrTo>
                <a:srgbClr val="E8E8F2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435600" y="260350"/>
            <a:ext cx="2111375" cy="316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7" name="Picture 5" descr="tree in bloom 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7EFF7"/>
              </a:clrFrom>
              <a:clrTo>
                <a:srgbClr val="F7EFF7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187450" y="260350"/>
            <a:ext cx="2595563" cy="331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70" name="Text Box 6"/>
          <p:cNvSpPr txBox="1">
            <a:spLocks noChangeArrowheads="1"/>
          </p:cNvSpPr>
          <p:nvPr/>
        </p:nvSpPr>
        <p:spPr bwMode="auto">
          <a:xfrm>
            <a:off x="3635375" y="3213100"/>
            <a:ext cx="1657350" cy="457200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/>
              <a:t>Общее</a:t>
            </a:r>
          </a:p>
        </p:txBody>
      </p:sp>
      <p:sp>
        <p:nvSpPr>
          <p:cNvPr id="11271" name="Text Box 7"/>
          <p:cNvSpPr txBox="1">
            <a:spLocks noChangeArrowheads="1"/>
          </p:cNvSpPr>
          <p:nvPr/>
        </p:nvSpPr>
        <p:spPr bwMode="auto">
          <a:xfrm>
            <a:off x="3635375" y="4652963"/>
            <a:ext cx="1704975" cy="457200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ru-RU" sz="2400" b="1"/>
              <a:t>Различие</a:t>
            </a:r>
          </a:p>
        </p:txBody>
      </p:sp>
      <p:sp>
        <p:nvSpPr>
          <p:cNvPr id="11272" name="Text Box 8"/>
          <p:cNvSpPr txBox="1">
            <a:spLocks noChangeArrowheads="1"/>
          </p:cNvSpPr>
          <p:nvPr/>
        </p:nvSpPr>
        <p:spPr bwMode="auto">
          <a:xfrm>
            <a:off x="5364163" y="5229225"/>
            <a:ext cx="2252662" cy="366713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 i="1"/>
              <a:t>Растёт в лесу.</a:t>
            </a:r>
          </a:p>
        </p:txBody>
      </p:sp>
      <p:sp>
        <p:nvSpPr>
          <p:cNvPr id="11273" name="Text Box 9"/>
          <p:cNvSpPr txBox="1">
            <a:spLocks noChangeArrowheads="1"/>
          </p:cNvSpPr>
          <p:nvPr/>
        </p:nvSpPr>
        <p:spPr bwMode="auto">
          <a:xfrm>
            <a:off x="1331913" y="5157788"/>
            <a:ext cx="2252662" cy="1190625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 i="1"/>
              <a:t>Растёт в саду. За ней ухаживает человек.</a:t>
            </a:r>
          </a:p>
        </p:txBody>
      </p:sp>
      <p:sp>
        <p:nvSpPr>
          <p:cNvPr id="11274" name="Text Box 10"/>
          <p:cNvSpPr txBox="1">
            <a:spLocks noChangeArrowheads="1"/>
          </p:cNvSpPr>
          <p:nvPr/>
        </p:nvSpPr>
        <p:spPr bwMode="auto">
          <a:xfrm>
            <a:off x="1331913" y="3573463"/>
            <a:ext cx="2252662" cy="366712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 i="1"/>
              <a:t>дерево</a:t>
            </a:r>
          </a:p>
        </p:txBody>
      </p:sp>
      <p:sp>
        <p:nvSpPr>
          <p:cNvPr id="11275" name="Text Box 11"/>
          <p:cNvSpPr txBox="1">
            <a:spLocks noChangeArrowheads="1"/>
          </p:cNvSpPr>
          <p:nvPr/>
        </p:nvSpPr>
        <p:spPr bwMode="auto">
          <a:xfrm>
            <a:off x="5364163" y="3573463"/>
            <a:ext cx="2252662" cy="366712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 i="1"/>
              <a:t>дерево</a:t>
            </a:r>
          </a:p>
        </p:txBody>
      </p:sp>
      <p:sp>
        <p:nvSpPr>
          <p:cNvPr id="11276" name="Text Box 12"/>
          <p:cNvSpPr txBox="1">
            <a:spLocks noChangeArrowheads="1"/>
          </p:cNvSpPr>
          <p:nvPr/>
        </p:nvSpPr>
        <p:spPr bwMode="auto">
          <a:xfrm>
            <a:off x="1331913" y="4005263"/>
            <a:ext cx="2252662" cy="64135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 i="1"/>
              <a:t>Приносит пользу</a:t>
            </a:r>
          </a:p>
        </p:txBody>
      </p:sp>
      <p:sp>
        <p:nvSpPr>
          <p:cNvPr id="11277" name="Text Box 13"/>
          <p:cNvSpPr txBox="1">
            <a:spLocks noChangeArrowheads="1"/>
          </p:cNvSpPr>
          <p:nvPr/>
        </p:nvSpPr>
        <p:spPr bwMode="auto">
          <a:xfrm>
            <a:off x="5364163" y="4005263"/>
            <a:ext cx="2252662" cy="64135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 i="1"/>
              <a:t>Приносит пользу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2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2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2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2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12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12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2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12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2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12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12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12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12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12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12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12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12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12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70" grpId="0" animBg="1"/>
      <p:bldP spid="11271" grpId="0" animBg="1"/>
      <p:bldP spid="11272" grpId="0" animBg="1"/>
      <p:bldP spid="11273" grpId="0" animBg="1"/>
      <p:bldP spid="11274" grpId="0" animBg="1"/>
      <p:bldP spid="11275" grpId="0" animBg="1"/>
      <p:bldP spid="11276" grpId="0" animBg="1"/>
      <p:bldP spid="1127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 Box 4"/>
          <p:cNvSpPr txBox="1">
            <a:spLocks noChangeArrowheads="1"/>
          </p:cNvSpPr>
          <p:nvPr/>
        </p:nvSpPr>
        <p:spPr bwMode="auto">
          <a:xfrm>
            <a:off x="1116013" y="4868863"/>
            <a:ext cx="5637212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ru-RU" sz="2400" b="1" i="1"/>
              <a:t>Чем отличаются орешник от крыжовника?</a:t>
            </a:r>
          </a:p>
        </p:txBody>
      </p:sp>
      <p:sp>
        <p:nvSpPr>
          <p:cNvPr id="7171" name="AutoShape 5"/>
          <p:cNvSpPr>
            <a:spLocks noChangeArrowheads="1"/>
          </p:cNvSpPr>
          <p:nvPr/>
        </p:nvSpPr>
        <p:spPr bwMode="auto">
          <a:xfrm>
            <a:off x="1042988" y="4797425"/>
            <a:ext cx="5903912" cy="1008063"/>
          </a:xfrm>
          <a:prstGeom prst="wedgeRoundRectCallout">
            <a:avLst>
              <a:gd name="adj1" fmla="val 39676"/>
              <a:gd name="adj2" fmla="val 92991"/>
              <a:gd name="adj3" fmla="val 16667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endParaRPr lang="ru-RU">
              <a:latin typeface="Arial" charset="0"/>
            </a:endParaRPr>
          </a:p>
        </p:txBody>
      </p:sp>
      <p:sp>
        <p:nvSpPr>
          <p:cNvPr id="7172" name="WordArt 6"/>
          <p:cNvSpPr>
            <a:spLocks noChangeArrowheads="1" noChangeShapeType="1" noTextEdit="1"/>
          </p:cNvSpPr>
          <p:nvPr/>
        </p:nvSpPr>
        <p:spPr bwMode="auto">
          <a:xfrm>
            <a:off x="4211638" y="1412875"/>
            <a:ext cx="1152525" cy="29511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36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?</a:t>
            </a:r>
          </a:p>
        </p:txBody>
      </p:sp>
      <p:pic>
        <p:nvPicPr>
          <p:cNvPr id="7173" name="Picture 9" descr="черёмуха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EFFFF"/>
              </a:clrFrom>
              <a:clrTo>
                <a:srgbClr val="FEFFFF">
                  <a:alpha val="0"/>
                </a:srgbClr>
              </a:clrTo>
            </a:clrChange>
            <a:lum bright="-18000"/>
          </a:blip>
          <a:srcRect/>
          <a:stretch>
            <a:fillRect/>
          </a:stretch>
        </p:blipFill>
        <p:spPr bwMode="auto">
          <a:xfrm>
            <a:off x="5580063" y="1484313"/>
            <a:ext cx="2195512" cy="266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4" name="Picture 11" descr="Рисунок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00113" y="1557338"/>
            <a:ext cx="2808287" cy="2571750"/>
          </a:xfrm>
          <a:prstGeom prst="rect">
            <a:avLst/>
          </a:prstGeom>
          <a:noFill/>
          <a:ln w="19050">
            <a:solidFill>
              <a:srgbClr val="00000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12" descr="черёмуха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EFFFF"/>
              </a:clrFrom>
              <a:clrTo>
                <a:srgbClr val="FEFFFF">
                  <a:alpha val="0"/>
                </a:srgbClr>
              </a:clrTo>
            </a:clrChange>
            <a:lum bright="-18000"/>
          </a:blip>
          <a:srcRect/>
          <a:stretch>
            <a:fillRect/>
          </a:stretch>
        </p:blipFill>
        <p:spPr bwMode="auto">
          <a:xfrm>
            <a:off x="5435600" y="765175"/>
            <a:ext cx="2195513" cy="266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5" name="Picture 13" descr="Рисунок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1550" y="1052513"/>
            <a:ext cx="2447925" cy="2241550"/>
          </a:xfrm>
          <a:prstGeom prst="rect">
            <a:avLst/>
          </a:prstGeom>
          <a:noFill/>
          <a:ln w="19050">
            <a:solidFill>
              <a:srgbClr val="000000"/>
            </a:solidFill>
            <a:miter lim="800000"/>
            <a:headEnd/>
            <a:tailEnd/>
          </a:ln>
        </p:spPr>
      </p:pic>
      <p:sp>
        <p:nvSpPr>
          <p:cNvPr id="12302" name="Text Box 14"/>
          <p:cNvSpPr txBox="1">
            <a:spLocks noChangeArrowheads="1"/>
          </p:cNvSpPr>
          <p:nvPr/>
        </p:nvSpPr>
        <p:spPr bwMode="auto">
          <a:xfrm>
            <a:off x="3635375" y="3213100"/>
            <a:ext cx="1657350" cy="457200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/>
              <a:t>Общее</a:t>
            </a:r>
          </a:p>
        </p:txBody>
      </p:sp>
      <p:sp>
        <p:nvSpPr>
          <p:cNvPr id="12303" name="Text Box 15"/>
          <p:cNvSpPr txBox="1">
            <a:spLocks noChangeArrowheads="1"/>
          </p:cNvSpPr>
          <p:nvPr/>
        </p:nvSpPr>
        <p:spPr bwMode="auto">
          <a:xfrm>
            <a:off x="1331913" y="3573463"/>
            <a:ext cx="2252662" cy="366712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 i="1"/>
              <a:t>кустарник</a:t>
            </a:r>
          </a:p>
        </p:txBody>
      </p:sp>
      <p:sp>
        <p:nvSpPr>
          <p:cNvPr id="12304" name="Text Box 16"/>
          <p:cNvSpPr txBox="1">
            <a:spLocks noChangeArrowheads="1"/>
          </p:cNvSpPr>
          <p:nvPr/>
        </p:nvSpPr>
        <p:spPr bwMode="auto">
          <a:xfrm>
            <a:off x="5364163" y="3573463"/>
            <a:ext cx="2252662" cy="366712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 i="1"/>
              <a:t>кустарник</a:t>
            </a:r>
          </a:p>
        </p:txBody>
      </p:sp>
      <p:sp>
        <p:nvSpPr>
          <p:cNvPr id="12305" name="Text Box 17"/>
          <p:cNvSpPr txBox="1">
            <a:spLocks noChangeArrowheads="1"/>
          </p:cNvSpPr>
          <p:nvPr/>
        </p:nvSpPr>
        <p:spPr bwMode="auto">
          <a:xfrm>
            <a:off x="1331913" y="4005263"/>
            <a:ext cx="2252662" cy="64135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 i="1"/>
              <a:t>Приносит пользу</a:t>
            </a:r>
          </a:p>
        </p:txBody>
      </p:sp>
      <p:sp>
        <p:nvSpPr>
          <p:cNvPr id="12306" name="Text Box 18"/>
          <p:cNvSpPr txBox="1">
            <a:spLocks noChangeArrowheads="1"/>
          </p:cNvSpPr>
          <p:nvPr/>
        </p:nvSpPr>
        <p:spPr bwMode="auto">
          <a:xfrm>
            <a:off x="5364163" y="4005263"/>
            <a:ext cx="2252662" cy="64135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 i="1"/>
              <a:t>Приносит пользу</a:t>
            </a:r>
          </a:p>
        </p:txBody>
      </p:sp>
      <p:sp>
        <p:nvSpPr>
          <p:cNvPr id="12307" name="Text Box 19"/>
          <p:cNvSpPr txBox="1">
            <a:spLocks noChangeArrowheads="1"/>
          </p:cNvSpPr>
          <p:nvPr/>
        </p:nvSpPr>
        <p:spPr bwMode="auto">
          <a:xfrm>
            <a:off x="3635375" y="4652963"/>
            <a:ext cx="1704975" cy="457200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ru-RU" sz="2400" b="1"/>
              <a:t>Различие</a:t>
            </a:r>
          </a:p>
        </p:txBody>
      </p:sp>
      <p:sp>
        <p:nvSpPr>
          <p:cNvPr id="12308" name="Text Box 20"/>
          <p:cNvSpPr txBox="1">
            <a:spLocks noChangeArrowheads="1"/>
          </p:cNvSpPr>
          <p:nvPr/>
        </p:nvSpPr>
        <p:spPr bwMode="auto">
          <a:xfrm>
            <a:off x="1331913" y="5157788"/>
            <a:ext cx="2252662" cy="1190625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 i="1"/>
              <a:t>Растёт в саду. За ним ухаживает человек.</a:t>
            </a:r>
          </a:p>
        </p:txBody>
      </p:sp>
      <p:sp>
        <p:nvSpPr>
          <p:cNvPr id="12309" name="Text Box 21"/>
          <p:cNvSpPr txBox="1">
            <a:spLocks noChangeArrowheads="1"/>
          </p:cNvSpPr>
          <p:nvPr/>
        </p:nvSpPr>
        <p:spPr bwMode="auto">
          <a:xfrm>
            <a:off x="5364163" y="5229225"/>
            <a:ext cx="2252662" cy="366713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 i="1"/>
              <a:t>Растёт в лесу.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3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3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23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3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23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23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3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23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3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23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23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23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23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23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23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23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23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23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302" grpId="0" animBg="1"/>
      <p:bldP spid="12303" grpId="0" animBg="1"/>
      <p:bldP spid="12304" grpId="0" animBg="1"/>
      <p:bldP spid="12305" grpId="0" animBg="1"/>
      <p:bldP spid="12306" grpId="0" animBg="1"/>
      <p:bldP spid="12307" grpId="0" animBg="1"/>
      <p:bldP spid="12308" grpId="0" animBg="1"/>
      <p:bldP spid="1230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WordArt 4"/>
          <p:cNvSpPr>
            <a:spLocks noChangeArrowheads="1" noChangeShapeType="1" noTextEdit="1"/>
          </p:cNvSpPr>
          <p:nvPr/>
        </p:nvSpPr>
        <p:spPr bwMode="auto">
          <a:xfrm>
            <a:off x="3851275" y="1484313"/>
            <a:ext cx="1152525" cy="29511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36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?</a:t>
            </a:r>
          </a:p>
        </p:txBody>
      </p:sp>
      <p:pic>
        <p:nvPicPr>
          <p:cNvPr id="9219" name="Picture 6" descr="Food02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2988" y="1700213"/>
            <a:ext cx="2257425" cy="2305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20" name="AutoShape 7"/>
          <p:cNvSpPr>
            <a:spLocks noChangeArrowheads="1"/>
          </p:cNvSpPr>
          <p:nvPr/>
        </p:nvSpPr>
        <p:spPr bwMode="auto">
          <a:xfrm>
            <a:off x="1042988" y="4797425"/>
            <a:ext cx="5903912" cy="1008063"/>
          </a:xfrm>
          <a:prstGeom prst="wedgeRoundRectCallout">
            <a:avLst>
              <a:gd name="adj1" fmla="val 39676"/>
              <a:gd name="adj2" fmla="val 92991"/>
              <a:gd name="adj3" fmla="val 16667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endParaRPr lang="ru-RU">
              <a:latin typeface="Arial" charset="0"/>
            </a:endParaRPr>
          </a:p>
        </p:txBody>
      </p:sp>
      <p:sp>
        <p:nvSpPr>
          <p:cNvPr id="9221" name="Text Box 8"/>
          <p:cNvSpPr txBox="1">
            <a:spLocks noChangeArrowheads="1"/>
          </p:cNvSpPr>
          <p:nvPr/>
        </p:nvSpPr>
        <p:spPr bwMode="auto">
          <a:xfrm>
            <a:off x="1116013" y="4868863"/>
            <a:ext cx="5637212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ru-RU" sz="2400" b="1" i="1"/>
              <a:t>Чем отличаются одуванчик от помидора?</a:t>
            </a:r>
          </a:p>
        </p:txBody>
      </p:sp>
      <p:pic>
        <p:nvPicPr>
          <p:cNvPr id="9222" name="Picture 9" descr="Рисунок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DFEF9"/>
              </a:clrFrom>
              <a:clrTo>
                <a:srgbClr val="FDFEF9">
                  <a:alpha val="0"/>
                </a:srgbClr>
              </a:clrTo>
            </a:clrChange>
            <a:lum bright="-18000"/>
          </a:blip>
          <a:srcRect/>
          <a:stretch>
            <a:fillRect/>
          </a:stretch>
        </p:blipFill>
        <p:spPr bwMode="auto">
          <a:xfrm>
            <a:off x="4932363" y="1125538"/>
            <a:ext cx="2538412" cy="3257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4" descr="Food02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8888" y="1196975"/>
            <a:ext cx="1692275" cy="172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3" name="Picture 5" descr="Рисунок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DFEF9"/>
              </a:clrFrom>
              <a:clrTo>
                <a:srgbClr val="FDFEF9">
                  <a:alpha val="0"/>
                </a:srgbClr>
              </a:clrTo>
            </a:clrChange>
            <a:lum bright="-18000"/>
          </a:blip>
          <a:srcRect/>
          <a:stretch>
            <a:fillRect/>
          </a:stretch>
        </p:blipFill>
        <p:spPr bwMode="auto">
          <a:xfrm>
            <a:off x="5508625" y="476250"/>
            <a:ext cx="2019300" cy="2592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8" name="Text Box 6"/>
          <p:cNvSpPr txBox="1">
            <a:spLocks noChangeArrowheads="1"/>
          </p:cNvSpPr>
          <p:nvPr/>
        </p:nvSpPr>
        <p:spPr bwMode="auto">
          <a:xfrm>
            <a:off x="3635375" y="2708275"/>
            <a:ext cx="1657350" cy="457200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/>
              <a:t>Общее</a:t>
            </a:r>
          </a:p>
        </p:txBody>
      </p:sp>
      <p:sp>
        <p:nvSpPr>
          <p:cNvPr id="13319" name="Text Box 7"/>
          <p:cNvSpPr txBox="1">
            <a:spLocks noChangeArrowheads="1"/>
          </p:cNvSpPr>
          <p:nvPr/>
        </p:nvSpPr>
        <p:spPr bwMode="auto">
          <a:xfrm>
            <a:off x="3635375" y="3860800"/>
            <a:ext cx="1704975" cy="457200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ru-RU" sz="2400" b="1"/>
              <a:t>Различие</a:t>
            </a:r>
          </a:p>
        </p:txBody>
      </p:sp>
      <p:sp>
        <p:nvSpPr>
          <p:cNvPr id="13320" name="Text Box 8"/>
          <p:cNvSpPr txBox="1">
            <a:spLocks noChangeArrowheads="1"/>
          </p:cNvSpPr>
          <p:nvPr/>
        </p:nvSpPr>
        <p:spPr bwMode="auto">
          <a:xfrm>
            <a:off x="1258888" y="3141663"/>
            <a:ext cx="2252662" cy="64135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 i="1"/>
              <a:t>Травянистое растение</a:t>
            </a:r>
          </a:p>
        </p:txBody>
      </p:sp>
      <p:sp>
        <p:nvSpPr>
          <p:cNvPr id="13321" name="Text Box 9"/>
          <p:cNvSpPr txBox="1">
            <a:spLocks noChangeArrowheads="1"/>
          </p:cNvSpPr>
          <p:nvPr/>
        </p:nvSpPr>
        <p:spPr bwMode="auto">
          <a:xfrm>
            <a:off x="5508625" y="3141663"/>
            <a:ext cx="2252663" cy="64135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 i="1"/>
              <a:t>Травянистое растение</a:t>
            </a:r>
          </a:p>
        </p:txBody>
      </p:sp>
      <p:sp>
        <p:nvSpPr>
          <p:cNvPr id="13324" name="Text Box 12"/>
          <p:cNvSpPr txBox="1">
            <a:spLocks noChangeArrowheads="1"/>
          </p:cNvSpPr>
          <p:nvPr/>
        </p:nvSpPr>
        <p:spPr bwMode="auto">
          <a:xfrm>
            <a:off x="1331913" y="4437063"/>
            <a:ext cx="2252662" cy="2014537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 i="1"/>
              <a:t>Растёт в огороде. Человек сажает, ухаживает, собирает урожай.</a:t>
            </a:r>
          </a:p>
        </p:txBody>
      </p:sp>
      <p:sp>
        <p:nvSpPr>
          <p:cNvPr id="13325" name="Text Box 13"/>
          <p:cNvSpPr txBox="1">
            <a:spLocks noChangeArrowheads="1"/>
          </p:cNvSpPr>
          <p:nvPr/>
        </p:nvSpPr>
        <p:spPr bwMode="auto">
          <a:xfrm>
            <a:off x="5508625" y="4365625"/>
            <a:ext cx="2252663" cy="64135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 i="1"/>
              <a:t>Растёт повсюду.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3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3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3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3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33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33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3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33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33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33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33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33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33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33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8" grpId="0" animBg="1"/>
      <p:bldP spid="13319" grpId="0" animBg="1"/>
      <p:bldP spid="13320" grpId="0" animBg="1"/>
      <p:bldP spid="13321" grpId="0" animBg="1"/>
      <p:bldP spid="13324" grpId="0" animBg="1"/>
      <p:bldP spid="13325" grpId="0" animBg="1"/>
    </p:bld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Bookman Old Style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Bookman Old Style" pitchFamily="18" charset="0"/>
          </a:defRPr>
        </a:defPPr>
      </a:lstStyle>
    </a:lnDef>
  </a:objectDefaults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93</TotalTime>
  <Words>474</Words>
  <Application>Microsoft Office PowerPoint</Application>
  <PresentationFormat>Экран (4:3)</PresentationFormat>
  <Paragraphs>95</Paragraphs>
  <Slides>21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5" baseType="lpstr">
      <vt:lpstr>Bookman Old Style</vt:lpstr>
      <vt:lpstr>Arial</vt:lpstr>
      <vt:lpstr>Calibri</vt:lpstr>
      <vt:lpstr>Оформление по умолчанию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</vt:vector>
  </TitlesOfParts>
  <Company>Tycoon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11</cp:revision>
  <dcterms:created xsi:type="dcterms:W3CDTF">2008-09-28T17:45:10Z</dcterms:created>
  <dcterms:modified xsi:type="dcterms:W3CDTF">2022-02-10T12:06:19Z</dcterms:modified>
</cp:coreProperties>
</file>