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themeOverride+xml" PartName="/ppt/theme/themeOverride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1"/>
  </p:sldMasterIdLst>
  <p:notesMasterIdLst>
    <p:notesMasterId r:id="rId25"/>
  </p:notesMasterIdLst>
  <p:sldIdLst>
    <p:sldId id="256" r:id="rId2"/>
    <p:sldId id="291" r:id="rId3"/>
    <p:sldId id="288" r:id="rId4"/>
    <p:sldId id="289" r:id="rId5"/>
    <p:sldId id="26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65" r:id="rId19"/>
    <p:sldId id="283" r:id="rId20"/>
    <p:sldId id="284" r:id="rId21"/>
    <p:sldId id="285" r:id="rId22"/>
    <p:sldId id="286" r:id="rId23"/>
    <p:sldId id="29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66CCFF"/>
    <a:srgbClr val="FFCCFF"/>
    <a:srgbClr val="66FFFF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7" autoAdjust="0"/>
    <p:restoredTop sz="94660"/>
  </p:normalViewPr>
  <p:slideViewPr>
    <p:cSldViewPr>
      <p:cViewPr>
        <p:scale>
          <a:sx n="78" d="100"/>
          <a:sy n="78" d="100"/>
        </p:scale>
        <p:origin x="-11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1FB89A-73AE-4C9D-B4F5-226A8A4D7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A85B919-49CE-4745-A684-F7A8D17AA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F1132-AC48-4554-B8E7-ED4734EF0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E9D77B4-23BB-4A05-8C08-6AA810FD8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D426-A90C-4337-8DE1-A96737991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9F465B-2EE5-4281-A1F5-884BC48BC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ADE1-1FD8-41C8-A5F7-8D5B45A91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E9A55-7248-4FFD-8D64-5FD0C10A5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EB9A0-69BA-43C3-9DB7-FDDBE1110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51670-2CD0-4D59-9E22-CF33E887B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A81B-07D3-4DCF-9177-E68644869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E04B7A-99B7-4AC6-BE08-EFBAF5CE9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C171E3A-E02B-4BA5-8110-2858844C4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26" r:id="rId2"/>
    <p:sldLayoutId id="2147483934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5" r:id="rId9"/>
    <p:sldLayoutId id="2147483932" r:id="rId10"/>
    <p:sldLayoutId id="21474839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755650" y="333375"/>
            <a:ext cx="3887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827088" y="25400"/>
            <a:ext cx="7704137" cy="835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3600" dirty="0"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 </a:t>
            </a:r>
            <a:r>
              <a:rPr lang="ru-RU" sz="5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«Особенности подбора растений в уголках природы  разных возрастных групп»</a:t>
            </a:r>
          </a:p>
          <a:p>
            <a:pPr algn="ctr">
              <a:spcBef>
                <a:spcPct val="50000"/>
              </a:spcBef>
              <a:defRPr/>
            </a:pPr>
            <a:endParaRPr lang="ru-RU" sz="22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22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Толкачева Н.А. – педагог дополнительного образования</a:t>
            </a:r>
          </a:p>
          <a:p>
            <a:pPr algn="ctr">
              <a:spcBef>
                <a:spcPct val="50000"/>
              </a:spcBef>
              <a:defRPr/>
            </a:pPr>
            <a:endParaRPr lang="ru-RU" sz="1000" dirty="0">
              <a:solidFill>
                <a:srgbClr val="66C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  <a:p>
            <a:pPr algn="r">
              <a:spcBef>
                <a:spcPct val="50000"/>
              </a:spcBef>
              <a:defRPr/>
            </a:pPr>
            <a:endParaRPr lang="ru-RU" sz="2000" dirty="0"/>
          </a:p>
          <a:p>
            <a:pPr>
              <a:spcBef>
                <a:spcPct val="50000"/>
              </a:spcBef>
              <a:defRPr/>
            </a:pPr>
            <a:endParaRPr lang="ru-RU" sz="2000" dirty="0"/>
          </a:p>
          <a:p>
            <a:pPr>
              <a:spcBef>
                <a:spcPct val="50000"/>
              </a:spcBef>
              <a:defRPr/>
            </a:pPr>
            <a:endParaRPr lang="ru-RU" sz="2000" dirty="0"/>
          </a:p>
          <a:p>
            <a:pPr>
              <a:spcBef>
                <a:spcPct val="50000"/>
              </a:spcBef>
              <a:defRPr/>
            </a:pPr>
            <a:endParaRPr lang="ru-RU" dirty="0"/>
          </a:p>
          <a:p>
            <a:pPr>
              <a:spcBef>
                <a:spcPct val="50000"/>
              </a:spcBef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4440238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1776413" y="3716338"/>
            <a:ext cx="1152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Фуксия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268413"/>
            <a:ext cx="2830512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08325" y="4508500"/>
            <a:ext cx="26892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4"/>
          <p:cNvSpPr txBox="1">
            <a:spLocks noChangeArrowheads="1"/>
          </p:cNvSpPr>
          <p:nvPr/>
        </p:nvSpPr>
        <p:spPr bwMode="auto">
          <a:xfrm>
            <a:off x="6659563" y="5445125"/>
            <a:ext cx="927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Розан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" y="1087438"/>
            <a:ext cx="2932113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5388" y="244475"/>
            <a:ext cx="2822575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3862388" y="3143250"/>
            <a:ext cx="23002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Лилия амазонская</a:t>
            </a:r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48100" y="3602038"/>
            <a:ext cx="2379663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4"/>
          <p:cNvSpPr txBox="1">
            <a:spLocks noChangeArrowheads="1"/>
          </p:cNvSpPr>
          <p:nvPr/>
        </p:nvSpPr>
        <p:spPr bwMode="auto">
          <a:xfrm>
            <a:off x="4572000" y="6488113"/>
            <a:ext cx="101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Азалия</a:t>
            </a:r>
          </a:p>
        </p:txBody>
      </p:sp>
      <p:sp>
        <p:nvSpPr>
          <p:cNvPr id="16391" name="TextBox 5"/>
          <p:cNvSpPr txBox="1">
            <a:spLocks noChangeArrowheads="1"/>
          </p:cNvSpPr>
          <p:nvPr/>
        </p:nvSpPr>
        <p:spPr bwMode="auto">
          <a:xfrm>
            <a:off x="1116013" y="5300663"/>
            <a:ext cx="890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Фикус</a:t>
            </a:r>
          </a:p>
        </p:txBody>
      </p:sp>
      <p:pic>
        <p:nvPicPr>
          <p:cNvPr id="1639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0550" y="1649413"/>
            <a:ext cx="1927225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Box 6"/>
          <p:cNvSpPr txBox="1">
            <a:spLocks noChangeArrowheads="1"/>
          </p:cNvSpPr>
          <p:nvPr/>
        </p:nvSpPr>
        <p:spPr bwMode="auto">
          <a:xfrm>
            <a:off x="7215188" y="5138738"/>
            <a:ext cx="155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Аспидистра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124700" cy="923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72428"/>
                </a:solidFill>
                <a:latin typeface="Times New Roman" pitchFamily="18" charset="0"/>
                <a:cs typeface="Times New Roman" pitchFamily="18" charset="0"/>
              </a:rPr>
              <a:t>Подбор комнатных растений в средней группе</a:t>
            </a:r>
            <a:r>
              <a:rPr lang="ru-RU" dirty="0" smtClean="0">
                <a:solidFill>
                  <a:srgbClr val="072428"/>
                </a:solidFill>
                <a:cs typeface="Trebuchet MS" pitchFamily="34" charset="0"/>
              </a:rPr>
              <a:t/>
            </a:r>
            <a:br>
              <a:rPr lang="ru-RU" dirty="0" smtClean="0">
                <a:solidFill>
                  <a:srgbClr val="072428"/>
                </a:solidFill>
                <a:cs typeface="Trebuchet MS" pitchFamily="34" charset="0"/>
              </a:rPr>
            </a:br>
            <a:endParaRPr lang="ru-RU" dirty="0" smtClean="0">
              <a:solidFill>
                <a:srgbClr val="072428"/>
              </a:solidFill>
              <a:cs typeface="Trebuchet MS" pitchFamily="34" charset="0"/>
            </a:endParaRP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179388" y="2276475"/>
            <a:ext cx="8496300" cy="3582988"/>
          </a:xfrm>
        </p:spPr>
        <p:txBody>
          <a:bodyPr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должны знать: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названия 4-5 растений;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называть части: стебель или ствол, ветки, листья, цветы;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характерные особенности листьев, их форму(круглая, овальная), величину, количество, характер поверхности, хрупкость;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знать растительную группу – куст;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средства и различия по форме, величине, окраске листьев и цветов;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должны понимать: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зависимость способов ухода за растением от характера листьев;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когда растениям необходим полив;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должны уметь: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правильно поливать;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поддерживать растения в чистоте;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3.рыхлить растения, разрушая корку на поверхности земли.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404813"/>
            <a:ext cx="8424862" cy="6048375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800" b="1" dirty="0" smtClean="0"/>
          </a:p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b="1" dirty="0" smtClean="0"/>
              <a:t>Растения, которые должны находиться в уголке природы:</a:t>
            </a:r>
            <a:endParaRPr lang="ru-RU" dirty="0" smtClean="0"/>
          </a:p>
          <a:p>
            <a:pPr marL="0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1. обильно и долгорастущие: бальзамин, бегония вечноцветущая, герань душистая, фиалка узамбарская;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2. с плотными широкими листьями: фикус, аспидистра;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3. с мелкими листьями разной формы: колокольчик, колеус, аспарагус, традесканция;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4. с листьями, имеющими зазубрины по краям: алоэ, агава;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5. разные виды одного семейства: герань душистая, несколько видов бегонии (бегония рекс).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539750" y="188913"/>
            <a:ext cx="34559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5003800" y="188913"/>
            <a:ext cx="2814638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539750" y="3473450"/>
            <a:ext cx="3833813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3"/>
          <p:cNvSpPr txBox="1">
            <a:spLocks noChangeArrowheads="1"/>
          </p:cNvSpPr>
          <p:nvPr/>
        </p:nvSpPr>
        <p:spPr bwMode="auto">
          <a:xfrm>
            <a:off x="971550" y="2874963"/>
            <a:ext cx="2559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>
                <a:solidFill>
                  <a:srgbClr val="C00000"/>
                </a:solidFill>
              </a:rPr>
              <a:t>Фиалка узамбарская</a:t>
            </a:r>
          </a:p>
        </p:txBody>
      </p:sp>
      <p:sp>
        <p:nvSpPr>
          <p:cNvPr id="19462" name="TextBox 4"/>
          <p:cNvSpPr txBox="1">
            <a:spLocks noChangeArrowheads="1"/>
          </p:cNvSpPr>
          <p:nvPr/>
        </p:nvSpPr>
        <p:spPr bwMode="auto">
          <a:xfrm>
            <a:off x="5586413" y="3103563"/>
            <a:ext cx="1797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>
                <a:solidFill>
                  <a:srgbClr val="C00000"/>
                </a:solidFill>
              </a:rPr>
              <a:t>Колокольчики</a:t>
            </a:r>
          </a:p>
        </p:txBody>
      </p:sp>
      <p:sp>
        <p:nvSpPr>
          <p:cNvPr id="19463" name="TextBox 5"/>
          <p:cNvSpPr txBox="1">
            <a:spLocks noChangeArrowheads="1"/>
          </p:cNvSpPr>
          <p:nvPr/>
        </p:nvSpPr>
        <p:spPr bwMode="auto">
          <a:xfrm>
            <a:off x="1908175" y="6353175"/>
            <a:ext cx="1360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>
                <a:solidFill>
                  <a:srgbClr val="C00000"/>
                </a:solidFill>
              </a:rPr>
              <a:t>Аспарагус</a:t>
            </a:r>
          </a:p>
        </p:txBody>
      </p:sp>
      <p:pic>
        <p:nvPicPr>
          <p:cNvPr id="19464" name="Picture 5"/>
          <p:cNvPicPr>
            <a:picLocks noChangeArrowheads="1" noChangeAspect="1"/>
          </p:cNvPicPr>
          <p:nvPr/>
        </p:nvPicPr>
        <p:blipFill>
          <a:blip cstate="print" r:embed="rId5"/>
          <a:srcRect b="69" r="7"/>
          <a:stretch>
            <a:fillRect/>
          </a:stretch>
        </p:blipFill>
        <p:spPr bwMode="auto">
          <a:xfrm>
            <a:off x="5003800" y="3586163"/>
            <a:ext cx="3024188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Box 6"/>
          <p:cNvSpPr txBox="1">
            <a:spLocks noChangeArrowheads="1"/>
          </p:cNvSpPr>
          <p:nvPr/>
        </p:nvSpPr>
        <p:spPr bwMode="auto">
          <a:xfrm>
            <a:off x="5591175" y="6350000"/>
            <a:ext cx="1789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>
                <a:solidFill>
                  <a:srgbClr val="C00000"/>
                </a:solidFill>
              </a:rPr>
              <a:t>Традесканция</a:t>
            </a: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25538"/>
            <a:ext cx="3527425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125538"/>
            <a:ext cx="34417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2268538" y="3914775"/>
            <a:ext cx="10810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Алоэ</a:t>
            </a: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6732588" y="4859338"/>
            <a:ext cx="1063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Агава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124700" cy="923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комнатных растений в старшей группе</a:t>
            </a: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250825" y="2060575"/>
            <a:ext cx="8713788" cy="4248150"/>
          </a:xfrm>
        </p:spPr>
        <p:txBody>
          <a:bodyPr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Дети должны знать: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названия 6-7 растений;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называть части: корень, стебель, ветки, почки, листья, бутоны, цветы;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3. характерные признаки стеблей, листьев, цветков;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4. о различиях в уходу за растениями.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Дети должны понимать: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взаимосвязь между потребностями растений в свете, влаге, тепле, почве, питании и способами ухода;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если растению чего-то не хватает, оно может погибнуть;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3. изменения в уходе за растениями в разное время года.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Дети должны уметь: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выполнять разные виды ухода за растениями( опрыскивание, рыхление)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подкармливать с помощью воспитателя;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Растения, которые должны находиться в уголке природы:</a:t>
            </a:r>
            <a:r>
              <a:rPr lang="ru-RU" dirty="0" smtClean="0">
                <a:cs typeface="Trebuchet MS" pitchFamily="34" charset="0"/>
              </a:rPr>
              <a:t/>
            </a:r>
            <a:br>
              <a:rPr lang="ru-RU" dirty="0" smtClean="0">
                <a:cs typeface="Trebuchet MS" pitchFamily="34" charset="0"/>
              </a:rPr>
            </a:br>
            <a:endParaRPr lang="ru-RU" dirty="0" smtClean="0">
              <a:cs typeface="Trebuchet MS" pitchFamily="34" charset="0"/>
            </a:endParaRPr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8353425" cy="5545137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цветущие: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бальзамин, фикус, бегония, герань;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разнообразные формы стебля: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-прямостоячий: фикус;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-укороченный, луковица, клубнелуковица, утолщенное корневище: кактус;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-свисающие: комнатный виноград;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с разной формой листьев и цветов: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колеус, аукуба;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требующие разного ухода: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-редкая поливка: алоэ, кактусы;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-частая поливка: колеус, традесканция;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-поливка с поддона: луковичные (гиппеаструм, амариллис)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323850" y="549275"/>
            <a:ext cx="7777163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ambria" pitchFamily="18" charset="0"/>
              </a:rPr>
              <a:t>Подбор комнатных растений в подготовительной группе</a:t>
            </a:r>
          </a:p>
          <a:p>
            <a:pPr algn="ctr"/>
            <a:endParaRPr lang="ru-RU" sz="4000">
              <a:latin typeface="Cambria" pitchFamily="18" charset="0"/>
            </a:endParaRPr>
          </a:p>
          <a:p>
            <a:pPr algn="just"/>
            <a:r>
              <a:rPr lang="ru-RU" sz="2400">
                <a:latin typeface="Cambria" pitchFamily="18" charset="0"/>
              </a:rPr>
              <a:t>Основная задача ознакомления с природой в подготовительной группе — формирование элементарных знаний о существенных зависимостях в мире природы: зависимости растений от комплекса условий (влаги, тепла, света).</a:t>
            </a:r>
          </a:p>
          <a:p>
            <a:pPr algn="just"/>
            <a:endParaRPr lang="ru-RU" sz="2400">
              <a:latin typeface="Cambria" pitchFamily="18" charset="0"/>
            </a:endParaRPr>
          </a:p>
          <a:p>
            <a:pPr algn="just"/>
            <a:r>
              <a:rPr lang="ru-RU" sz="2400">
                <a:latin typeface="Cambria" pitchFamily="18" charset="0"/>
              </a:rPr>
              <a:t>В содержание знаний о растительном мире включаются знания о некоторых способах вегетативного размножения растений.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323850" y="0"/>
            <a:ext cx="7848600" cy="6119813"/>
          </a:xfrm>
        </p:spPr>
        <p:txBody>
          <a:bodyPr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Дети должны знать: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1.	Названия 8-9 растений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2.	Наземные и поземные части; растения живут, закрепляясь в земле; наличие всех органов; условия их жизни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3.	Знать о роли света, тепла, влаги в жизни растений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4.	Знать особенности ухода за отдельными растениями, в зависимости от их происхождения( пустыня, тропики)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5.	Знать особенности размножения: черенками, детками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6.	Знать о некоторых лекарственных растениях: алоэ, герань.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Также дети должны понимать зависимость разных видов ухода за растениями от его происхождения. Уметь выполнять разные виды ухода в зависимости от потребностей растений; черенковать растения с помощью воспитателя.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42988" y="333375"/>
            <a:ext cx="7124700" cy="923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smtClean="0">
                <a:solidFill>
                  <a:srgbClr val="C00000"/>
                </a:solidFill>
                <a:cs typeface="Trebuchet MS" pitchFamily="34" charset="0"/>
              </a:rPr>
              <a:t>Значение уголков природы в ДОУ</a:t>
            </a:r>
            <a:r>
              <a:rPr lang="ru-RU" smtClean="0">
                <a:solidFill>
                  <a:srgbClr val="002060"/>
                </a:solidFill>
                <a:cs typeface="Trebuchet MS" pitchFamily="34" charset="0"/>
              </a:rPr>
              <a:t/>
            </a:r>
            <a:br>
              <a:rPr lang="ru-RU" smtClean="0">
                <a:solidFill>
                  <a:srgbClr val="002060"/>
                </a:solidFill>
                <a:cs typeface="Trebuchet MS" pitchFamily="34" charset="0"/>
              </a:rPr>
            </a:br>
            <a:endParaRPr lang="ru-RU" smtClean="0">
              <a:cs typeface="Trebuchet MS" pitchFamily="34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971550" y="1484313"/>
            <a:ext cx="7739063" cy="4052887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400" b="1" u="sng" smtClean="0">
                <a:solidFill>
                  <a:srgbClr val="002060"/>
                </a:solidFill>
              </a:rPr>
              <a:t>Познавательное развитие: </a:t>
            </a:r>
            <a:r>
              <a:rPr lang="ru-RU" sz="1400" smtClean="0">
                <a:solidFill>
                  <a:srgbClr val="002060"/>
                </a:solidFill>
              </a:rPr>
              <a:t>расширяются знания детей о природе,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возникает интерес к ее познанию, стремление узнать новое, развивается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любознательность, логическое мышление, внимание, наблюдательность.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400" b="1" u="sng" smtClean="0">
                <a:solidFill>
                  <a:srgbClr val="002060"/>
                </a:solidFill>
              </a:rPr>
              <a:t>Эколого – эстетическое значение</a:t>
            </a:r>
            <a:r>
              <a:rPr lang="ru-RU" sz="1400" b="1" smtClean="0">
                <a:solidFill>
                  <a:srgbClr val="002060"/>
                </a:solidFill>
              </a:rPr>
              <a:t>: </a:t>
            </a:r>
            <a:r>
              <a:rPr lang="ru-RU" sz="1400" smtClean="0">
                <a:solidFill>
                  <a:srgbClr val="002060"/>
                </a:solidFill>
              </a:rPr>
              <a:t>формируется видение красоты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природы, развивается творческое воображение.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400" b="1" u="sng" smtClean="0">
                <a:solidFill>
                  <a:srgbClr val="002060"/>
                </a:solidFill>
              </a:rPr>
              <a:t>Воспитательное значение: </a:t>
            </a:r>
            <a:r>
              <a:rPr lang="ru-RU" sz="1400" smtClean="0">
                <a:solidFill>
                  <a:srgbClr val="002060"/>
                </a:solidFill>
              </a:rPr>
              <a:t>формируются нравственные качества и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эмоционально-позитивное отношение к природе (бережное отношение, забота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о живых существах, уважение к труду, чувства патриотизма, любовь к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природе).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400" b="1" u="sng" smtClean="0">
                <a:solidFill>
                  <a:srgbClr val="002060"/>
                </a:solidFill>
              </a:rPr>
              <a:t>Практическое значение: </a:t>
            </a:r>
            <a:r>
              <a:rPr lang="ru-RU" sz="1400" smtClean="0">
                <a:solidFill>
                  <a:srgbClr val="002060"/>
                </a:solidFill>
              </a:rPr>
              <a:t>приобретение трудовых навыков по уходу за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обитателями уголка природы и таких качеств, как трудолюбие, ответственность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за порученное дело, инициативность.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400" b="1" u="sng" smtClean="0">
                <a:solidFill>
                  <a:srgbClr val="002060"/>
                </a:solidFill>
              </a:rPr>
              <a:t>Оздоровительное значение: </a:t>
            </a:r>
            <a:r>
              <a:rPr lang="ru-RU" sz="1400" smtClean="0">
                <a:solidFill>
                  <a:srgbClr val="002060"/>
                </a:solidFill>
              </a:rPr>
              <a:t>растения оздоравливают микроклимат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помещения, увлажняют воздух, очищают и обогащают его кислородом,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smtClean="0">
                <a:solidFill>
                  <a:srgbClr val="002060"/>
                </a:solidFill>
              </a:rPr>
              <a:t>лечебные растения используются в лечебных целях.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124700" cy="923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Растения, которые должны находиться в уголке природы: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287338" y="1268413"/>
            <a:ext cx="8856662" cy="3097212"/>
          </a:xfrm>
        </p:spPr>
        <p:txBody>
          <a:bodyPr>
            <a:normAutofit fontScale="2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1.	Разный уход в зависимости от прорастания на родине: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-редкая поливка, солнечное место: кактусы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-умеренная поливка: традесканция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-умеренная поливка зимой: герань, фикус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-прекращение поливки зимой в 1 период: луковичные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-полив с поддона, условия покоя в зимнее время: амариллис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2. Различные способы размножения: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-стеблевыми черенками: алоэ, традесканция, фикус, роза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-побегами: герань, бегония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-делением куста: циперус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-листовыми черенками: бегония Рекс, узамбарская фиалка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3. разновидности некоторых растений: бегония, герань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4.выращивание самими детьми из косточек и черенков: лимон, роза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5. растения разного возраста: кринум молодой и старый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6. лекарственные растения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28575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1209675" y="4159250"/>
            <a:ext cx="1493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Амариллис</a:t>
            </a: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412750"/>
            <a:ext cx="3203575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4"/>
          <p:cNvSpPr txBox="1">
            <a:spLocks noChangeArrowheads="1"/>
          </p:cNvSpPr>
          <p:nvPr/>
        </p:nvSpPr>
        <p:spPr bwMode="auto">
          <a:xfrm>
            <a:off x="5724525" y="4159250"/>
            <a:ext cx="1152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Циперус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620713"/>
            <a:ext cx="333375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1557338"/>
            <a:ext cx="42862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3708400" y="5445125"/>
            <a:ext cx="1522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Кринум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043608" y="3284984"/>
            <a:ext cx="7124700" cy="923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002060"/>
                </a:solidFill>
                <a:cs typeface="Trebuchet MS" pitchFamily="34" charset="0"/>
              </a:rPr>
              <a:t>«Цветы, как люди, на добро щедры и, людям нежность отдавая, они цветут, сердца обогревая, как маленькие, </a:t>
            </a:r>
            <a:br>
              <a:rPr lang="ru-RU" i="1" dirty="0" smtClean="0">
                <a:solidFill>
                  <a:srgbClr val="002060"/>
                </a:solidFill>
                <a:cs typeface="Trebuchet MS" pitchFamily="34" charset="0"/>
              </a:rPr>
            </a:br>
            <a:r>
              <a:rPr lang="ru-RU" i="1" dirty="0" smtClean="0">
                <a:solidFill>
                  <a:srgbClr val="002060"/>
                </a:solidFill>
                <a:cs typeface="Trebuchet MS" pitchFamily="34" charset="0"/>
              </a:rPr>
              <a:t>тёплые костры».</a:t>
            </a:r>
            <a:br>
              <a:rPr lang="ru-RU" i="1" dirty="0" smtClean="0">
                <a:solidFill>
                  <a:srgbClr val="002060"/>
                </a:solidFill>
                <a:cs typeface="Trebuchet MS" pitchFamily="34" charset="0"/>
              </a:rPr>
            </a:br>
            <a:r>
              <a:rPr lang="ru-RU" sz="2000" i="1" dirty="0" smtClean="0">
                <a:solidFill>
                  <a:srgbClr val="002060"/>
                </a:solidFill>
                <a:cs typeface="Trebuchet MS" pitchFamily="34" charset="0"/>
              </a:rPr>
              <a:t> Жане </a:t>
            </a:r>
            <a:r>
              <a:rPr lang="ru-RU" sz="2000" i="1" dirty="0" err="1" smtClean="0">
                <a:solidFill>
                  <a:srgbClr val="002060"/>
                </a:solidFill>
                <a:cs typeface="Trebuchet MS" pitchFamily="34" charset="0"/>
              </a:rPr>
              <a:t>Киримизе</a:t>
            </a:r>
            <a:endParaRPr lang="ru-RU" dirty="0" smtClean="0">
              <a:cs typeface="Trebuchet MS" pitchFamily="34" charset="0"/>
            </a:endParaRPr>
          </a:p>
        </p:txBody>
      </p:sp>
      <p:pic>
        <p:nvPicPr>
          <p:cNvPr id="28675" name="Рисунок 3" descr="cveta-12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284538"/>
            <a:ext cx="25654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11188" y="676275"/>
            <a:ext cx="7993062" cy="923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smtClean="0">
                <a:solidFill>
                  <a:srgbClr val="C00000"/>
                </a:solidFill>
                <a:cs typeface="Trebuchet MS" pitchFamily="34" charset="0"/>
              </a:rPr>
              <a:t>Требования при отборе растений в уголок природы</a:t>
            </a:r>
            <a:r>
              <a:rPr lang="ru-RU" smtClean="0">
                <a:cs typeface="Trebuchet MS" pitchFamily="34" charset="0"/>
              </a:rPr>
              <a:t/>
            </a:r>
            <a:br>
              <a:rPr lang="ru-RU" smtClean="0">
                <a:cs typeface="Trebuchet MS" pitchFamily="34" charset="0"/>
              </a:rPr>
            </a:br>
            <a:endParaRPr lang="ru-RU" smtClean="0">
              <a:cs typeface="Trebuchet MS" pitchFamily="34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042988" y="2349500"/>
            <a:ext cx="7124700" cy="4052888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buFont typeface="Wingdings" pitchFamily="2" charset="2"/>
              <a:buChar char="Ø"/>
              <a:defRPr/>
            </a:pPr>
            <a:r>
              <a:rPr lang="ru-RU" sz="1900" smtClean="0">
                <a:solidFill>
                  <a:srgbClr val="002060"/>
                </a:solidFill>
              </a:rPr>
              <a:t>Уход за растениями должен быть доступен дошкольному возрасту (при участии и руководстве воспитателя). Поэтому отбирают растения неприхотливые.</a:t>
            </a:r>
          </a:p>
          <a:p>
            <a:pPr marL="274320" indent="-274320" algn="just" eaLnBrk="1" fontAlgn="auto" hangingPunct="1">
              <a:buFont typeface="Wingdings" pitchFamily="2" charset="2"/>
              <a:buChar char="Ø"/>
              <a:defRPr/>
            </a:pPr>
            <a:r>
              <a:rPr lang="ru-RU" sz="1900" smtClean="0">
                <a:solidFill>
                  <a:srgbClr val="002060"/>
                </a:solidFill>
              </a:rPr>
              <a:t>Растения в уголке должны быть внешне привлекательными, способными вызвать и удержать еще не очень устойчивое внимание дошкольников.</a:t>
            </a:r>
          </a:p>
          <a:p>
            <a:pPr marL="274320" indent="-274320" algn="just" eaLnBrk="1" fontAlgn="auto" hangingPunct="1">
              <a:buFont typeface="Wingdings" pitchFamily="2" charset="2"/>
              <a:buChar char="Ø"/>
              <a:defRPr/>
            </a:pPr>
            <a:r>
              <a:rPr lang="ru-RU" sz="1900" smtClean="0">
                <a:solidFill>
                  <a:srgbClr val="002060"/>
                </a:solidFill>
              </a:rPr>
              <a:t>Необходимо иметь несколько экземпляров одного и того же вида растений с целью, чтобы дети видели не только общие, но и индивидуальные признаки, это подводит их к пониманию, разнообразия и неповторимости живых организмов.</a:t>
            </a:r>
          </a:p>
          <a:p>
            <a:pPr marL="274320" indent="-274320" algn="just" eaLnBrk="1" fontAlgn="auto" hangingPunct="1">
              <a:buFont typeface="Wingdings" pitchFamily="2" charset="2"/>
              <a:buChar char="Ø"/>
              <a:defRPr/>
            </a:pPr>
            <a:r>
              <a:rPr lang="ru-RU" sz="1900" smtClean="0">
                <a:solidFill>
                  <a:srgbClr val="002060"/>
                </a:solidFill>
              </a:rPr>
              <a:t>Растения должны быть обязательно безопасны, не приносить вред здоровью детей.</a:t>
            </a:r>
          </a:p>
          <a:p>
            <a:pPr marL="274320" indent="-274320" algn="just" eaLnBrk="1" fontAlgn="auto" hangingPunct="1">
              <a:buFont typeface="Wingdings" pitchFamily="2" charset="2"/>
              <a:buChar char="Ø"/>
              <a:defRPr/>
            </a:pPr>
            <a:r>
              <a:rPr lang="ru-RU" sz="1900" smtClean="0">
                <a:solidFill>
                  <a:srgbClr val="002060"/>
                </a:solidFill>
              </a:rPr>
              <a:t>Растения должны быть подписаны.</a:t>
            </a:r>
          </a:p>
          <a:p>
            <a:pPr marL="274320" indent="-274320" eaLnBrk="1" fontAlgn="auto" hangingPunct="1">
              <a:buFont typeface="Wingdings 2" pitchFamily="18" charset="2"/>
              <a:buChar char=""/>
              <a:defRPr/>
            </a:pPr>
            <a:endParaRPr lang="ru-RU" sz="2000" smtClean="0">
              <a:solidFill>
                <a:srgbClr val="00206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00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smtClean="0">
                <a:solidFill>
                  <a:srgbClr val="C00000"/>
                </a:solidFill>
                <a:cs typeface="Trebuchet MS" pitchFamily="34" charset="0"/>
              </a:rPr>
              <a:t>Условия размещение комнатных растений</a:t>
            </a:r>
            <a:endParaRPr lang="ru-RU" smtClean="0">
              <a:solidFill>
                <a:srgbClr val="C00000"/>
              </a:solidFill>
              <a:cs typeface="Trebuchet MS" pitchFamily="34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116013" y="1484313"/>
            <a:ext cx="7124700" cy="4052887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002060"/>
                </a:solidFill>
              </a:rPr>
              <a:t>доступность как для взрослых, так и для детей;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002060"/>
                </a:solidFill>
              </a:rPr>
              <a:t>на подоконнике не более двух растений;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002060"/>
                </a:solidFill>
              </a:rPr>
              <a:t>расположение растений в зависимости от световосприятия.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827088" y="404813"/>
            <a:ext cx="7561262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Подбор комнатных растений в младшей группе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r>
              <a:rPr lang="ru-RU" sz="2400" b="1" dirty="0" smtClean="0">
                <a:latin typeface="Cambria" pitchFamily="18" charset="0"/>
              </a:rPr>
              <a:t>Дети должны знать: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smtClean="0">
                <a:latin typeface="Cambria" pitchFamily="18" charset="0"/>
              </a:rPr>
              <a:t>Названия 2-3 растений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smtClean="0">
                <a:latin typeface="Cambria" pitchFamily="18" charset="0"/>
              </a:rPr>
              <a:t>Уметь называть их части(стебель, лист, цветок)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smtClean="0">
                <a:latin typeface="Cambria" pitchFamily="18" charset="0"/>
              </a:rPr>
              <a:t>Характерные особенности цветков: один или несколько, цвет, запах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smtClean="0">
                <a:latin typeface="Cambria" pitchFamily="18" charset="0"/>
              </a:rPr>
              <a:t>Характерные особенности листьев: большие или маленькие, широкие или узкие и их окраску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smtClean="0">
                <a:latin typeface="Cambria" pitchFamily="18" charset="0"/>
              </a:rPr>
              <a:t>Уметь находить одинаковые растения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dirty="0" smtClean="0">
                <a:latin typeface="Cambria" pitchFamily="18" charset="0"/>
              </a:rPr>
              <a:t>Растения похожие на дерево, траву</a:t>
            </a:r>
          </a:p>
          <a:p>
            <a:pPr eaLnBrk="1" hangingPunct="1">
              <a:defRPr/>
            </a:pPr>
            <a:r>
              <a:rPr lang="ru-RU" sz="2400" dirty="0" smtClean="0">
                <a:latin typeface="Cambria" pitchFamily="18" charset="0"/>
              </a:rPr>
              <a:t>Также дети должны понимать, что за растениями необходим уход; что для жизни им нужна вода, что </a:t>
            </a:r>
            <a:r>
              <a:rPr lang="ru-RU" sz="2400" dirty="0" err="1" smtClean="0">
                <a:latin typeface="Cambria" pitchFamily="18" charset="0"/>
              </a:rPr>
              <a:t>необоходимо</a:t>
            </a:r>
            <a:r>
              <a:rPr lang="ru-RU" sz="2400" dirty="0" smtClean="0">
                <a:latin typeface="Cambria" pitchFamily="18" charset="0"/>
              </a:rPr>
              <a:t> протирать листочки, чтобы они были красивыми.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ъект 2"/>
          <p:cNvSpPr>
            <a:spLocks noGrp="1"/>
          </p:cNvSpPr>
          <p:nvPr>
            <p:ph idx="1"/>
          </p:nvPr>
        </p:nvSpPr>
        <p:spPr>
          <a:xfrm>
            <a:off x="468313" y="549275"/>
            <a:ext cx="8135937" cy="6119813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должны уметь: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Поливать растения с помощью воспитателя;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Протирать с помощью воспитателя плотные широкие листья.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Растения, которые должны находиться в уголке природы: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красиво и обильно растущие: бегония вечноцветущая, бальзамин, китайский розан, герань и фикус;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растения с пестрой окраской листьев: аукуба, колеус;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 ярко выраженными частями(стебель, лист, цветок): бальзамин, розан, фуксия;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 плотными широкими листьями: фикус, лилия амазонская, азалия, аспидистра;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68313" y="260350"/>
            <a:ext cx="2857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rrowheads="1" noChangeAspect="1"/>
          </p:cNvPicPr>
          <p:nvPr/>
        </p:nvPicPr>
        <p:blipFill>
          <a:blip cstate="print" r:embed="rId3"/>
          <a:srcRect r="-122"/>
          <a:stretch>
            <a:fillRect/>
          </a:stretch>
        </p:blipFill>
        <p:spPr bwMode="auto">
          <a:xfrm>
            <a:off x="4500563" y="1484313"/>
            <a:ext cx="3887787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250825" y="4292600"/>
            <a:ext cx="3363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2000">
                <a:solidFill>
                  <a:srgbClr val="C00000"/>
                </a:solidFill>
              </a:rPr>
              <a:t>Бегония вечноцветущая </a:t>
            </a: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5651500" y="5422900"/>
            <a:ext cx="1601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2000">
                <a:solidFill>
                  <a:srgbClr val="C00000"/>
                </a:solidFill>
              </a:rPr>
              <a:t>Бальзамин</a:t>
            </a: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57563"/>
            <a:ext cx="8485188" cy="587851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  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Китайский розан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276475"/>
            <a:ext cx="2798763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1125538"/>
            <a:ext cx="273685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52513"/>
            <a:ext cx="2947988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3"/>
          <p:cNvSpPr txBox="1">
            <a:spLocks noChangeArrowheads="1"/>
          </p:cNvSpPr>
          <p:nvPr/>
        </p:nvSpPr>
        <p:spPr bwMode="auto">
          <a:xfrm>
            <a:off x="4044950" y="6165850"/>
            <a:ext cx="1125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Фикус</a:t>
            </a:r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6443663" y="4797425"/>
            <a:ext cx="1728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Герань душистая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375" y="260350"/>
            <a:ext cx="3267075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844675"/>
            <a:ext cx="33051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1692275" y="4365625"/>
            <a:ext cx="12668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Аукуба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6300788" y="6021388"/>
            <a:ext cx="1246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Колеус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1415</TotalTime>
  <Words>978</Words>
  <Application>Microsoft Office PowerPoint</Application>
  <PresentationFormat>Экран (4:3)</PresentationFormat>
  <Paragraphs>153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Trebuchet MS</vt:lpstr>
      <vt:lpstr>Wingdings 2</vt:lpstr>
      <vt:lpstr>Wingdings</vt:lpstr>
      <vt:lpstr>Cambria</vt:lpstr>
      <vt:lpstr>Times New Roman</vt:lpstr>
      <vt:lpstr>Изящная</vt:lpstr>
      <vt:lpstr>Слайд 1</vt:lpstr>
      <vt:lpstr>Значение уголков природы в ДОУ </vt:lpstr>
      <vt:lpstr>Требования при отборе растений в уголок природы </vt:lpstr>
      <vt:lpstr>Условия размещение комнатных растений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    Подбор комнатных растений в средней группе </vt:lpstr>
      <vt:lpstr>Слайд 13</vt:lpstr>
      <vt:lpstr>Слайд 14</vt:lpstr>
      <vt:lpstr>Слайд 15</vt:lpstr>
      <vt:lpstr>Подбор комнатных растений в старшей группе</vt:lpstr>
      <vt:lpstr>Растения, которые должны находиться в уголке природы: </vt:lpstr>
      <vt:lpstr>Слайд 18</vt:lpstr>
      <vt:lpstr>Слайд 19</vt:lpstr>
      <vt:lpstr>Растения, которые должны находиться в уголке природы: </vt:lpstr>
      <vt:lpstr>Слайд 21</vt:lpstr>
      <vt:lpstr>Слайд 22</vt:lpstr>
      <vt:lpstr>«Цветы, как люди, на добро щедры и, людям нежность отдавая, они цветут, сердца обогревая, как маленькие,  тёплые костры».  Жане Киримизе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Пользователь Windows</cp:lastModifiedBy>
  <cp:revision>80</cp:revision>
  <dcterms:created xsi:type="dcterms:W3CDTF">2010-05-10T12:17:39Z</dcterms:created>
  <dcterms:modified xsi:type="dcterms:W3CDTF">2022-02-10T12:30:39Z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698059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