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Nuni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Nuni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.fntdata"/><Relationship Id="rId6" Type="http://schemas.openxmlformats.org/officeDocument/2006/relationships/slide" Target="slides/slide1.xml"/><Relationship Id="rId18" Type="http://schemas.openxmlformats.org/officeDocument/2006/relationships/font" Target="fonts/Nuni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75d2cdf69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75d2cdf69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75d2cdf697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75d2cdf69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75d2cdf697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75d2cdf697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c5823ab9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bc5823ab9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6bc5823ab9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6bc5823ab9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bc5823ab9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6bc5823ab9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6bc5823ab9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6bc5823ab9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6bc5823ab9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6bc5823ab9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6bc5823ab9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6bc5823ab9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6bc5823ab9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6bc5823ab9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6bc5823ab9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6bc5823ab9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slide" Target="/ppt/slides/slide2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slide" Target="/ppt/slides/slide2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slide" Target="/ppt/slides/slide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4.xml"/><Relationship Id="rId4" Type="http://schemas.openxmlformats.org/officeDocument/2006/relationships/slide" Target="/ppt/slides/slide6.xml"/><Relationship Id="rId5" Type="http://schemas.openxmlformats.org/officeDocument/2006/relationships/slide" Target="/ppt/slides/slide9.xml"/><Relationship Id="rId6" Type="http://schemas.openxmlformats.org/officeDocument/2006/relationships/slide" Target="/ppt/slides/slide10.xml"/><Relationship Id="rId7" Type="http://schemas.openxmlformats.org/officeDocument/2006/relationships/slide" Target="/ppt/slides/slide11.xml"/><Relationship Id="rId8" Type="http://schemas.openxmlformats.org/officeDocument/2006/relationships/slide" Target="/ppt/slides/slide1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slide" Target="/ppt/slides/slide2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slide" Target="/ppt/slides/slide2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slide" Target="/ppt/slides/slide2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slide" Target="/ppt/slides/slide2.xml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slide" Target="/ppt/slides/slide2.xml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slide" Target="/ppt/slides/slide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2317650" y="1132324"/>
            <a:ext cx="5361300" cy="163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rgbClr val="1C4587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solidFill>
                  <a:srgbClr val="1C4587"/>
                </a:solidFill>
              </a:rPr>
              <a:t>“Формирование читательского интереса у младших школьников”</a:t>
            </a:r>
            <a:endParaRPr b="1" sz="3000">
              <a:solidFill>
                <a:srgbClr val="1C4587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5344425" y="2763725"/>
            <a:ext cx="3451500" cy="128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Князева Елена Викторовна,</a:t>
            </a:r>
            <a:endParaRPr b="1" sz="14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учитель начальных классов </a:t>
            </a:r>
            <a:endParaRPr b="1" sz="14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ГБОУ Школы “Музыка”</a:t>
            </a:r>
            <a:endParaRPr b="1" sz="14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3"/>
          <p:cNvSpPr txBox="1"/>
          <p:nvPr/>
        </p:nvSpPr>
        <p:spPr>
          <a:xfrm>
            <a:off x="2504550" y="4043775"/>
            <a:ext cx="4987500" cy="5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Nunito"/>
                <a:ea typeface="Nunito"/>
                <a:cs typeface="Nunito"/>
                <a:sym typeface="Nunito"/>
              </a:rPr>
              <a:t>2019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2">
            <a:hlinkClick action="ppaction://hlinkshowjump?jump=nextslide"/>
          </p:cNvPr>
          <p:cNvSpPr/>
          <p:nvPr/>
        </p:nvSpPr>
        <p:spPr>
          <a:xfrm>
            <a:off x="8052925" y="4485400"/>
            <a:ext cx="735900" cy="31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вперед</a:t>
            </a:r>
            <a:endParaRPr sz="1000"/>
          </a:p>
        </p:txBody>
      </p:sp>
      <p:sp>
        <p:nvSpPr>
          <p:cNvPr id="215" name="Google Shape;215;p22">
            <a:hlinkClick action="ppaction://hlinkshowjump?jump=previousslide"/>
          </p:cNvPr>
          <p:cNvSpPr/>
          <p:nvPr/>
        </p:nvSpPr>
        <p:spPr>
          <a:xfrm>
            <a:off x="554175" y="4494100"/>
            <a:ext cx="735900" cy="294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назад</a:t>
            </a:r>
            <a:endParaRPr sz="1000"/>
          </a:p>
        </p:txBody>
      </p:sp>
      <p:sp>
        <p:nvSpPr>
          <p:cNvPr id="216" name="Google Shape;216;p22">
            <a:hlinkClick action="ppaction://hlinksldjump" r:id="rId3"/>
          </p:cNvPr>
          <p:cNvSpPr/>
          <p:nvPr/>
        </p:nvSpPr>
        <p:spPr>
          <a:xfrm>
            <a:off x="4117350" y="4485400"/>
            <a:ext cx="861600" cy="4416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содержание</a:t>
            </a:r>
            <a:endParaRPr sz="800"/>
          </a:p>
        </p:txBody>
      </p:sp>
      <p:sp>
        <p:nvSpPr>
          <p:cNvPr id="217" name="Google Shape;217;p22"/>
          <p:cNvSpPr/>
          <p:nvPr/>
        </p:nvSpPr>
        <p:spPr>
          <a:xfrm>
            <a:off x="3281400" y="1906050"/>
            <a:ext cx="2590800" cy="1422300"/>
          </a:xfrm>
          <a:prstGeom prst="ellipse">
            <a:avLst/>
          </a:prstGeom>
          <a:solidFill>
            <a:srgbClr val="FFFF00"/>
          </a:solidFill>
          <a:ln cap="flat" cmpd="sng" w="3810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2"/>
          <p:cNvSpPr txBox="1"/>
          <p:nvPr/>
        </p:nvSpPr>
        <p:spPr>
          <a:xfrm>
            <a:off x="3362250" y="2134500"/>
            <a:ext cx="23718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Внеурочная деятельность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9" name="Google Shape;219;p22"/>
          <p:cNvSpPr txBox="1"/>
          <p:nvPr/>
        </p:nvSpPr>
        <p:spPr>
          <a:xfrm>
            <a:off x="1266825" y="1238250"/>
            <a:ext cx="23100" cy="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2"/>
          <p:cNvSpPr txBox="1"/>
          <p:nvPr/>
        </p:nvSpPr>
        <p:spPr>
          <a:xfrm>
            <a:off x="3457613" y="730875"/>
            <a:ext cx="18858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литературный праздник</a:t>
            </a:r>
            <a:endParaRPr b="1" sz="180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1" name="Google Shape;221;p22"/>
          <p:cNvSpPr txBox="1"/>
          <p:nvPr/>
        </p:nvSpPr>
        <p:spPr>
          <a:xfrm>
            <a:off x="6496050" y="2251650"/>
            <a:ext cx="19050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литературная гостиная</a:t>
            </a:r>
            <a:endParaRPr b="1" sz="180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2" name="Google Shape;222;p22"/>
          <p:cNvSpPr txBox="1"/>
          <p:nvPr/>
        </p:nvSpPr>
        <p:spPr>
          <a:xfrm>
            <a:off x="1266825" y="3573825"/>
            <a:ext cx="1704900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викторина</a:t>
            </a:r>
            <a:endParaRPr b="1" sz="180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3" name="Google Shape;223;p22"/>
          <p:cNvSpPr txBox="1"/>
          <p:nvPr/>
        </p:nvSpPr>
        <p:spPr>
          <a:xfrm>
            <a:off x="990600" y="1248750"/>
            <a:ext cx="1533600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кружок</a:t>
            </a:r>
            <a:endParaRPr b="1" sz="180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4" name="Google Shape;224;p22"/>
          <p:cNvSpPr txBox="1"/>
          <p:nvPr/>
        </p:nvSpPr>
        <p:spPr>
          <a:xfrm>
            <a:off x="6433950" y="1238250"/>
            <a:ext cx="1590600" cy="6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концерт</a:t>
            </a:r>
            <a:endParaRPr b="1" sz="180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5" name="Google Shape;225;p22"/>
          <p:cNvSpPr txBox="1"/>
          <p:nvPr/>
        </p:nvSpPr>
        <p:spPr>
          <a:xfrm>
            <a:off x="3338550" y="3629025"/>
            <a:ext cx="24192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театральный фестиваль</a:t>
            </a:r>
            <a:endParaRPr b="1" sz="180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6" name="Google Shape;226;p22"/>
          <p:cNvSpPr txBox="1"/>
          <p:nvPr/>
        </p:nvSpPr>
        <p:spPr>
          <a:xfrm>
            <a:off x="6334050" y="3505200"/>
            <a:ext cx="19050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экскурсии</a:t>
            </a:r>
            <a:endParaRPr b="1" sz="180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7" name="Google Shape;227;p22"/>
          <p:cNvSpPr txBox="1"/>
          <p:nvPr/>
        </p:nvSpPr>
        <p:spPr>
          <a:xfrm>
            <a:off x="1047750" y="2388750"/>
            <a:ext cx="1704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литературная игра</a:t>
            </a:r>
            <a:endParaRPr b="1" sz="180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8" name="Google Shape;228;p22"/>
          <p:cNvSpPr/>
          <p:nvPr/>
        </p:nvSpPr>
        <p:spPr>
          <a:xfrm>
            <a:off x="6433950" y="1119000"/>
            <a:ext cx="1447800" cy="8202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2"/>
          <p:cNvSpPr/>
          <p:nvPr/>
        </p:nvSpPr>
        <p:spPr>
          <a:xfrm>
            <a:off x="6653250" y="2265000"/>
            <a:ext cx="1590600" cy="914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2"/>
          <p:cNvSpPr/>
          <p:nvPr/>
        </p:nvSpPr>
        <p:spPr>
          <a:xfrm>
            <a:off x="6491250" y="3422300"/>
            <a:ext cx="1590600" cy="8202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2"/>
          <p:cNvSpPr/>
          <p:nvPr/>
        </p:nvSpPr>
        <p:spPr>
          <a:xfrm>
            <a:off x="3495675" y="3493800"/>
            <a:ext cx="2143200" cy="914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2"/>
          <p:cNvSpPr/>
          <p:nvPr/>
        </p:nvSpPr>
        <p:spPr>
          <a:xfrm>
            <a:off x="1276275" y="3484700"/>
            <a:ext cx="1638300" cy="69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2"/>
          <p:cNvSpPr/>
          <p:nvPr/>
        </p:nvSpPr>
        <p:spPr>
          <a:xfrm>
            <a:off x="1047750" y="2284825"/>
            <a:ext cx="1781100" cy="914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2"/>
          <p:cNvSpPr/>
          <p:nvPr/>
        </p:nvSpPr>
        <p:spPr>
          <a:xfrm>
            <a:off x="938250" y="1112800"/>
            <a:ext cx="1638300" cy="8202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</a:t>
            </a:r>
            <a:endParaRPr/>
          </a:p>
        </p:txBody>
      </p:sp>
      <p:sp>
        <p:nvSpPr>
          <p:cNvPr id="235" name="Google Shape;235;p22"/>
          <p:cNvSpPr/>
          <p:nvPr/>
        </p:nvSpPr>
        <p:spPr>
          <a:xfrm>
            <a:off x="3429000" y="605175"/>
            <a:ext cx="2286000" cy="10002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6" name="Google Shape;236;p22"/>
          <p:cNvCxnSpPr>
            <a:stCxn id="217" idx="0"/>
            <a:endCxn id="235" idx="2"/>
          </p:cNvCxnSpPr>
          <p:nvPr/>
        </p:nvCxnSpPr>
        <p:spPr>
          <a:xfrm rot="10800000">
            <a:off x="4572000" y="1605450"/>
            <a:ext cx="4800" cy="300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7" name="Google Shape;237;p22"/>
          <p:cNvCxnSpPr>
            <a:endCxn id="228" idx="1"/>
          </p:cNvCxnSpPr>
          <p:nvPr/>
        </p:nvCxnSpPr>
        <p:spPr>
          <a:xfrm flipH="1" rot="10800000">
            <a:off x="5619750" y="1529100"/>
            <a:ext cx="814200" cy="623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8" name="Google Shape;238;p22"/>
          <p:cNvCxnSpPr>
            <a:stCxn id="217" idx="6"/>
            <a:endCxn id="229" idx="1"/>
          </p:cNvCxnSpPr>
          <p:nvPr/>
        </p:nvCxnSpPr>
        <p:spPr>
          <a:xfrm>
            <a:off x="5872200" y="2617200"/>
            <a:ext cx="781200" cy="105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9" name="Google Shape;239;p22"/>
          <p:cNvCxnSpPr>
            <a:endCxn id="230" idx="1"/>
          </p:cNvCxnSpPr>
          <p:nvPr/>
        </p:nvCxnSpPr>
        <p:spPr>
          <a:xfrm>
            <a:off x="5667450" y="3009800"/>
            <a:ext cx="823800" cy="822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0" name="Google Shape;240;p22"/>
          <p:cNvCxnSpPr>
            <a:stCxn id="231" idx="0"/>
            <a:endCxn id="231" idx="0"/>
          </p:cNvCxnSpPr>
          <p:nvPr/>
        </p:nvCxnSpPr>
        <p:spPr>
          <a:xfrm>
            <a:off x="4567275" y="3493800"/>
            <a:ext cx="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1" name="Google Shape;241;p22"/>
          <p:cNvCxnSpPr>
            <a:stCxn id="217" idx="4"/>
            <a:endCxn id="231" idx="0"/>
          </p:cNvCxnSpPr>
          <p:nvPr/>
        </p:nvCxnSpPr>
        <p:spPr>
          <a:xfrm flipH="1">
            <a:off x="4567200" y="3328350"/>
            <a:ext cx="9600" cy="165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2" name="Google Shape;242;p22"/>
          <p:cNvCxnSpPr>
            <a:endCxn id="232" idx="3"/>
          </p:cNvCxnSpPr>
          <p:nvPr/>
        </p:nvCxnSpPr>
        <p:spPr>
          <a:xfrm flipH="1">
            <a:off x="2914575" y="3086000"/>
            <a:ext cx="676500" cy="746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3" name="Google Shape;243;p22"/>
          <p:cNvCxnSpPr>
            <a:endCxn id="233" idx="3"/>
          </p:cNvCxnSpPr>
          <p:nvPr/>
        </p:nvCxnSpPr>
        <p:spPr>
          <a:xfrm flipH="1">
            <a:off x="2828850" y="2617225"/>
            <a:ext cx="452700" cy="12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4" name="Google Shape;244;p22"/>
          <p:cNvCxnSpPr>
            <a:endCxn id="234" idx="3"/>
          </p:cNvCxnSpPr>
          <p:nvPr/>
        </p:nvCxnSpPr>
        <p:spPr>
          <a:xfrm rot="10800000">
            <a:off x="2576550" y="1522900"/>
            <a:ext cx="1033500" cy="610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3"/>
          <p:cNvSpPr txBox="1"/>
          <p:nvPr>
            <p:ph type="title"/>
          </p:nvPr>
        </p:nvSpPr>
        <p:spPr>
          <a:xfrm>
            <a:off x="819150" y="571500"/>
            <a:ext cx="7505700" cy="5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1C4587"/>
                </a:solidFill>
              </a:rPr>
              <a:t>Заключение</a:t>
            </a:r>
            <a:endParaRPr b="1" sz="2400">
              <a:solidFill>
                <a:srgbClr val="1C4587"/>
              </a:solidFill>
            </a:endParaRPr>
          </a:p>
        </p:txBody>
      </p:sp>
      <p:sp>
        <p:nvSpPr>
          <p:cNvPr id="250" name="Google Shape;250;p23"/>
          <p:cNvSpPr txBox="1"/>
          <p:nvPr>
            <p:ph idx="1" type="body"/>
          </p:nvPr>
        </p:nvSpPr>
        <p:spPr>
          <a:xfrm>
            <a:off x="819150" y="1199825"/>
            <a:ext cx="7505700" cy="311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Правильная организация различных форм и методов работы по развитию интереса к чтению способствует: </a:t>
            </a:r>
            <a:endParaRPr b="1" sz="1800">
              <a:solidFill>
                <a:srgbClr val="000000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❖"/>
            </a:pPr>
            <a:r>
              <a:rPr b="1" lang="ru" sz="18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формированию устойчивого читательского интереса младших школьников; </a:t>
            </a:r>
            <a:endParaRPr b="1" sz="1800">
              <a:solidFill>
                <a:srgbClr val="000000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❖"/>
            </a:pPr>
            <a:r>
              <a:rPr b="1" lang="ru" sz="18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умению работать с литературой определенного рода; умению правильно анализировать, сопоставлять, высказывать или описывать свое мнение; </a:t>
            </a:r>
            <a:endParaRPr b="1" sz="1800">
              <a:solidFill>
                <a:srgbClr val="000000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Char char="❖"/>
            </a:pPr>
            <a:r>
              <a:rPr b="1" lang="ru" sz="18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формированию первичных навыков самостоятельной исследовательской деятельности.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1" name="Google Shape;251;p23">
            <a:hlinkClick action="ppaction://hlinkshowjump?jump=nextslide"/>
          </p:cNvPr>
          <p:cNvSpPr/>
          <p:nvPr/>
        </p:nvSpPr>
        <p:spPr>
          <a:xfrm>
            <a:off x="8052925" y="4485400"/>
            <a:ext cx="735900" cy="31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вперед</a:t>
            </a:r>
            <a:endParaRPr sz="1000"/>
          </a:p>
        </p:txBody>
      </p:sp>
      <p:sp>
        <p:nvSpPr>
          <p:cNvPr id="252" name="Google Shape;252;p23">
            <a:hlinkClick action="ppaction://hlinkshowjump?jump=previousslide"/>
          </p:cNvPr>
          <p:cNvSpPr/>
          <p:nvPr/>
        </p:nvSpPr>
        <p:spPr>
          <a:xfrm>
            <a:off x="554175" y="4494100"/>
            <a:ext cx="735900" cy="294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назад</a:t>
            </a:r>
            <a:endParaRPr sz="1000"/>
          </a:p>
        </p:txBody>
      </p:sp>
      <p:sp>
        <p:nvSpPr>
          <p:cNvPr id="253" name="Google Shape;253;p23">
            <a:hlinkClick action="ppaction://hlinksldjump" r:id="rId3"/>
          </p:cNvPr>
          <p:cNvSpPr/>
          <p:nvPr/>
        </p:nvSpPr>
        <p:spPr>
          <a:xfrm>
            <a:off x="4117350" y="4485400"/>
            <a:ext cx="861600" cy="4416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содержание</a:t>
            </a:r>
            <a:endParaRPr sz="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"/>
          <p:cNvSpPr txBox="1"/>
          <p:nvPr>
            <p:ph type="title"/>
          </p:nvPr>
        </p:nvSpPr>
        <p:spPr>
          <a:xfrm>
            <a:off x="819150" y="571500"/>
            <a:ext cx="7505700" cy="5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1C4587"/>
                </a:solidFill>
              </a:rPr>
              <a:t>Список литературы</a:t>
            </a:r>
            <a:endParaRPr b="1" sz="2400">
              <a:solidFill>
                <a:srgbClr val="1C4587"/>
              </a:solidFill>
            </a:endParaRPr>
          </a:p>
        </p:txBody>
      </p:sp>
      <p:sp>
        <p:nvSpPr>
          <p:cNvPr id="259" name="Google Shape;259;p24"/>
          <p:cNvSpPr txBox="1"/>
          <p:nvPr>
            <p:ph idx="1" type="body"/>
          </p:nvPr>
        </p:nvSpPr>
        <p:spPr>
          <a:xfrm>
            <a:off x="819150" y="1199825"/>
            <a:ext cx="7505700" cy="311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1. Антонова Е.С. Как я воспитываю интерес к книге / Е.С. Антонова // Начальная школа плюс До и После. - 2016. - № 12. - С. 27-28.</a:t>
            </a:r>
            <a:endParaRPr sz="1000">
              <a:solidFill>
                <a:srgbClr val="000000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2. Вербицкий А.А., Ларионова О.Г. Личностный и компетентностный подходы в образовании: проблемы интеграции / А.А.Вербицкий, О.Г. Ларионова. - М.: Логос, 2014. - 336 с.</a:t>
            </a:r>
            <a:endParaRPr sz="1000">
              <a:solidFill>
                <a:srgbClr val="000000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3. Гончарова Е.Л. Ранние этапы становления читательской деятельности при норме и при отклонениях в развитии / Е.Л. Гончарова. - М.: 2016. - 40 с.</a:t>
            </a:r>
            <a:endParaRPr sz="1000">
              <a:solidFill>
                <a:srgbClr val="000000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4. Жесткова Е.А. Творческие задания как средство формирования читательской компетенции младших школьников / Е.А. Жесткова // Современные фундаментальные и прикладные исследования. - 2015. - №3. - С. 17-20.</a:t>
            </a:r>
            <a:endParaRPr sz="1000">
              <a:solidFill>
                <a:srgbClr val="000000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5. Светловская Н.Н. Обучение чтению и законы формирования читателя / Н.Н. Светловская // Начальная школа. - 2014. - № 1. - С. 11-18.</a:t>
            </a:r>
            <a:endParaRPr sz="1000">
              <a:solidFill>
                <a:srgbClr val="000000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000000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6. Федеральный государственный образовательный стандарт начального общего образования/ Министерство образования и науки Российской Федерации. - М.: Просвещение, 2018. - 31 с</a:t>
            </a:r>
            <a:endParaRPr sz="1000">
              <a:solidFill>
                <a:srgbClr val="000000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4">
            <a:hlinkClick action="ppaction://hlinkshowjump?jump=previousslide"/>
          </p:cNvPr>
          <p:cNvSpPr/>
          <p:nvPr/>
        </p:nvSpPr>
        <p:spPr>
          <a:xfrm>
            <a:off x="554175" y="4494100"/>
            <a:ext cx="735900" cy="294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назад</a:t>
            </a:r>
            <a:endParaRPr sz="1000"/>
          </a:p>
        </p:txBody>
      </p:sp>
      <p:sp>
        <p:nvSpPr>
          <p:cNvPr id="261" name="Google Shape;261;p24">
            <a:hlinkClick action="ppaction://hlinksldjump" r:id="rId3"/>
          </p:cNvPr>
          <p:cNvSpPr/>
          <p:nvPr/>
        </p:nvSpPr>
        <p:spPr>
          <a:xfrm>
            <a:off x="4117350" y="4485400"/>
            <a:ext cx="861600" cy="4416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содержание</a:t>
            </a:r>
            <a:endParaRPr sz="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/>
          <p:nvPr>
            <p:ph type="title"/>
          </p:nvPr>
        </p:nvSpPr>
        <p:spPr>
          <a:xfrm>
            <a:off x="819150" y="533850"/>
            <a:ext cx="7505700" cy="72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1C4587"/>
                </a:solidFill>
              </a:rPr>
              <a:t>Содержание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136" name="Google Shape;136;p14"/>
          <p:cNvSpPr txBox="1"/>
          <p:nvPr>
            <p:ph idx="1" type="body"/>
          </p:nvPr>
        </p:nvSpPr>
        <p:spPr>
          <a:xfrm>
            <a:off x="819150" y="1402775"/>
            <a:ext cx="7505700" cy="33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b="1" lang="ru" sz="1800">
                <a:solidFill>
                  <a:schemeClr val="hlink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action="ppaction://hlinksldjump" r:id="rId3"/>
              </a:rPr>
              <a:t>Введение 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b="1" lang="ru" sz="1800">
                <a:solidFill>
                  <a:schemeClr val="hlink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action="ppaction://hlinksldjump" r:id="rId4"/>
              </a:rPr>
              <a:t>Сущность понятия “читательские интересы”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b="1" lang="ru" sz="1800">
                <a:solidFill>
                  <a:schemeClr val="hlink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action="ppaction://hlinksldjump" r:id="rId5"/>
              </a:rPr>
              <a:t>Роль уроков литературного чтения в формировании читательских интересов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b="1" lang="ru" sz="1800">
                <a:solidFill>
                  <a:schemeClr val="hlink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action="ppaction://hlinksldjump" r:id="rId6"/>
              </a:rPr>
              <a:t>Внеурочная деятельность по формированию читательских интересов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b="1" lang="ru" sz="1800">
                <a:solidFill>
                  <a:schemeClr val="hlink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action="ppaction://hlinksldjump" r:id="rId7"/>
              </a:rPr>
              <a:t>Заключение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b="1" lang="ru" sz="1800">
                <a:solidFill>
                  <a:schemeClr val="hlink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action="ppaction://hlinksldjump" r:id="rId8"/>
              </a:rPr>
              <a:t>Список литературы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/>
          <p:nvPr>
            <p:ph type="title"/>
          </p:nvPr>
        </p:nvSpPr>
        <p:spPr>
          <a:xfrm>
            <a:off x="819150" y="458925"/>
            <a:ext cx="7536900" cy="12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1C4587"/>
                </a:solidFill>
              </a:rPr>
              <a:t>Цель</a:t>
            </a:r>
            <a:r>
              <a:rPr b="1" lang="ru" sz="2400">
                <a:solidFill>
                  <a:srgbClr val="000000"/>
                </a:solidFill>
              </a:rPr>
              <a:t>:</a:t>
            </a:r>
            <a:r>
              <a:rPr b="1" lang="ru" sz="1800">
                <a:solidFill>
                  <a:srgbClr val="000000"/>
                </a:solidFill>
              </a:rPr>
              <a:t> определить и обосновать педагогические приемы, формы и методы, обеспечивающие целенаправленное последовательное формирование читательского интереса у младших школьников.</a:t>
            </a:r>
            <a:endParaRPr b="1"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</a:endParaRPr>
          </a:p>
        </p:txBody>
      </p:sp>
      <p:sp>
        <p:nvSpPr>
          <p:cNvPr id="142" name="Google Shape;142;p15"/>
          <p:cNvSpPr txBox="1"/>
          <p:nvPr>
            <p:ph idx="1" type="subTitle"/>
          </p:nvPr>
        </p:nvSpPr>
        <p:spPr>
          <a:xfrm>
            <a:off x="819150" y="1541375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1C4587"/>
                </a:solidFill>
                <a:latin typeface="Nunito"/>
                <a:ea typeface="Nunito"/>
                <a:cs typeface="Nunito"/>
                <a:sym typeface="Nunito"/>
              </a:rPr>
              <a:t>Задачи:</a:t>
            </a:r>
            <a:endParaRPr b="1" sz="2400">
              <a:solidFill>
                <a:srgbClr val="1C4587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43" name="Google Shape;143;p15"/>
          <p:cNvSpPr txBox="1"/>
          <p:nvPr>
            <p:ph idx="2" type="body"/>
          </p:nvPr>
        </p:nvSpPr>
        <p:spPr>
          <a:xfrm>
            <a:off x="819150" y="1934975"/>
            <a:ext cx="7536900" cy="276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AutoNum type="arabicPeriod"/>
            </a:pPr>
            <a:r>
              <a:rPr b="1" lang="ru" sz="18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Раскрыть сущность понятия “читательский интерес”.</a:t>
            </a:r>
            <a:endParaRPr b="1" sz="18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b="1" lang="ru" sz="18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Охарактеризовать современные требования к уровню сформированности читательского интереса у младших школьников.</a:t>
            </a:r>
            <a:endParaRPr b="1" sz="18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"/>
              <a:buAutoNum type="arabicPeriod"/>
            </a:pPr>
            <a:r>
              <a:rPr b="1" lang="ru" sz="18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Обосновать выбор приемов, форм и методов эффективного формирования читательского интереса у младших школьников</a:t>
            </a:r>
            <a:r>
              <a:rPr b="1" lang="ru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b="1" sz="18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6"/>
          <p:cNvSpPr txBox="1"/>
          <p:nvPr>
            <p:ph type="title"/>
          </p:nvPr>
        </p:nvSpPr>
        <p:spPr>
          <a:xfrm>
            <a:off x="819150" y="571500"/>
            <a:ext cx="7505700" cy="5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C4587"/>
                </a:solidFill>
              </a:rPr>
              <a:t>Введение. Актуальность проблемы.</a:t>
            </a:r>
            <a:endParaRPr b="1">
              <a:solidFill>
                <a:srgbClr val="1C4587"/>
              </a:solidFill>
            </a:endParaRPr>
          </a:p>
        </p:txBody>
      </p:sp>
      <p:sp>
        <p:nvSpPr>
          <p:cNvPr id="149" name="Google Shape;149;p16"/>
          <p:cNvSpPr txBox="1"/>
          <p:nvPr>
            <p:ph idx="1" type="body"/>
          </p:nvPr>
        </p:nvSpPr>
        <p:spPr>
          <a:xfrm>
            <a:off x="554175" y="1199825"/>
            <a:ext cx="8234700" cy="30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Цель современного образования: 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449580" lvl="0" marL="0" rtl="0" algn="just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развитие личности, владеющей обобщенными способами учебной деятельности, умеющей учиться самостоятельно. Это умение напрямую связано с формированием читательского интереса. </a:t>
            </a:r>
            <a:endParaRPr b="1"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0" name="Google Shape;150;p16">
            <a:hlinkClick action="ppaction://hlinkshowjump?jump=nextslide"/>
          </p:cNvPr>
          <p:cNvSpPr/>
          <p:nvPr/>
        </p:nvSpPr>
        <p:spPr>
          <a:xfrm>
            <a:off x="8052925" y="4485400"/>
            <a:ext cx="735900" cy="31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вперед</a:t>
            </a:r>
            <a:endParaRPr sz="1000"/>
          </a:p>
        </p:txBody>
      </p:sp>
      <p:sp>
        <p:nvSpPr>
          <p:cNvPr id="151" name="Google Shape;151;p16">
            <a:hlinkClick action="ppaction://hlinkshowjump?jump=previousslide"/>
          </p:cNvPr>
          <p:cNvSpPr/>
          <p:nvPr/>
        </p:nvSpPr>
        <p:spPr>
          <a:xfrm>
            <a:off x="554175" y="4494100"/>
            <a:ext cx="735900" cy="294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назад</a:t>
            </a:r>
            <a:endParaRPr sz="1000"/>
          </a:p>
        </p:txBody>
      </p:sp>
      <p:sp>
        <p:nvSpPr>
          <p:cNvPr id="152" name="Google Shape;152;p16">
            <a:hlinkClick action="ppaction://hlinksldjump" r:id="rId3"/>
          </p:cNvPr>
          <p:cNvSpPr/>
          <p:nvPr/>
        </p:nvSpPr>
        <p:spPr>
          <a:xfrm>
            <a:off x="4117350" y="4485400"/>
            <a:ext cx="861600" cy="4416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содержание</a:t>
            </a:r>
            <a:endParaRPr sz="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7"/>
          <p:cNvSpPr txBox="1"/>
          <p:nvPr>
            <p:ph type="title"/>
          </p:nvPr>
        </p:nvSpPr>
        <p:spPr>
          <a:xfrm>
            <a:off x="819150" y="571500"/>
            <a:ext cx="7505700" cy="5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C4587"/>
                </a:solidFill>
              </a:rPr>
              <a:t>Введение. Актуальность проблемы.</a:t>
            </a:r>
            <a:endParaRPr b="1" sz="2400">
              <a:solidFill>
                <a:srgbClr val="1C4587"/>
              </a:solidFill>
            </a:endParaRPr>
          </a:p>
        </p:txBody>
      </p:sp>
      <p:sp>
        <p:nvSpPr>
          <p:cNvPr id="158" name="Google Shape;158;p17"/>
          <p:cNvSpPr txBox="1"/>
          <p:nvPr>
            <p:ph idx="1" type="body"/>
          </p:nvPr>
        </p:nvSpPr>
        <p:spPr>
          <a:xfrm>
            <a:off x="819150" y="1199825"/>
            <a:ext cx="7505700" cy="32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Актуальность: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449580" lvl="0" marL="0" rtl="0" algn="just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чтение играет важную роль в формировании личности и нравственном её воспитании, способствует развитию смыслового восприятия, внимания, памяти, мышления, воображения ребенка.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9" name="Google Shape;159;p17">
            <a:hlinkClick action="ppaction://hlinkshowjump?jump=nextslide"/>
          </p:cNvPr>
          <p:cNvSpPr/>
          <p:nvPr/>
        </p:nvSpPr>
        <p:spPr>
          <a:xfrm>
            <a:off x="8052925" y="4485400"/>
            <a:ext cx="735900" cy="31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вперед</a:t>
            </a:r>
            <a:endParaRPr sz="1000"/>
          </a:p>
        </p:txBody>
      </p:sp>
      <p:sp>
        <p:nvSpPr>
          <p:cNvPr id="160" name="Google Shape;160;p17">
            <a:hlinkClick action="ppaction://hlinkshowjump?jump=previousslide"/>
          </p:cNvPr>
          <p:cNvSpPr/>
          <p:nvPr/>
        </p:nvSpPr>
        <p:spPr>
          <a:xfrm>
            <a:off x="554175" y="4494100"/>
            <a:ext cx="735900" cy="294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назад</a:t>
            </a:r>
            <a:endParaRPr sz="1000"/>
          </a:p>
        </p:txBody>
      </p:sp>
      <p:sp>
        <p:nvSpPr>
          <p:cNvPr id="161" name="Google Shape;161;p17">
            <a:hlinkClick action="ppaction://hlinksldjump" r:id="rId3"/>
          </p:cNvPr>
          <p:cNvSpPr/>
          <p:nvPr/>
        </p:nvSpPr>
        <p:spPr>
          <a:xfrm>
            <a:off x="4117350" y="4485400"/>
            <a:ext cx="861600" cy="4416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содержание</a:t>
            </a:r>
            <a:endParaRPr sz="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819150" y="571500"/>
            <a:ext cx="7505700" cy="5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1C4587"/>
                </a:solidFill>
              </a:rPr>
              <a:t>Сущность понятия </a:t>
            </a:r>
            <a:r>
              <a:rPr b="1" lang="ru" sz="2400">
                <a:solidFill>
                  <a:srgbClr val="1C4587"/>
                </a:solidFill>
              </a:rPr>
              <a:t>“читательский интерес”</a:t>
            </a:r>
            <a:endParaRPr b="1" sz="2400">
              <a:solidFill>
                <a:srgbClr val="1C4587"/>
              </a:solidFill>
            </a:endParaRPr>
          </a:p>
        </p:txBody>
      </p:sp>
      <p:sp>
        <p:nvSpPr>
          <p:cNvPr id="167" name="Google Shape;167;p18"/>
          <p:cNvSpPr txBox="1"/>
          <p:nvPr>
            <p:ph idx="1" type="body"/>
          </p:nvPr>
        </p:nvSpPr>
        <p:spPr>
          <a:xfrm>
            <a:off x="736025" y="1210700"/>
            <a:ext cx="7839900" cy="3211800"/>
          </a:xfrm>
          <a:prstGeom prst="rect">
            <a:avLst/>
          </a:prstGeom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1C4587"/>
                </a:solidFill>
                <a:latin typeface="Nunito"/>
                <a:ea typeface="Nunito"/>
                <a:cs typeface="Nunito"/>
                <a:sym typeface="Nunito"/>
              </a:rPr>
              <a:t>Структура читательского интереса</a:t>
            </a:r>
            <a:endParaRPr/>
          </a:p>
        </p:txBody>
      </p:sp>
      <p:sp>
        <p:nvSpPr>
          <p:cNvPr id="168" name="Google Shape;168;p18">
            <a:hlinkClick action="ppaction://hlinkshowjump?jump=nextslide"/>
          </p:cNvPr>
          <p:cNvSpPr/>
          <p:nvPr/>
        </p:nvSpPr>
        <p:spPr>
          <a:xfrm>
            <a:off x="8052925" y="4485400"/>
            <a:ext cx="735900" cy="31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вперед</a:t>
            </a:r>
            <a:endParaRPr sz="1000"/>
          </a:p>
        </p:txBody>
      </p:sp>
      <p:sp>
        <p:nvSpPr>
          <p:cNvPr id="169" name="Google Shape;169;p18">
            <a:hlinkClick action="ppaction://hlinkshowjump?jump=previousslide"/>
          </p:cNvPr>
          <p:cNvSpPr/>
          <p:nvPr/>
        </p:nvSpPr>
        <p:spPr>
          <a:xfrm>
            <a:off x="554175" y="4494100"/>
            <a:ext cx="735900" cy="294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назад</a:t>
            </a:r>
            <a:endParaRPr sz="1000"/>
          </a:p>
        </p:txBody>
      </p:sp>
      <p:sp>
        <p:nvSpPr>
          <p:cNvPr id="170" name="Google Shape;170;p18">
            <a:hlinkClick action="ppaction://hlinksldjump" r:id="rId3"/>
          </p:cNvPr>
          <p:cNvSpPr/>
          <p:nvPr/>
        </p:nvSpPr>
        <p:spPr>
          <a:xfrm>
            <a:off x="4117350" y="4485400"/>
            <a:ext cx="861600" cy="4416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содержание</a:t>
            </a:r>
            <a:endParaRPr sz="800"/>
          </a:p>
        </p:txBody>
      </p:sp>
      <p:sp>
        <p:nvSpPr>
          <p:cNvPr id="171" name="Google Shape;171;p18"/>
          <p:cNvSpPr txBox="1"/>
          <p:nvPr/>
        </p:nvSpPr>
        <p:spPr>
          <a:xfrm>
            <a:off x="684075" y="2450525"/>
            <a:ext cx="2476500" cy="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latin typeface="Nunito"/>
                <a:ea typeface="Nunito"/>
                <a:cs typeface="Nunito"/>
                <a:sym typeface="Nunito"/>
              </a:rPr>
              <a:t>заинтересованность текстом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2" name="Google Shape;172;p18"/>
          <p:cNvSpPr txBox="1"/>
          <p:nvPr/>
        </p:nvSpPr>
        <p:spPr>
          <a:xfrm>
            <a:off x="3045750" y="3316425"/>
            <a:ext cx="3004800" cy="7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latin typeface="Nunito"/>
                <a:ea typeface="Nunito"/>
                <a:cs typeface="Nunito"/>
                <a:sym typeface="Nunito"/>
              </a:rPr>
              <a:t>ситуативная заитересованнось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3" name="Google Shape;173;p18"/>
          <p:cNvSpPr txBox="1"/>
          <p:nvPr/>
        </p:nvSpPr>
        <p:spPr>
          <a:xfrm>
            <a:off x="5948800" y="2484275"/>
            <a:ext cx="2627100" cy="7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latin typeface="Nunito"/>
                <a:ea typeface="Nunito"/>
                <a:cs typeface="Nunito"/>
                <a:sym typeface="Nunito"/>
              </a:rPr>
              <a:t>личная заинтересованность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174" name="Google Shape;174;p18"/>
          <p:cNvCxnSpPr>
            <a:endCxn id="171" idx="0"/>
          </p:cNvCxnSpPr>
          <p:nvPr/>
        </p:nvCxnSpPr>
        <p:spPr>
          <a:xfrm flipH="1">
            <a:off x="1922325" y="1771325"/>
            <a:ext cx="2584800" cy="67920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5" name="Google Shape;175;p18"/>
          <p:cNvCxnSpPr/>
          <p:nvPr/>
        </p:nvCxnSpPr>
        <p:spPr>
          <a:xfrm>
            <a:off x="4502600" y="1745225"/>
            <a:ext cx="26100" cy="1497900"/>
          </a:xfrm>
          <a:prstGeom prst="straightConnector1">
            <a:avLst/>
          </a:prstGeom>
          <a:noFill/>
          <a:ln cap="flat" cmpd="sng" w="38100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6" name="Google Shape;176;p18"/>
          <p:cNvCxnSpPr>
            <a:endCxn id="173" idx="0"/>
          </p:cNvCxnSpPr>
          <p:nvPr/>
        </p:nvCxnSpPr>
        <p:spPr>
          <a:xfrm>
            <a:off x="4526050" y="1779875"/>
            <a:ext cx="2736300" cy="704400"/>
          </a:xfrm>
          <a:prstGeom prst="straightConnector1">
            <a:avLst/>
          </a:prstGeom>
          <a:noFill/>
          <a:ln cap="flat" cmpd="sng" w="38100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9"/>
          <p:cNvSpPr txBox="1"/>
          <p:nvPr>
            <p:ph type="title"/>
          </p:nvPr>
        </p:nvSpPr>
        <p:spPr>
          <a:xfrm>
            <a:off x="819150" y="571500"/>
            <a:ext cx="7505700" cy="5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1C4587"/>
                </a:solidFill>
              </a:rPr>
              <a:t>Характеристики читательского интереса</a:t>
            </a:r>
            <a:endParaRPr b="1" sz="2400">
              <a:solidFill>
                <a:srgbClr val="1C4587"/>
              </a:solidFill>
            </a:endParaRPr>
          </a:p>
        </p:txBody>
      </p:sp>
      <p:sp>
        <p:nvSpPr>
          <p:cNvPr id="182" name="Google Shape;182;p19"/>
          <p:cNvSpPr txBox="1"/>
          <p:nvPr>
            <p:ph idx="1" type="body"/>
          </p:nvPr>
        </p:nvSpPr>
        <p:spPr>
          <a:xfrm>
            <a:off x="905725" y="1407650"/>
            <a:ext cx="2731200" cy="8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ru" sz="3600">
                <a:latin typeface="Nunito"/>
                <a:ea typeface="Nunito"/>
                <a:cs typeface="Nunito"/>
                <a:sym typeface="Nunito"/>
              </a:rPr>
              <a:t>глубина</a:t>
            </a:r>
            <a:endParaRPr b="1" sz="36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3" name="Google Shape;183;p19">
            <a:hlinkClick action="ppaction://hlinkshowjump?jump=nextslide"/>
          </p:cNvPr>
          <p:cNvSpPr/>
          <p:nvPr/>
        </p:nvSpPr>
        <p:spPr>
          <a:xfrm>
            <a:off x="8052925" y="4485400"/>
            <a:ext cx="735900" cy="31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вперед</a:t>
            </a:r>
            <a:endParaRPr sz="1000"/>
          </a:p>
        </p:txBody>
      </p:sp>
      <p:sp>
        <p:nvSpPr>
          <p:cNvPr id="184" name="Google Shape;184;p19">
            <a:hlinkClick action="ppaction://hlinkshowjump?jump=previousslide"/>
          </p:cNvPr>
          <p:cNvSpPr/>
          <p:nvPr/>
        </p:nvSpPr>
        <p:spPr>
          <a:xfrm>
            <a:off x="554175" y="4494100"/>
            <a:ext cx="735900" cy="294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назад</a:t>
            </a:r>
            <a:endParaRPr sz="1000"/>
          </a:p>
        </p:txBody>
      </p:sp>
      <p:sp>
        <p:nvSpPr>
          <p:cNvPr id="185" name="Google Shape;185;p19">
            <a:hlinkClick action="ppaction://hlinksldjump" r:id="rId3"/>
          </p:cNvPr>
          <p:cNvSpPr/>
          <p:nvPr/>
        </p:nvSpPr>
        <p:spPr>
          <a:xfrm>
            <a:off x="4117350" y="4485400"/>
            <a:ext cx="861600" cy="4416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содержание</a:t>
            </a:r>
            <a:endParaRPr sz="800"/>
          </a:p>
        </p:txBody>
      </p:sp>
      <p:sp>
        <p:nvSpPr>
          <p:cNvPr id="186" name="Google Shape;186;p19"/>
          <p:cNvSpPr txBox="1"/>
          <p:nvPr/>
        </p:nvSpPr>
        <p:spPr>
          <a:xfrm>
            <a:off x="2693050" y="2280750"/>
            <a:ext cx="3394200" cy="5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latin typeface="Nunito"/>
                <a:ea typeface="Nunito"/>
                <a:cs typeface="Nunito"/>
                <a:sym typeface="Nunito"/>
              </a:rPr>
              <a:t>устойчивость</a:t>
            </a:r>
            <a:endParaRPr b="1" sz="36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7" name="Google Shape;187;p19"/>
          <p:cNvSpPr txBox="1"/>
          <p:nvPr/>
        </p:nvSpPr>
        <p:spPr>
          <a:xfrm>
            <a:off x="4771150" y="3148100"/>
            <a:ext cx="3957000" cy="5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latin typeface="Nunito"/>
                <a:ea typeface="Nunito"/>
                <a:cs typeface="Nunito"/>
                <a:sym typeface="Nunito"/>
              </a:rPr>
              <a:t>избирательность</a:t>
            </a:r>
            <a:endParaRPr b="1" sz="36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88" name="Google Shape;18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175" y="2922062"/>
            <a:ext cx="3025476" cy="151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0750" y="1291500"/>
            <a:ext cx="1885177" cy="170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0"/>
          <p:cNvSpPr txBox="1"/>
          <p:nvPr>
            <p:ph type="title"/>
          </p:nvPr>
        </p:nvSpPr>
        <p:spPr>
          <a:xfrm>
            <a:off x="819150" y="571500"/>
            <a:ext cx="7505700" cy="5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C4587"/>
                </a:solidFill>
              </a:rPr>
              <a:t>Показатели читательского интереса</a:t>
            </a:r>
            <a:endParaRPr b="1">
              <a:solidFill>
                <a:srgbClr val="1C4587"/>
              </a:solidFill>
            </a:endParaRPr>
          </a:p>
        </p:txBody>
      </p:sp>
      <p:sp>
        <p:nvSpPr>
          <p:cNvPr id="195" name="Google Shape;195;p20"/>
          <p:cNvSpPr txBox="1"/>
          <p:nvPr>
            <p:ph idx="1" type="body"/>
          </p:nvPr>
        </p:nvSpPr>
        <p:spPr>
          <a:xfrm>
            <a:off x="819150" y="1199825"/>
            <a:ext cx="7505700" cy="301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Nunito"/>
              <a:buChar char="❖"/>
            </a:pPr>
            <a:r>
              <a:rPr b="1" lang="ru" sz="3000">
                <a:latin typeface="Nunito"/>
                <a:ea typeface="Nunito"/>
                <a:cs typeface="Nunito"/>
                <a:sym typeface="Nunito"/>
              </a:rPr>
              <a:t>“люблю читать”</a:t>
            </a:r>
            <a:endParaRPr b="1" sz="3000">
              <a:latin typeface="Nunito"/>
              <a:ea typeface="Nunito"/>
              <a:cs typeface="Nunito"/>
              <a:sym typeface="Nunit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Nunito"/>
              <a:buChar char="❖"/>
            </a:pPr>
            <a:r>
              <a:rPr b="1" lang="ru" sz="3000">
                <a:latin typeface="Nunito"/>
                <a:ea typeface="Nunito"/>
                <a:cs typeface="Nunito"/>
                <a:sym typeface="Nunito"/>
              </a:rPr>
              <a:t>“хочу эти книги”</a:t>
            </a:r>
            <a:endParaRPr b="1" sz="3000">
              <a:latin typeface="Nunito"/>
              <a:ea typeface="Nunito"/>
              <a:cs typeface="Nunito"/>
              <a:sym typeface="Nunit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Nunito"/>
              <a:buChar char="❖"/>
            </a:pPr>
            <a:r>
              <a:rPr b="1" lang="ru" sz="3000">
                <a:latin typeface="Nunito"/>
                <a:ea typeface="Nunito"/>
                <a:cs typeface="Nunito"/>
                <a:sym typeface="Nunito"/>
              </a:rPr>
              <a:t>“не могу оторваться от книги”</a:t>
            </a:r>
            <a:endParaRPr b="1" sz="3000">
              <a:latin typeface="Nunito"/>
              <a:ea typeface="Nunito"/>
              <a:cs typeface="Nunito"/>
              <a:sym typeface="Nunit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Nunito"/>
              <a:buChar char="❖"/>
            </a:pPr>
            <a:r>
              <a:rPr b="1" lang="ru" sz="3000">
                <a:latin typeface="Nunito"/>
                <a:ea typeface="Nunito"/>
                <a:cs typeface="Nunito"/>
                <a:sym typeface="Nunito"/>
              </a:rPr>
              <a:t>“хочу, чтобы другие узнали об этой книге.</a:t>
            </a:r>
            <a:endParaRPr b="1" sz="30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6" name="Google Shape;196;p20">
            <a:hlinkClick action="ppaction://hlinkshowjump?jump=nextslide"/>
          </p:cNvPr>
          <p:cNvSpPr/>
          <p:nvPr/>
        </p:nvSpPr>
        <p:spPr>
          <a:xfrm>
            <a:off x="8052925" y="4485400"/>
            <a:ext cx="735900" cy="31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вперед</a:t>
            </a:r>
            <a:endParaRPr sz="1000"/>
          </a:p>
        </p:txBody>
      </p:sp>
      <p:sp>
        <p:nvSpPr>
          <p:cNvPr id="197" name="Google Shape;197;p20">
            <a:hlinkClick action="ppaction://hlinkshowjump?jump=previousslide"/>
          </p:cNvPr>
          <p:cNvSpPr/>
          <p:nvPr/>
        </p:nvSpPr>
        <p:spPr>
          <a:xfrm>
            <a:off x="554175" y="4494100"/>
            <a:ext cx="735900" cy="294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назад</a:t>
            </a:r>
            <a:endParaRPr sz="1000"/>
          </a:p>
        </p:txBody>
      </p:sp>
      <p:sp>
        <p:nvSpPr>
          <p:cNvPr id="198" name="Google Shape;198;p20">
            <a:hlinkClick action="ppaction://hlinksldjump" r:id="rId3"/>
          </p:cNvPr>
          <p:cNvSpPr/>
          <p:nvPr/>
        </p:nvSpPr>
        <p:spPr>
          <a:xfrm>
            <a:off x="4117350" y="4485400"/>
            <a:ext cx="861600" cy="4416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содержание</a:t>
            </a:r>
            <a:endParaRPr sz="800"/>
          </a:p>
        </p:txBody>
      </p:sp>
      <p:pic>
        <p:nvPicPr>
          <p:cNvPr id="199" name="Google Shape;19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0625" y="3290425"/>
            <a:ext cx="2139962" cy="149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1"/>
          <p:cNvSpPr txBox="1"/>
          <p:nvPr>
            <p:ph type="title"/>
          </p:nvPr>
        </p:nvSpPr>
        <p:spPr>
          <a:xfrm>
            <a:off x="819150" y="571500"/>
            <a:ext cx="7505700" cy="5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1C4587"/>
                </a:solidFill>
              </a:rPr>
              <a:t>На уроках литературного чтения</a:t>
            </a:r>
            <a:endParaRPr b="1" sz="2400">
              <a:solidFill>
                <a:srgbClr val="1C4587"/>
              </a:solidFill>
            </a:endParaRPr>
          </a:p>
        </p:txBody>
      </p:sp>
      <p:sp>
        <p:nvSpPr>
          <p:cNvPr id="205" name="Google Shape;205;p21"/>
          <p:cNvSpPr txBox="1"/>
          <p:nvPr>
            <p:ph idx="1" type="body"/>
          </p:nvPr>
        </p:nvSpPr>
        <p:spPr>
          <a:xfrm>
            <a:off x="819150" y="1199825"/>
            <a:ext cx="7505700" cy="328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Приемы работы с текстом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spcBef>
                <a:spcPts val="1600"/>
              </a:spcBef>
              <a:spcAft>
                <a:spcPts val="0"/>
              </a:spcAft>
              <a:buSzPts val="2400"/>
              <a:buFont typeface="Nunito"/>
              <a:buChar char="❖"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“толстые” и “тонкие” вопросы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Nunito"/>
              <a:buChar char="❖"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чтение с остановками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Nunito"/>
              <a:buChar char="❖"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“ассоциация”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Nunito"/>
              <a:buChar char="❖"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“цветопись”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Nunito"/>
              <a:buChar char="❖"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“ключевые слова”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Nunito"/>
              <a:buChar char="❖"/>
            </a:pPr>
            <a:r>
              <a:rPr b="1" lang="ru" sz="2400">
                <a:latin typeface="Nunito"/>
                <a:ea typeface="Nunito"/>
                <a:cs typeface="Nunito"/>
                <a:sym typeface="Nunito"/>
              </a:rPr>
              <a:t>составление кластера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6" name="Google Shape;206;p21">
            <a:hlinkClick action="ppaction://hlinkshowjump?jump=nextslide"/>
          </p:cNvPr>
          <p:cNvSpPr/>
          <p:nvPr/>
        </p:nvSpPr>
        <p:spPr>
          <a:xfrm>
            <a:off x="8052925" y="4485400"/>
            <a:ext cx="735900" cy="31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вперед</a:t>
            </a:r>
            <a:endParaRPr sz="1000"/>
          </a:p>
        </p:txBody>
      </p:sp>
      <p:sp>
        <p:nvSpPr>
          <p:cNvPr id="207" name="Google Shape;207;p21">
            <a:hlinkClick action="ppaction://hlinkshowjump?jump=previousslide"/>
          </p:cNvPr>
          <p:cNvSpPr/>
          <p:nvPr/>
        </p:nvSpPr>
        <p:spPr>
          <a:xfrm>
            <a:off x="554175" y="4494100"/>
            <a:ext cx="735900" cy="294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назад</a:t>
            </a:r>
            <a:endParaRPr sz="1000"/>
          </a:p>
        </p:txBody>
      </p:sp>
      <p:sp>
        <p:nvSpPr>
          <p:cNvPr id="208" name="Google Shape;208;p21">
            <a:hlinkClick action="ppaction://hlinksldjump" r:id="rId3"/>
          </p:cNvPr>
          <p:cNvSpPr/>
          <p:nvPr/>
        </p:nvSpPr>
        <p:spPr>
          <a:xfrm>
            <a:off x="4117350" y="4485400"/>
            <a:ext cx="861600" cy="4416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содержание</a:t>
            </a:r>
            <a:endParaRPr sz="800"/>
          </a:p>
        </p:txBody>
      </p:sp>
      <p:pic>
        <p:nvPicPr>
          <p:cNvPr id="209" name="Google Shape;20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0625" y="2996125"/>
            <a:ext cx="2139962" cy="149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