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5" r:id="rId4"/>
    <p:sldId id="275" r:id="rId5"/>
    <p:sldId id="267" r:id="rId6"/>
    <p:sldId id="277" r:id="rId7"/>
    <p:sldId id="276" r:id="rId8"/>
    <p:sldId id="278" r:id="rId9"/>
    <p:sldId id="279" r:id="rId10"/>
    <p:sldId id="280" r:id="rId11"/>
    <p:sldId id="281" r:id="rId12"/>
    <p:sldId id="283" r:id="rId13"/>
    <p:sldId id="284" r:id="rId14"/>
    <p:sldId id="282" r:id="rId15"/>
    <p:sldId id="258" r:id="rId16"/>
    <p:sldId id="285" r:id="rId17"/>
    <p:sldId id="266" r:id="rId18"/>
    <p:sldId id="286" r:id="rId19"/>
    <p:sldId id="287" r:id="rId20"/>
    <p:sldId id="288" r:id="rId21"/>
    <p:sldId id="289" r:id="rId22"/>
    <p:sldId id="290" r:id="rId23"/>
    <p:sldId id="291" r:id="rId24"/>
    <p:sldId id="26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>
      <p:cViewPr varScale="1">
        <p:scale>
          <a:sx n="64" d="100"/>
          <a:sy n="64" d="100"/>
        </p:scale>
        <p:origin x="9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979000"/>
            <a:ext cx="9144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28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9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0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1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7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3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6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7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18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7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slideLayouts/slideLayout4.xml" Type="http://schemas.openxmlformats.org/officeDocument/2006/relationships/slideLayout"/><Relationship Id="rId1" Target="../media/image8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6380" y="2124075"/>
            <a:ext cx="10869295" cy="217043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charset="0"/>
                <a:cs typeface="Times New Roman" panose="02020603050405020304" charset="0"/>
              </a:rPr>
              <a:t>Коррекционно-развивающая работа учителя начальных классов по преодолению речевых нарушений у младших школьников на уроках и внеурочной деятельности</a:t>
            </a:r>
            <a:endParaRPr lang="ru-RU" sz="40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4302125" y="6398895"/>
            <a:ext cx="78898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ru-RU" altLang="en-US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charset="0"/>
                <a:cs typeface="Times New Roman" panose="02020603050405020304" charset="0"/>
              </a:rPr>
              <a:t>Учителя - логопеды МБДОУ д\с №10 «Сказка»: Бадмаева Л.Б., Непряхина Т.Ф</a:t>
            </a:r>
            <a:r>
              <a:rPr lang="ru-RU" altLang="en-US"/>
              <a:t>.</a:t>
            </a:r>
            <a:endParaRPr lang="ru-RU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95345" y="224790"/>
            <a:ext cx="8467725" cy="63506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Замещающее содержимое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46780" y="278765"/>
            <a:ext cx="8528050" cy="63969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666490" y="459105"/>
            <a:ext cx="8030210" cy="60236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Развитие речевого дыхания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 algn="just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Речевое дыхание – это возможность человека выполнять короткий глубокий вдох и рационально распределять воздух при выдохе с одновременным произнесением различных звукосочетаний. Только правильное речевое дыхание позволяет человеку затрачивать меньше мышечной энергии, но вместе с этим добиваться максимального звука и плавности.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>
                <a:latin typeface="Times New Roman" panose="02020603050405020304" charset="0"/>
                <a:cs typeface="Times New Roman" panose="02020603050405020304" charset="0"/>
              </a:rPr>
              <a:t>Развитие фонематического слуха</a:t>
            </a:r>
            <a:endParaRPr lang="ru-RU" b="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/>
          <p:nvPr>
            <p:ph idx="1"/>
          </p:nvPr>
        </p:nvSpPr>
        <p:spPr>
          <a:xfrm>
            <a:off x="1236210" y="1539335"/>
            <a:ext cx="10515600" cy="4097963"/>
          </a:xfrm>
        </p:spPr>
        <p:txBody>
          <a:bodyPr/>
          <a:p>
            <a:pPr marL="0" indent="0" algn="just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Фонематический слух — это способность человека различать, анализировать и дифференцировать фонемы или  звуки человеческой речи.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 b="0">
                <a:latin typeface="Times New Roman" panose="02020603050405020304" charset="0"/>
                <a:cs typeface="Times New Roman" panose="02020603050405020304" charset="0"/>
              </a:rPr>
              <a:t>Кинезиологические упражнения</a:t>
            </a:r>
            <a:endParaRPr lang="ru-RU" altLang="en-US" b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1146040" y="1494250"/>
            <a:ext cx="10515600" cy="4097963"/>
          </a:xfrm>
        </p:spPr>
        <p:txBody>
          <a:bodyPr/>
          <a:p>
            <a:pPr marL="0" indent="0" algn="just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Это комплекс движений, позволяющих активизировать межполушарное взаимодействие. Они влияют не только на развитие умственных способностей и физического здоровья, но и позволяют активизировать различные отделы коры больших полушарий, что способствует развитию способностей человека и коррекции проблем в различных областях психики.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мещающее содержимое 2"/>
          <p:cNvPicPr>
            <a:picLocks noChangeAspect="1"/>
          </p:cNvPicPr>
          <p:nvPr>
            <p:ph idx="1"/>
          </p:nvPr>
        </p:nvPicPr>
        <p:blipFill>
          <a:blip r:embed="rId1"/>
          <a:srcRect t="25256" r="-2022"/>
          <a:stretch>
            <a:fillRect/>
          </a:stretch>
        </p:blipFill>
        <p:spPr>
          <a:xfrm>
            <a:off x="3126105" y="1200150"/>
            <a:ext cx="8940800" cy="49129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b="-64" r="49"/>
          <a:stretch>
            <a:fillRect/>
          </a:stretch>
        </p:blipFill>
        <p:spPr>
          <a:xfrm>
            <a:off x="3171190" y="1043940"/>
            <a:ext cx="8669020" cy="511238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b="-83" r="-47"/>
          <a:stretch>
            <a:fillRect/>
          </a:stretch>
        </p:blipFill>
        <p:spPr>
          <a:xfrm>
            <a:off x="3261360" y="1116965"/>
            <a:ext cx="8736965" cy="499237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02280" y="638810"/>
            <a:ext cx="8898255" cy="58045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Речевые нарушения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980" y="1534795"/>
            <a:ext cx="11882755" cy="45967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Times New Roman" panose="02020603050405020304" charset="0"/>
                <a:cs typeface="Times New Roman" panose="02020603050405020304" charset="0"/>
              </a:rPr>
              <a:t>Собирательный термин для обозначения отклонений от речевой нормы, принятой в данной языковой среде, полностью или частично препятствующих речевому общению и ограничивающих возможности социальной адаптации человека. Как правило, они обусловлены отклонениями в психофизиологическом механизме речи, не соответствуют возрастной норме, самостоятельно не преодолеваются и могут оказывать влияние на психическое развитие.</a:t>
            </a:r>
            <a:endParaRPr lang="ru-RU" sz="3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b="5" r="-372"/>
          <a:stretch>
            <a:fillRect/>
          </a:stretch>
        </p:blipFill>
        <p:spPr>
          <a:xfrm>
            <a:off x="3113405" y="1358900"/>
            <a:ext cx="8555990" cy="520001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01520" y="638810"/>
            <a:ext cx="9371965" cy="527240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31235" y="278765"/>
            <a:ext cx="6816090" cy="628713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720" y="2393705"/>
            <a:ext cx="10342800" cy="1325563"/>
          </a:xfrm>
        </p:spPr>
        <p:txBody>
          <a:bodyPr/>
          <a:lstStyle/>
          <a:p>
            <a:r>
              <a:rPr lang="ru-RU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Благодарим за внимание!!!</a:t>
            </a:r>
            <a:endParaRPr lang="ru-RU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Замещающее содержимое 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00200" y="243840"/>
            <a:ext cx="9902825" cy="58883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Экран звукопроизношения</a:t>
            </a:r>
            <a:endParaRPr lang="ru-RU" dirty="0"/>
          </a:p>
        </p:txBody>
      </p:sp>
      <p:pic>
        <p:nvPicPr>
          <p:cNvPr id="7" name="Замещающее содержимое 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16480" y="1235075"/>
            <a:ext cx="7722235" cy="55968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Артикуляционная гимнастика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16120" y="1628870"/>
            <a:ext cx="10515600" cy="4097963"/>
          </a:xfrm>
        </p:spPr>
        <p:txBody>
          <a:bodyPr/>
          <a:p>
            <a:pPr marL="0" indent="0" algn="just">
              <a:buNone/>
            </a:pPr>
            <a:r>
              <a:rPr lang="ru-RU" altLang="en-US" sz="3600">
                <a:latin typeface="Times New Roman" panose="02020603050405020304" charset="0"/>
                <a:cs typeface="Times New Roman" panose="02020603050405020304" charset="0"/>
              </a:rPr>
              <a:t>Это совокупность специальных упражнений, направленных на укрепление мышц артикуляционного аппарата, развитие силы, подвижности и дифференцированности движений органов, участвующих в речевом процессе.</a:t>
            </a:r>
            <a:endParaRPr lang="ru-RU" alt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01315" y="88265"/>
            <a:ext cx="8907780" cy="668147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126105" y="233680"/>
            <a:ext cx="8524240" cy="63938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81450" y="459105"/>
            <a:ext cx="7904480" cy="59283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52800" y="215900"/>
            <a:ext cx="8521700" cy="63919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1789</Words>
  <Application>WPS Presentation</Application>
  <PresentationFormat>Широкоэкранный</PresentationFormat>
  <Paragraphs>28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Times New Roman</vt:lpstr>
      <vt:lpstr>Тема Office</vt:lpstr>
      <vt:lpstr>Заголовок слайда</vt:lpstr>
      <vt:lpstr>Вставьте заголовок слайда</vt:lpstr>
      <vt:lpstr>PowerPoint 演示文稿</vt:lpstr>
      <vt:lpstr>Вставьте заголовок слайда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Вставьте заголовок слайда</vt:lpstr>
      <vt:lpstr>PowerPoint 演示文稿</vt:lpstr>
      <vt:lpstr>Вставьте заголовок слайда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aidar</cp:lastModifiedBy>
  <cp:revision>9</cp:revision>
  <dcterms:created xsi:type="dcterms:W3CDTF">2020-07-05T17:04:00Z</dcterms:created>
  <dcterms:modified xsi:type="dcterms:W3CDTF">2021-04-29T08:51:18Z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KSOProductBuildVer" pid="2">
    <vt:lpwstr>1049-11.2.0.10101</vt:lpwstr>
  </property>
  <property fmtid="{D5CDD505-2E9C-101B-9397-08002B2CF9AE}" name="NXPowerLiteLastOptimized" pid="3">
    <vt:lpwstr>879599</vt:lpwstr>
  </property>
  <property fmtid="{D5CDD505-2E9C-101B-9397-08002B2CF9AE}" name="NXPowerLiteSettings" pid="4">
    <vt:lpwstr>F7000400038000</vt:lpwstr>
  </property>
  <property fmtid="{D5CDD505-2E9C-101B-9397-08002B2CF9AE}" name="NXPowerLiteVersion" pid="5">
    <vt:lpwstr>S9.1.2</vt:lpwstr>
  </property>
</Properties>
</file>