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80" r:id="rId2"/>
    <p:sldId id="292" r:id="rId3"/>
    <p:sldId id="293" r:id="rId4"/>
    <p:sldId id="294" r:id="rId5"/>
    <p:sldId id="296" r:id="rId6"/>
    <p:sldId id="300" r:id="rId7"/>
    <p:sldId id="298" r:id="rId8"/>
    <p:sldId id="301" r:id="rId9"/>
    <p:sldId id="303" r:id="rId10"/>
    <p:sldId id="297" r:id="rId11"/>
    <p:sldId id="299" r:id="rId12"/>
    <p:sldId id="304" r:id="rId13"/>
    <p:sldId id="305" r:id="rId14"/>
    <p:sldId id="307" r:id="rId15"/>
    <p:sldId id="308" r:id="rId16"/>
    <p:sldId id="310" r:id="rId17"/>
    <p:sldId id="320" r:id="rId18"/>
    <p:sldId id="311" r:id="rId19"/>
    <p:sldId id="314" r:id="rId20"/>
    <p:sldId id="315" r:id="rId21"/>
    <p:sldId id="316" r:id="rId22"/>
    <p:sldId id="319" r:id="rId23"/>
    <p:sldId id="318" r:id="rId24"/>
    <p:sldId id="324" r:id="rId25"/>
    <p:sldId id="317" r:id="rId26"/>
    <p:sldId id="321" r:id="rId27"/>
    <p:sldId id="323" r:id="rId28"/>
    <p:sldId id="326" r:id="rId29"/>
    <p:sldId id="325" r:id="rId30"/>
    <p:sldId id="327" r:id="rId31"/>
    <p:sldId id="328" r:id="rId32"/>
    <p:sldId id="329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DCD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7389" autoAdjust="0"/>
    <p:restoredTop sz="94664" autoAdjust="0"/>
  </p:normalViewPr>
  <p:slideViewPr>
    <p:cSldViewPr>
      <p:cViewPr>
        <p:scale>
          <a:sx n="90" d="100"/>
          <a:sy n="90" d="100"/>
        </p:scale>
        <p:origin x="-2160" y="-4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8B0D-A982-43CB-BCA6-B6D96D6822D1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2C81-F456-4914-9088-3B8C69F5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8B0D-A982-43CB-BCA6-B6D96D6822D1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2C81-F456-4914-9088-3B8C69F5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8B0D-A982-43CB-BCA6-B6D96D6822D1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2C81-F456-4914-9088-3B8C69F5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8B0D-A982-43CB-BCA6-B6D96D6822D1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2C81-F456-4914-9088-3B8C69F5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8B0D-A982-43CB-BCA6-B6D96D6822D1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2C81-F456-4914-9088-3B8C69F5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8B0D-A982-43CB-BCA6-B6D96D6822D1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2C81-F456-4914-9088-3B8C69F5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8B0D-A982-43CB-BCA6-B6D96D6822D1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2C81-F456-4914-9088-3B8C69F5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8B0D-A982-43CB-BCA6-B6D96D6822D1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2C81-F456-4914-9088-3B8C69F5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8B0D-A982-43CB-BCA6-B6D96D6822D1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2C81-F456-4914-9088-3B8C69F5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8B0D-A982-43CB-BCA6-B6D96D6822D1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2C81-F456-4914-9088-3B8C69F5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8B0D-A982-43CB-BCA6-B6D96D6822D1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2C81-F456-4914-9088-3B8C69F5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68B0D-A982-43CB-BCA6-B6D96D6822D1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C2C81-F456-4914-9088-3B8C69F5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9.gif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3" Target="../media/image3.gif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3" Target="../media/image23.gif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8" Target="../media/image29.gif" Type="http://schemas.openxmlformats.org/officeDocument/2006/relationships/image"/><Relationship Id="rId3" Target="../media/image24.gif" Type="http://schemas.openxmlformats.org/officeDocument/2006/relationships/image"/><Relationship Id="rId7" Target="../media/image28.jpe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7.jpeg" Type="http://schemas.openxmlformats.org/officeDocument/2006/relationships/image"/><Relationship Id="rId5" Target="../media/image26.jpeg" Type="http://schemas.openxmlformats.org/officeDocument/2006/relationships/image"/><Relationship Id="rId4" Target="../media/image25.gif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image3.gif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0.xml.rels><?xml version="1.0" encoding="UTF-8" standalone="yes" ?><Relationships xmlns="http://schemas.openxmlformats.org/package/2006/relationships"><Relationship Id="rId8" Target="../media/image34.gif" Type="http://schemas.openxmlformats.org/officeDocument/2006/relationships/image"/><Relationship Id="rId3" Target="../media/image30.jpeg" Type="http://schemas.openxmlformats.org/officeDocument/2006/relationships/image"/><Relationship Id="rId7" Target="../media/image33.gif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6.jpeg" Type="http://schemas.openxmlformats.org/officeDocument/2006/relationships/image"/><Relationship Id="rId5" Target="../media/image32.jpeg" Type="http://schemas.openxmlformats.org/officeDocument/2006/relationships/image"/><Relationship Id="rId4" Target="../media/image31.gif" Type="http://schemas.openxmlformats.org/officeDocument/2006/relationships/image"/><Relationship Id="rId9" Target="../media/image29.gif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8" Target="../media/image31.gif" Type="http://schemas.openxmlformats.org/officeDocument/2006/relationships/image"/><Relationship Id="rId3" Target="../media/image35.jpeg" Type="http://schemas.openxmlformats.org/officeDocument/2006/relationships/image"/><Relationship Id="rId7" Target="../media/image38.jpe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6.jpeg" Type="http://schemas.openxmlformats.org/officeDocument/2006/relationships/image"/><Relationship Id="rId5" Target="../media/image37.jpeg" Type="http://schemas.openxmlformats.org/officeDocument/2006/relationships/image"/><Relationship Id="rId4" Target="../media/image36.jpeg" Type="http://schemas.openxmlformats.org/officeDocument/2006/relationships/image"/><Relationship Id="rId9" Target="../media/image29.gif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3" Target="../media/image23.gif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3.xml.rels><?xml version="1.0" encoding="UTF-8" standalone="yes" ?><Relationships xmlns="http://schemas.openxmlformats.org/package/2006/relationships"><Relationship Id="rId8" Target="../media/image30.jpeg" Type="http://schemas.openxmlformats.org/officeDocument/2006/relationships/image"/><Relationship Id="rId13" Target="../media/image35.jpeg" Type="http://schemas.openxmlformats.org/officeDocument/2006/relationships/image"/><Relationship Id="rId3" Target="../media/image24.gif" Type="http://schemas.openxmlformats.org/officeDocument/2006/relationships/image"/><Relationship Id="rId7" Target="../media/image28.jpeg" Type="http://schemas.openxmlformats.org/officeDocument/2006/relationships/image"/><Relationship Id="rId12" Target="../media/image34.gif" Type="http://schemas.openxmlformats.org/officeDocument/2006/relationships/image"/><Relationship Id="rId2" Target="../media/image20.jpeg" Type="http://schemas.openxmlformats.org/officeDocument/2006/relationships/image"/><Relationship Id="rId16" Target="../media/image38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7.jpeg" Type="http://schemas.openxmlformats.org/officeDocument/2006/relationships/image"/><Relationship Id="rId11" Target="../media/image33.gif" Type="http://schemas.openxmlformats.org/officeDocument/2006/relationships/image"/><Relationship Id="rId5" Target="../media/image26.jpeg" Type="http://schemas.openxmlformats.org/officeDocument/2006/relationships/image"/><Relationship Id="rId15" Target="../media/image37.jpeg" Type="http://schemas.openxmlformats.org/officeDocument/2006/relationships/image"/><Relationship Id="rId10" Target="../media/image32.jpeg" Type="http://schemas.openxmlformats.org/officeDocument/2006/relationships/image"/><Relationship Id="rId4" Target="../media/image25.gif" Type="http://schemas.openxmlformats.org/officeDocument/2006/relationships/image"/><Relationship Id="rId9" Target="../media/image31.gif" Type="http://schemas.openxmlformats.org/officeDocument/2006/relationships/image"/><Relationship Id="rId14" Target="../media/image36.jpeg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39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42.jpeg" Type="http://schemas.openxmlformats.org/officeDocument/2006/relationships/image"/><Relationship Id="rId5" Target="../media/image41.jpeg" Type="http://schemas.openxmlformats.org/officeDocument/2006/relationships/image"/><Relationship Id="rId4" Target="../media/image40.jpeg" Type="http://schemas.openxmlformats.org/officeDocument/2006/relationships/image"/></Relationships>
</file>

<file path=ppt/slides/_rels/slide25.xml.rels><?xml version="1.0" encoding="UTF-8" standalone="yes" ?><Relationships xmlns="http://schemas.openxmlformats.org/package/2006/relationships"><Relationship Id="rId3" Target="../media/image44.gif" Type="http://schemas.openxmlformats.org/officeDocument/2006/relationships/image"/><Relationship Id="rId2" Target="../media/image4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6.xml.rels><?xml version="1.0" encoding="UTF-8" standalone="yes" ?><Relationships xmlns="http://schemas.openxmlformats.org/package/2006/relationships"><Relationship Id="rId3" Target="../media/image46.jpeg" Type="http://schemas.openxmlformats.org/officeDocument/2006/relationships/image"/><Relationship Id="rId2" Target="../media/image45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9.gif" Type="http://schemas.openxmlformats.org/officeDocument/2006/relationships/image"/><Relationship Id="rId4" Target="../media/image44.gif" Type="http://schemas.openxmlformats.org/officeDocument/2006/relationships/image"/></Relationships>
</file>

<file path=ppt/slides/_rels/slide27.xml.rels><?xml version="1.0" encoding="UTF-8" standalone="yes" ?><Relationships xmlns="http://schemas.openxmlformats.org/package/2006/relationships"><Relationship Id="rId3" Target="../media/image48.jpeg" Type="http://schemas.openxmlformats.org/officeDocument/2006/relationships/image"/><Relationship Id="rId2" Target="../media/image47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9.gif" Type="http://schemas.openxmlformats.org/officeDocument/2006/relationships/image"/><Relationship Id="rId4" Target="../media/image44.gif" Type="http://schemas.openxmlformats.org/officeDocument/2006/relationships/image"/></Relationships>
</file>

<file path=ppt/slides/_rels/slide28.xml.rels><?xml version="1.0" encoding="UTF-8" standalone="yes" ?><Relationships xmlns="http://schemas.openxmlformats.org/package/2006/relationships"><Relationship Id="rId3" Target="../media/image3.gif" Type="http://schemas.openxmlformats.org/officeDocument/2006/relationships/image"/><Relationship Id="rId2" Target="../media/image4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3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31.xml.rels><?xml version="1.0" encoding="UTF-8" standalone="yes" ?><Relationships xmlns="http://schemas.openxmlformats.org/package/2006/relationships"><Relationship Id="rId2" Target="../media/image5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&#1055;&#1105;&#1090;&#1088;_I" TargetMode="External"/><Relationship Id="rId2" Type="http://schemas.openxmlformats.org/officeDocument/2006/relationships/hyperlink" Target="http://facte.ru/ukazy-petra-i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3.gif" Type="http://schemas.openxmlformats.org/officeDocument/2006/relationships/image"/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7" Target="../media/image12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1.jpeg" Type="http://schemas.openxmlformats.org/officeDocument/2006/relationships/image"/><Relationship Id="rId5" Target="../media/image10.jpeg" Type="http://schemas.openxmlformats.org/officeDocument/2006/relationships/image"/><Relationship Id="rId4" Target="../media/image9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4.gif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7.jpeg" Type="http://schemas.openxmlformats.org/officeDocument/2006/relationships/image"/><Relationship Id="rId5" Target="../media/image16.jpeg" Type="http://schemas.openxmlformats.org/officeDocument/2006/relationships/image"/><Relationship Id="rId4" Target="../media/image8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9000"/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Bahnschrift SemiBold Condensed" pitchFamily="34" charset="0"/>
              </a:rPr>
              <a:t>Интерактивная </a:t>
            </a:r>
            <a:r>
              <a:rPr lang="ru-RU" sz="4800" dirty="0" err="1" smtClean="0">
                <a:latin typeface="Bahnschrift SemiBold Condensed" pitchFamily="34" charset="0"/>
              </a:rPr>
              <a:t>игра-квиз</a:t>
            </a:r>
            <a:r>
              <a:rPr lang="ru-RU" sz="4800" dirty="0" smtClean="0">
                <a:latin typeface="Bahnschrift SemiBold Condensed" pitchFamily="34" charset="0"/>
              </a:rPr>
              <a:t> к 350-летию со дня рождения Петра Великого.</a:t>
            </a:r>
            <a:br>
              <a:rPr lang="ru-RU" sz="4800" dirty="0" smtClean="0">
                <a:latin typeface="Bahnschrift SemiBold Condensed" pitchFamily="34" charset="0"/>
              </a:rPr>
            </a:br>
            <a:r>
              <a:rPr lang="ru-RU" sz="4800" dirty="0" smtClean="0">
                <a:latin typeface="Bahnschrift SemiBold Condensed" pitchFamily="34" charset="0"/>
              </a:rPr>
              <a:t>«Россия эпохи Петра 1»</a:t>
            </a:r>
            <a:endParaRPr lang="ru-RU" sz="4800" dirty="0">
              <a:latin typeface="Bahnschrift SemiBold Condensed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12" y="5786430"/>
            <a:ext cx="5429288" cy="1071570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Bahnschrift SemiBold Condensed" pitchFamily="34" charset="0"/>
              </a:rPr>
              <a:t>Г. о.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Bahnschrift SemiBold Condensed" pitchFamily="34" charset="0"/>
              </a:rPr>
              <a:t>Балашиха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Bahnschrift SemiBold Condensed" pitchFamily="34" charset="0"/>
              </a:rPr>
              <a:t>, МБОУ «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Bahnschrift SemiBold Condensed" pitchFamily="34" charset="0"/>
              </a:rPr>
              <a:t>Салтыковская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Bahnschrift SemiBold Condensed" pitchFamily="34" charset="0"/>
              </a:rPr>
              <a:t> гимназия»</a:t>
            </a:r>
          </a:p>
          <a:p>
            <a:pPr algn="l">
              <a:lnSpc>
                <a:spcPct val="120000"/>
              </a:lnSpc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Bahnschrift SemiBold Condensed" pitchFamily="34" charset="0"/>
              </a:rPr>
              <a:t>учитель истории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Bahnschrift SemiBold Condensed" pitchFamily="34" charset="0"/>
              </a:rPr>
              <a:t>Вильковская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Bahnschrift SemiBold Condensed" pitchFamily="34" charset="0"/>
              </a:rPr>
              <a:t> М.А.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Bahnschrift SemiBold 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"/>
            <a:lum/>
          </a:blip>
          <a:srcRect/>
          <a:stretch>
            <a:fillRect l="-66000" r="-6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C:\Users\vilko\OneDrive\Рабочий стол\79lK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68" y="3000368"/>
            <a:ext cx="3857632" cy="385763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9" name="Выноска-облако 8"/>
          <p:cNvSpPr/>
          <p:nvPr/>
        </p:nvSpPr>
        <p:spPr>
          <a:xfrm flipH="1">
            <a:off x="584401" y="951528"/>
            <a:ext cx="5474867" cy="3173165"/>
          </a:xfrm>
          <a:prstGeom prst="cloudCallout">
            <a:avLst>
              <a:gd name="adj1" fmla="val -60854"/>
              <a:gd name="adj2" fmla="val 52721"/>
            </a:avLst>
          </a:prstGeom>
          <a:solidFill>
            <a:schemeClr val="bg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Блиц включает в себя 6 вопросов, на каждый из вопросов дается минута для ответа. Желаю удачи!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 eaLnBrk="1" hangingPunct="1"/>
            <a:r>
              <a:rPr lang="ru-RU" b="1" u="sng" dirty="0" smtClean="0">
                <a:solidFill>
                  <a:srgbClr val="C00000"/>
                </a:solidFill>
              </a:rPr>
              <a:t>Раунд 2 – БЛИЦ-ТУРНИР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7092950" cy="47815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</a:t>
            </a:r>
            <a:endParaRPr lang="ru-RU" sz="4400" b="1" dirty="0" smtClean="0">
              <a:solidFill>
                <a:srgbClr val="000099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357166"/>
            <a:ext cx="2714644" cy="7858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Bahnschrift" pitchFamily="34" charset="0"/>
              </a:rPr>
              <a:t>ВОПРОС 1</a:t>
            </a:r>
            <a:endParaRPr lang="ru-RU" sz="4000" b="1" i="1" dirty="0">
              <a:solidFill>
                <a:schemeClr val="tx1"/>
              </a:solidFill>
              <a:latin typeface="Bahnschrift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3429000"/>
            <a:ext cx="77867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Что такое иппология?</a:t>
            </a:r>
            <a:endParaRPr lang="ru-RU" sz="44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>
              <a:alphaModFix amt="19000"/>
            </a:blip>
            <a:srcRect/>
            <a:stretch>
              <a:fillRect/>
            </a:stretch>
          </a:blipFill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</a:t>
            </a:r>
            <a:endParaRPr lang="ru-RU" sz="4400" b="1" dirty="0" smtClean="0">
              <a:solidFill>
                <a:srgbClr val="000099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357166"/>
            <a:ext cx="2714644" cy="7858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Bahnschrift" pitchFamily="34" charset="0"/>
              </a:rPr>
              <a:t>ВОПРОС 2</a:t>
            </a:r>
            <a:endParaRPr lang="ru-RU" sz="4000" b="1" i="1" dirty="0">
              <a:solidFill>
                <a:schemeClr val="tx1"/>
              </a:solidFill>
              <a:latin typeface="Bahnschrift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1857364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Как звали любимую лошадь Петра I?</a:t>
            </a:r>
          </a:p>
          <a:p>
            <a:pPr algn="ctr"/>
            <a:r>
              <a:rPr lang="ru-RU" sz="4400" dirty="0" smtClean="0"/>
              <a:t> 1.Козетта.</a:t>
            </a:r>
          </a:p>
          <a:p>
            <a:pPr algn="ctr"/>
            <a:r>
              <a:rPr lang="ru-RU" sz="4400" dirty="0" smtClean="0"/>
              <a:t> 2 </a:t>
            </a:r>
            <a:r>
              <a:rPr lang="ru-RU" sz="4400" dirty="0" err="1" smtClean="0"/>
              <a:t>Лизетта</a:t>
            </a:r>
            <a:r>
              <a:rPr lang="ru-RU" sz="4400" dirty="0" smtClean="0"/>
              <a:t>.</a:t>
            </a:r>
          </a:p>
          <a:p>
            <a:pPr algn="ctr"/>
            <a:r>
              <a:rPr lang="ru-RU" sz="4400" dirty="0" smtClean="0"/>
              <a:t> 3.Бабетта.</a:t>
            </a:r>
            <a:endParaRPr lang="ru-RU" sz="44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7092950" cy="47815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</a:t>
            </a:r>
            <a:endParaRPr lang="ru-RU" sz="4400" b="1" dirty="0" smtClean="0">
              <a:solidFill>
                <a:srgbClr val="000099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357166"/>
            <a:ext cx="2714644" cy="7858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Bahnschrift" pitchFamily="34" charset="0"/>
              </a:rPr>
              <a:t>ВОПРОС 3</a:t>
            </a:r>
            <a:endParaRPr lang="ru-RU" sz="4000" b="1" i="1" dirty="0">
              <a:solidFill>
                <a:schemeClr val="tx1"/>
              </a:solidFill>
              <a:latin typeface="Bahnschrift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1857364"/>
            <a:ext cx="778674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Вы слышали в русском языке слова «коловорот», «околица», «околесица». А что означает этот общий корень у славян – «коло»?</a:t>
            </a:r>
            <a:endParaRPr lang="ru-RU" sz="44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7092950" cy="47815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</a:t>
            </a:r>
            <a:endParaRPr lang="ru-RU" sz="4400" b="1" dirty="0" smtClean="0">
              <a:solidFill>
                <a:srgbClr val="000099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357166"/>
            <a:ext cx="2714644" cy="7858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Bahnschrift" pitchFamily="34" charset="0"/>
              </a:rPr>
              <a:t>ВОПРОС 4</a:t>
            </a:r>
            <a:endParaRPr lang="ru-RU" sz="4000" b="1" i="1" dirty="0">
              <a:solidFill>
                <a:schemeClr val="tx1"/>
              </a:solidFill>
              <a:latin typeface="Bahnschrift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1857364"/>
            <a:ext cx="778674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Чего желали в петровские времена, говоря: «</a:t>
            </a:r>
            <a:r>
              <a:rPr lang="ru-RU" sz="4400" dirty="0" err="1" smtClean="0"/>
              <a:t>Салфет</a:t>
            </a:r>
            <a:r>
              <a:rPr lang="ru-RU" sz="4400" dirty="0" smtClean="0"/>
              <a:t> Вашей милости!»</a:t>
            </a:r>
            <a:endParaRPr lang="ru-RU" sz="44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7092950" cy="47815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</a:t>
            </a:r>
            <a:endParaRPr lang="ru-RU" sz="4400" b="1" dirty="0" smtClean="0">
              <a:solidFill>
                <a:srgbClr val="000099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357166"/>
            <a:ext cx="2714644" cy="7858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Bahnschrift" pitchFamily="34" charset="0"/>
              </a:rPr>
              <a:t>ВОПРОС 5</a:t>
            </a:r>
            <a:endParaRPr lang="ru-RU" sz="4000" b="1" i="1" dirty="0">
              <a:solidFill>
                <a:schemeClr val="tx1"/>
              </a:solidFill>
              <a:latin typeface="Bahnschrift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1857364"/>
            <a:ext cx="778674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Академик Павлов говорил: </a:t>
            </a:r>
            <a:r>
              <a:rPr lang="ru-RU" sz="4400" dirty="0" err="1" smtClean="0"/>
              <a:t>Пeремeна</a:t>
            </a:r>
            <a:r>
              <a:rPr lang="ru-RU" sz="4400" dirty="0" smtClean="0"/>
              <a:t> занятий есть отдых. Эта формулу Павлов взял у Петра I. Но для Петра I это был не отдых. А что?</a:t>
            </a:r>
            <a:endParaRPr lang="ru-RU" sz="44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7092950" cy="47815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</a:t>
            </a:r>
            <a:endParaRPr lang="ru-RU" sz="4400" b="1" dirty="0" smtClean="0">
              <a:solidFill>
                <a:srgbClr val="000099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357166"/>
            <a:ext cx="2714644" cy="7858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Bahnschrift" pitchFamily="34" charset="0"/>
              </a:rPr>
              <a:t>ВОПРОС 6</a:t>
            </a:r>
            <a:endParaRPr lang="ru-RU" sz="4000" b="1" i="1" dirty="0">
              <a:solidFill>
                <a:schemeClr val="tx1"/>
              </a:solidFill>
              <a:latin typeface="Bahnschrift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1857364"/>
            <a:ext cx="778674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Формы головных уборов, чаще всего шляп, напоминают по форме…</a:t>
            </a:r>
            <a:endParaRPr lang="ru-RU" sz="44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153400" cy="990600"/>
          </a:xfrm>
        </p:spPr>
        <p:txBody>
          <a:bodyPr/>
          <a:lstStyle/>
          <a:p>
            <a:pPr algn="ctr" eaLnBrk="1" hangingPunct="1"/>
            <a:r>
              <a:rPr lang="ru-RU" b="1" u="sng" dirty="0" smtClean="0">
                <a:solidFill>
                  <a:srgbClr val="C00000"/>
                </a:solidFill>
              </a:rPr>
              <a:t>Раунд 2 - ОТВЕТЫ</a:t>
            </a:r>
            <a:endParaRPr lang="ru-RU" dirty="0" smtClean="0"/>
          </a:p>
        </p:txBody>
      </p:sp>
      <p:pic>
        <p:nvPicPr>
          <p:cNvPr id="3077" name="Picture 5" descr="C:\Users\vilko\OneDrive\Рабочий стол\накази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43780" y="3714752"/>
            <a:ext cx="1700220" cy="264478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1285860"/>
            <a:ext cx="657229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1. Иппология (греч. </a:t>
            </a:r>
            <a:r>
              <a:rPr lang="ru-RU" sz="2400" b="1" i="1" dirty="0" err="1" smtClean="0"/>
              <a:t>hippos</a:t>
            </a:r>
            <a:r>
              <a:rPr lang="ru-RU" sz="2400" b="1" i="1" dirty="0" smtClean="0"/>
              <a:t> - лошадь и </a:t>
            </a:r>
            <a:r>
              <a:rPr lang="ru-RU" sz="2400" b="1" i="1" dirty="0" err="1" smtClean="0"/>
              <a:t>logos</a:t>
            </a:r>
            <a:r>
              <a:rPr lang="ru-RU" sz="2400" b="1" i="1" dirty="0" smtClean="0"/>
              <a:t> - учение) - наука о лошади, существующая с древнейших времен. </a:t>
            </a:r>
          </a:p>
          <a:p>
            <a:r>
              <a:rPr lang="ru-RU" sz="2400" b="1" i="1" dirty="0" smtClean="0"/>
              <a:t>2. </a:t>
            </a:r>
            <a:r>
              <a:rPr lang="ru-RU" sz="2400" b="1" i="1" dirty="0" err="1" smtClean="0"/>
              <a:t>Лизетта</a:t>
            </a:r>
            <a:endParaRPr lang="ru-RU" sz="2400" b="1" i="1" dirty="0" smtClean="0"/>
          </a:p>
          <a:p>
            <a:pPr marL="342900" indent="-342900">
              <a:buAutoNum type="arabicPeriod" startAt="3"/>
            </a:pPr>
            <a:r>
              <a:rPr lang="ru-RU" sz="2400" b="1" i="1" dirty="0" smtClean="0"/>
              <a:t>Круг</a:t>
            </a:r>
          </a:p>
          <a:p>
            <a:pPr marL="342900" indent="-342900">
              <a:buAutoNum type="arabicPeriod" startAt="3"/>
            </a:pPr>
            <a:r>
              <a:rPr lang="ru-RU" sz="2400" b="1" i="1" dirty="0" smtClean="0"/>
              <a:t>В петровские времена так желали доброго здравия. </a:t>
            </a:r>
            <a:r>
              <a:rPr lang="ru-RU" sz="2400" b="1" i="1" dirty="0" err="1" smtClean="0"/>
              <a:t>Салфет</a:t>
            </a:r>
            <a:r>
              <a:rPr lang="ru-RU" sz="2400" b="1" i="1" dirty="0" smtClean="0"/>
              <a:t>, как и салфетка, происходит от латинского </a:t>
            </a:r>
            <a:r>
              <a:rPr lang="ru-RU" sz="2400" b="1" i="1" dirty="0" err="1" smtClean="0"/>
              <a:t>salve</a:t>
            </a:r>
            <a:r>
              <a:rPr lang="ru-RU" sz="2400" b="1" i="1" dirty="0" smtClean="0"/>
              <a:t>, что значит будь здоров! А залог здоровья, как известно, - чистота.</a:t>
            </a:r>
          </a:p>
          <a:p>
            <a:pPr marL="342900" indent="-342900">
              <a:buAutoNum type="arabicPeriod" startAt="3"/>
            </a:pPr>
            <a:r>
              <a:rPr lang="ru-RU" sz="2400" b="1" i="1" dirty="0" smtClean="0"/>
              <a:t>Петр I «…за </a:t>
            </a:r>
            <a:r>
              <a:rPr lang="ru-RU" sz="2400" b="1" i="1" dirty="0" err="1" smtClean="0"/>
              <a:t>отдохновениe</a:t>
            </a:r>
            <a:r>
              <a:rPr lang="ru-RU" sz="2400" b="1" i="1" dirty="0" smtClean="0"/>
              <a:t> почитал себе трудов своих </a:t>
            </a:r>
            <a:r>
              <a:rPr lang="ru-RU" sz="2400" b="1" i="1" dirty="0" err="1" smtClean="0"/>
              <a:t>пeремену</a:t>
            </a:r>
            <a:r>
              <a:rPr lang="ru-RU" sz="2400" b="1" i="1" dirty="0" smtClean="0"/>
              <a:t>»</a:t>
            </a:r>
          </a:p>
          <a:p>
            <a:pPr marL="342900" indent="-342900">
              <a:buAutoNum type="arabicPeriod" startAt="3"/>
            </a:pPr>
            <a:r>
              <a:rPr lang="ru-RU" sz="2400" b="1" i="1" dirty="0" smtClean="0"/>
              <a:t>Крыши домов в различных странах мира.</a:t>
            </a:r>
          </a:p>
          <a:p>
            <a:pPr marL="342900" indent="-342900">
              <a:buAutoNum type="arabicPeriod" startAt="3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 eaLnBrk="1" hangingPunct="1"/>
            <a:r>
              <a:rPr lang="ru-RU" b="1" u="sng" dirty="0" smtClean="0">
                <a:solidFill>
                  <a:srgbClr val="C00000"/>
                </a:solidFill>
              </a:rPr>
              <a:t>Раунд 3  – ДЕТЕКТИВЫ</a:t>
            </a:r>
            <a:endParaRPr lang="ru-RU" dirty="0" smtClean="0"/>
          </a:p>
        </p:txBody>
      </p:sp>
      <p:pic>
        <p:nvPicPr>
          <p:cNvPr id="41988" name="Picture 4" descr="C:\Users\vilko\OneDrive\Рабочий стол\dm-2MRIKK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496"/>
            <a:ext cx="4729980" cy="3371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1.</a:t>
            </a:r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642910" y="1928802"/>
            <a:ext cx="8066966" cy="3262322"/>
            <a:chOff x="642910" y="1928802"/>
            <a:chExt cx="8066966" cy="3262322"/>
          </a:xfrm>
        </p:grpSpPr>
        <p:pic>
          <p:nvPicPr>
            <p:cNvPr id="51202" name="Picture 2" descr="C:\Users\vilko\OneDrive\Рабочий стол\k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14546" y="3214686"/>
              <a:ext cx="1314450" cy="1905000"/>
            </a:xfrm>
            <a:prstGeom prst="rect">
              <a:avLst/>
            </a:prstGeom>
            <a:noFill/>
          </p:spPr>
        </p:pic>
        <p:pic>
          <p:nvPicPr>
            <p:cNvPr id="51203" name="Picture 3" descr="C:\Users\vilko\OneDrive\Рабочий стол\n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42910" y="1928802"/>
              <a:ext cx="1362075" cy="3257561"/>
            </a:xfrm>
            <a:prstGeom prst="rect">
              <a:avLst/>
            </a:prstGeom>
            <a:noFill/>
          </p:spPr>
        </p:pic>
        <p:pic>
          <p:nvPicPr>
            <p:cNvPr id="51204" name="Picture 4" descr="C:\Users\vilko\OneDrive\Рабочий стол\koma1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786182" y="3286124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7" name="Picture 4" descr="C:\Users\vilko\OneDrive\Рабочий стол\koma1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071934" y="3286124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51205" name="Picture 5" descr="C:\Users\vilko\OneDrive\Рабочий стол\343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00562" y="3214686"/>
              <a:ext cx="1905000" cy="1857388"/>
            </a:xfrm>
            <a:prstGeom prst="rect">
              <a:avLst/>
            </a:prstGeom>
            <a:noFill/>
          </p:spPr>
        </p:pic>
        <p:pic>
          <p:nvPicPr>
            <p:cNvPr id="51206" name="Picture 6" descr="C:\Users\vilko\OneDrive\Рабочий стол\245.jp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500826" y="2714620"/>
              <a:ext cx="2209050" cy="2357454"/>
            </a:xfrm>
            <a:prstGeom prst="rect">
              <a:avLst/>
            </a:prstGeom>
            <a:noFill/>
          </p:spPr>
        </p:pic>
      </p:grpSp>
      <p:sp>
        <p:nvSpPr>
          <p:cNvPr id="13" name="Скругленный прямоугольник 12"/>
          <p:cNvSpPr/>
          <p:nvPr/>
        </p:nvSpPr>
        <p:spPr>
          <a:xfrm>
            <a:off x="285720" y="357166"/>
            <a:ext cx="2714644" cy="7858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Bahnschrift" pitchFamily="34" charset="0"/>
              </a:rPr>
              <a:t>1</a:t>
            </a:r>
            <a:endParaRPr lang="ru-RU" sz="4000" b="1" i="1" dirty="0">
              <a:solidFill>
                <a:schemeClr val="tx1"/>
              </a:solidFill>
              <a:latin typeface="Bahnschrift" pitchFamily="34" charset="0"/>
            </a:endParaRPr>
          </a:p>
        </p:txBody>
      </p:sp>
      <p:pic>
        <p:nvPicPr>
          <p:cNvPr id="3075" name="Picture 3" descr="C:\Users\vilko\OneDrive\Рабочий стол\403636f3157d1935331bc0e9482a80cf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72132" y="285728"/>
            <a:ext cx="3416294" cy="17081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 eaLnBrk="1" hangingPunct="1"/>
            <a:r>
              <a:rPr lang="ru-RU" b="1" u="sng" smtClean="0">
                <a:solidFill>
                  <a:srgbClr val="C00000"/>
                </a:solidFill>
              </a:rPr>
              <a:t>Раунд </a:t>
            </a:r>
            <a:r>
              <a:rPr lang="en-US" b="1" u="sng" smtClean="0">
                <a:solidFill>
                  <a:srgbClr val="C00000"/>
                </a:solidFill>
              </a:rPr>
              <a:t>I</a:t>
            </a:r>
            <a:r>
              <a:rPr lang="ru-RU" b="1" u="sng" smtClean="0">
                <a:solidFill>
                  <a:srgbClr val="C00000"/>
                </a:solidFill>
              </a:rPr>
              <a:t> - РАЗМИНКА</a:t>
            </a:r>
            <a:endParaRPr lang="ru-RU" smtClean="0"/>
          </a:p>
        </p:txBody>
      </p:sp>
      <p:pic>
        <p:nvPicPr>
          <p:cNvPr id="27649" name="Picture 1" descr="C:\Users\vilko\OneDrive\Рабочий стол\накази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143248"/>
            <a:ext cx="2000264" cy="3528825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2143108" y="1214422"/>
            <a:ext cx="4500594" cy="2357454"/>
          </a:xfrm>
          <a:prstGeom prst="cloudCallout">
            <a:avLst>
              <a:gd name="adj1" fmla="val -47735"/>
              <a:gd name="adj2" fmla="val 47057"/>
            </a:avLst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1 раунд включает в себя три вопроса, на каждый из которых дается минута, чтобы обсудить вопрос в команде.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Желаю удачи!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2.</a:t>
            </a:r>
            <a:endParaRPr lang="ru-RU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714348" y="1000108"/>
            <a:ext cx="7281903" cy="4155546"/>
            <a:chOff x="714348" y="1000108"/>
            <a:chExt cx="7281903" cy="4155546"/>
          </a:xfrm>
        </p:grpSpPr>
        <p:pic>
          <p:nvPicPr>
            <p:cNvPr id="52226" name="Picture 2" descr="C:\Users\vilko\OneDrive\Рабочий стол\309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4348" y="2571744"/>
              <a:ext cx="1514475" cy="1905000"/>
            </a:xfrm>
            <a:prstGeom prst="rect">
              <a:avLst/>
            </a:prstGeom>
            <a:noFill/>
          </p:spPr>
        </p:pic>
        <p:pic>
          <p:nvPicPr>
            <p:cNvPr id="52233" name="Picture 9" descr="C:\Users\vilko\OneDrive\Рабочий стол\direct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85786" y="4500570"/>
              <a:ext cx="1125148" cy="428628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1785918" y="4786322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3=О</a:t>
              </a:r>
              <a:endParaRPr lang="ru-RU" dirty="0"/>
            </a:p>
          </p:txBody>
        </p:sp>
        <p:pic>
          <p:nvPicPr>
            <p:cNvPr id="52234" name="Picture 10" descr="C:\Users\vilko\OneDrive\Рабочий стол\568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00364" y="2571744"/>
              <a:ext cx="1085857" cy="2440128"/>
            </a:xfrm>
            <a:prstGeom prst="rect">
              <a:avLst/>
            </a:prstGeom>
            <a:noFill/>
          </p:spPr>
        </p:pic>
        <p:pic>
          <p:nvPicPr>
            <p:cNvPr id="52235" name="Picture 11" descr="C:\Users\vilko\OneDrive\Рабочий стол\koma1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29124" y="1000108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15" name="Picture 11" descr="C:\Users\vilko\OneDrive\Рабочий стол\koma1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43372" y="1000108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52236" name="Picture 12" descr="C:\Users\vilko\OneDrive\Рабочий стол\t (1).gif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500826" y="2786058"/>
              <a:ext cx="1495425" cy="1905000"/>
            </a:xfrm>
            <a:prstGeom prst="rect">
              <a:avLst/>
            </a:prstGeom>
            <a:noFill/>
          </p:spPr>
        </p:pic>
        <p:pic>
          <p:nvPicPr>
            <p:cNvPr id="52237" name="Picture 13" descr="C:\Users\vilko\OneDrive\Рабочий стол\d (1).gif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000628" y="2786058"/>
              <a:ext cx="1485900" cy="1905000"/>
            </a:xfrm>
            <a:prstGeom prst="rect">
              <a:avLst/>
            </a:prstGeom>
            <a:noFill/>
          </p:spPr>
        </p:pic>
      </p:grpSp>
      <p:sp>
        <p:nvSpPr>
          <p:cNvPr id="14" name="Скругленный прямоугольник 13"/>
          <p:cNvSpPr/>
          <p:nvPr/>
        </p:nvSpPr>
        <p:spPr>
          <a:xfrm>
            <a:off x="285720" y="357166"/>
            <a:ext cx="2714644" cy="7858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Bahnschrift" pitchFamily="34" charset="0"/>
              </a:rPr>
              <a:t>2</a:t>
            </a:r>
            <a:endParaRPr lang="ru-RU" sz="4000" b="1" i="1" dirty="0">
              <a:solidFill>
                <a:schemeClr val="tx1"/>
              </a:solidFill>
              <a:latin typeface="Bahnschrift" pitchFamily="34" charset="0"/>
            </a:endParaRPr>
          </a:p>
        </p:txBody>
      </p:sp>
      <p:pic>
        <p:nvPicPr>
          <p:cNvPr id="16" name="Picture 3" descr="C:\Users\vilko\OneDrive\Рабочий стол\403636f3157d1935331bc0e9482a80cf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572132" y="285728"/>
            <a:ext cx="3416294" cy="17081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3.</a:t>
            </a:r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785786" y="1857364"/>
            <a:ext cx="7848179" cy="4071966"/>
            <a:chOff x="785786" y="1857364"/>
            <a:chExt cx="7848179" cy="4071966"/>
          </a:xfrm>
        </p:grpSpPr>
        <p:pic>
          <p:nvPicPr>
            <p:cNvPr id="53250" name="Picture 2" descr="C:\Users\vilko\OneDrive\Рабочий стол\282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85786" y="2285992"/>
              <a:ext cx="2071702" cy="3190884"/>
            </a:xfrm>
            <a:prstGeom prst="rect">
              <a:avLst/>
            </a:prstGeom>
            <a:noFill/>
          </p:spPr>
        </p:pic>
        <p:pic>
          <p:nvPicPr>
            <p:cNvPr id="53251" name="Picture 3" descr="C:\Users\vilko\OneDrive\Рабочий стол\koma2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43240" y="1857364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6" name="Picture 3" descr="C:\Users\vilko\OneDrive\Рабочий стол\koma2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28992" y="1857364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53252" name="Picture 4" descr="C:\Users\vilko\OneDrive\Рабочий стол\195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929058" y="2857496"/>
              <a:ext cx="2405066" cy="2500320"/>
            </a:xfrm>
            <a:prstGeom prst="rect">
              <a:avLst/>
            </a:prstGeom>
            <a:noFill/>
          </p:spPr>
        </p:pic>
        <p:pic>
          <p:nvPicPr>
            <p:cNvPr id="53253" name="Picture 5" descr="C:\Users\vilko\OneDrive\Рабочий стол\koma1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786182" y="3500438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9" name="Picture 3" descr="C:\Users\vilko\OneDrive\Рабочий стол\koma2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143636" y="1857364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53254" name="Picture 6" descr="C:\Users\vilko\OneDrive\Рабочий стол\167.jp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572264" y="2786058"/>
              <a:ext cx="2061701" cy="2643206"/>
            </a:xfrm>
            <a:prstGeom prst="rect">
              <a:avLst/>
            </a:prstGeom>
            <a:noFill/>
          </p:spPr>
        </p:pic>
        <p:pic>
          <p:nvPicPr>
            <p:cNvPr id="53255" name="Picture 7" descr="C:\Users\vilko\OneDrive\Рабочий стол\direct.gif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429388" y="5429264"/>
              <a:ext cx="1263669" cy="500066"/>
            </a:xfrm>
            <a:prstGeom prst="rect">
              <a:avLst/>
            </a:prstGeom>
            <a:noFill/>
          </p:spPr>
        </p:pic>
        <p:sp>
          <p:nvSpPr>
            <p:cNvPr id="12" name="Прямоугольник 11"/>
            <p:cNvSpPr/>
            <p:nvPr/>
          </p:nvSpPr>
          <p:spPr>
            <a:xfrm>
              <a:off x="7715272" y="5357826"/>
              <a:ext cx="55036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strike="sngStrike" dirty="0" smtClean="0"/>
                <a:t> 3 </a:t>
              </a:r>
              <a:endParaRPr lang="ru-RU" sz="2800" dirty="0"/>
            </a:p>
          </p:txBody>
        </p:sp>
      </p:grpSp>
      <p:sp>
        <p:nvSpPr>
          <p:cNvPr id="16" name="Скругленный прямоугольник 15"/>
          <p:cNvSpPr/>
          <p:nvPr/>
        </p:nvSpPr>
        <p:spPr>
          <a:xfrm>
            <a:off x="285720" y="357166"/>
            <a:ext cx="2714644" cy="7858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Bahnschrift" pitchFamily="34" charset="0"/>
              </a:rPr>
              <a:t>3</a:t>
            </a:r>
            <a:endParaRPr lang="ru-RU" sz="4000" b="1" i="1" dirty="0">
              <a:solidFill>
                <a:schemeClr val="tx1"/>
              </a:solidFill>
              <a:latin typeface="Bahnschrift" pitchFamily="34" charset="0"/>
            </a:endParaRPr>
          </a:p>
        </p:txBody>
      </p:sp>
      <p:pic>
        <p:nvPicPr>
          <p:cNvPr id="17" name="Picture 3" descr="C:\Users\vilko\OneDrive\Рабочий стол\403636f3157d1935331bc0e9482a80cf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572132" y="285728"/>
            <a:ext cx="3416294" cy="17081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 eaLnBrk="1" hangingPunct="1"/>
            <a:r>
              <a:rPr lang="ru-RU" b="1" u="sng" dirty="0" smtClean="0">
                <a:solidFill>
                  <a:srgbClr val="C00000"/>
                </a:solidFill>
              </a:rPr>
              <a:t>Раунд 3  – ОТВЕТЫ</a:t>
            </a:r>
            <a:endParaRPr lang="ru-RU" dirty="0" smtClean="0"/>
          </a:p>
        </p:txBody>
      </p:sp>
      <p:pic>
        <p:nvPicPr>
          <p:cNvPr id="41988" name="Picture 4" descr="C:\Users\vilko\OneDrive\Рабочий стол\dm-2MRIKK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928934"/>
            <a:ext cx="4729980" cy="3371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357158" y="500042"/>
            <a:ext cx="3852124" cy="1357322"/>
            <a:chOff x="642910" y="1928802"/>
            <a:chExt cx="8066966" cy="3262322"/>
          </a:xfrm>
        </p:grpSpPr>
        <p:pic>
          <p:nvPicPr>
            <p:cNvPr id="6" name="Picture 2" descr="C:\Users\vilko\OneDrive\Рабочий стол\k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14546" y="3214686"/>
              <a:ext cx="1314450" cy="1905000"/>
            </a:xfrm>
            <a:prstGeom prst="rect">
              <a:avLst/>
            </a:prstGeom>
            <a:noFill/>
          </p:spPr>
        </p:pic>
        <p:pic>
          <p:nvPicPr>
            <p:cNvPr id="7" name="Picture 3" descr="C:\Users\vilko\OneDrive\Рабочий стол\n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42910" y="1928802"/>
              <a:ext cx="1362075" cy="3257561"/>
            </a:xfrm>
            <a:prstGeom prst="rect">
              <a:avLst/>
            </a:prstGeom>
            <a:noFill/>
          </p:spPr>
        </p:pic>
        <p:pic>
          <p:nvPicPr>
            <p:cNvPr id="8" name="Picture 4" descr="C:\Users\vilko\OneDrive\Рабочий стол\koma1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786182" y="3286124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9" name="Picture 4" descr="C:\Users\vilko\OneDrive\Рабочий стол\koma1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071934" y="3286124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10" name="Picture 5" descr="C:\Users\vilko\OneDrive\Рабочий стол\343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00562" y="3214686"/>
              <a:ext cx="1905000" cy="1857388"/>
            </a:xfrm>
            <a:prstGeom prst="rect">
              <a:avLst/>
            </a:prstGeom>
            <a:noFill/>
          </p:spPr>
        </p:pic>
        <p:pic>
          <p:nvPicPr>
            <p:cNvPr id="11" name="Picture 6" descr="C:\Users\vilko\OneDrive\Рабочий стол\245.jp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500826" y="2714620"/>
              <a:ext cx="2209050" cy="2357454"/>
            </a:xfrm>
            <a:prstGeom prst="rect">
              <a:avLst/>
            </a:prstGeom>
            <a:noFill/>
          </p:spPr>
        </p:pic>
      </p:grpSp>
      <p:grpSp>
        <p:nvGrpSpPr>
          <p:cNvPr id="12" name="Группа 11"/>
          <p:cNvGrpSpPr/>
          <p:nvPr/>
        </p:nvGrpSpPr>
        <p:grpSpPr>
          <a:xfrm>
            <a:off x="214282" y="2071678"/>
            <a:ext cx="4714908" cy="1785950"/>
            <a:chOff x="714348" y="1000108"/>
            <a:chExt cx="7281903" cy="4155546"/>
          </a:xfrm>
        </p:grpSpPr>
        <p:pic>
          <p:nvPicPr>
            <p:cNvPr id="13" name="Picture 2" descr="C:\Users\vilko\OneDrive\Рабочий стол\309.jp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14348" y="2571744"/>
              <a:ext cx="1514475" cy="1905000"/>
            </a:xfrm>
            <a:prstGeom prst="rect">
              <a:avLst/>
            </a:prstGeom>
            <a:noFill/>
          </p:spPr>
        </p:pic>
        <p:pic>
          <p:nvPicPr>
            <p:cNvPr id="14" name="Picture 9" descr="C:\Users\vilko\OneDrive\Рабочий стол\direct.gif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85786" y="4500570"/>
              <a:ext cx="1125148" cy="428628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1785918" y="4786322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3=О</a:t>
              </a:r>
              <a:endParaRPr lang="ru-RU" dirty="0"/>
            </a:p>
          </p:txBody>
        </p:sp>
        <p:pic>
          <p:nvPicPr>
            <p:cNvPr id="16" name="Picture 10" descr="C:\Users\vilko\OneDrive\Рабочий стол\568.jp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00364" y="2571744"/>
              <a:ext cx="1085857" cy="2440128"/>
            </a:xfrm>
            <a:prstGeom prst="rect">
              <a:avLst/>
            </a:prstGeom>
            <a:noFill/>
          </p:spPr>
        </p:pic>
        <p:pic>
          <p:nvPicPr>
            <p:cNvPr id="17" name="Picture 11" descr="C:\Users\vilko\OneDrive\Рабочий стол\koma1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29124" y="1000108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18" name="Picture 11" descr="C:\Users\vilko\OneDrive\Рабочий стол\koma1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143372" y="1000108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19" name="Picture 12" descr="C:\Users\vilko\OneDrive\Рабочий стол\t (1).gif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6500826" y="2786058"/>
              <a:ext cx="1495425" cy="1905000"/>
            </a:xfrm>
            <a:prstGeom prst="rect">
              <a:avLst/>
            </a:prstGeom>
            <a:noFill/>
          </p:spPr>
        </p:pic>
        <p:pic>
          <p:nvPicPr>
            <p:cNvPr id="20" name="Picture 13" descr="C:\Users\vilko\OneDrive\Рабочий стол\d (1).gif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000628" y="2786058"/>
              <a:ext cx="1485900" cy="1905000"/>
            </a:xfrm>
            <a:prstGeom prst="rect">
              <a:avLst/>
            </a:prstGeom>
            <a:noFill/>
          </p:spPr>
        </p:pic>
      </p:grpSp>
      <p:grpSp>
        <p:nvGrpSpPr>
          <p:cNvPr id="30" name="Группа 29"/>
          <p:cNvGrpSpPr/>
          <p:nvPr/>
        </p:nvGrpSpPr>
        <p:grpSpPr>
          <a:xfrm>
            <a:off x="428596" y="4214818"/>
            <a:ext cx="3990527" cy="2000264"/>
            <a:chOff x="785786" y="1857364"/>
            <a:chExt cx="7848179" cy="4071966"/>
          </a:xfrm>
        </p:grpSpPr>
        <p:pic>
          <p:nvPicPr>
            <p:cNvPr id="31" name="Picture 2" descr="C:\Users\vilko\OneDrive\Рабочий стол\282.jpg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85786" y="2285992"/>
              <a:ext cx="2071702" cy="3190884"/>
            </a:xfrm>
            <a:prstGeom prst="rect">
              <a:avLst/>
            </a:prstGeom>
            <a:noFill/>
          </p:spPr>
        </p:pic>
        <p:pic>
          <p:nvPicPr>
            <p:cNvPr id="32" name="Picture 3" descr="C:\Users\vilko\OneDrive\Рабочий стол\koma2.jpg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143240" y="1857364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33" name="Picture 3" descr="C:\Users\vilko\OneDrive\Рабочий стол\koma2.jpg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428992" y="1857364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34" name="Picture 4" descr="C:\Users\vilko\OneDrive\Рабочий стол\195.jpg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9058" y="2857496"/>
              <a:ext cx="2405066" cy="2500320"/>
            </a:xfrm>
            <a:prstGeom prst="rect">
              <a:avLst/>
            </a:prstGeom>
            <a:noFill/>
          </p:spPr>
        </p:pic>
        <p:pic>
          <p:nvPicPr>
            <p:cNvPr id="35" name="Picture 5" descr="C:\Users\vilko\OneDrive\Рабочий стол\koma1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786182" y="3500438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36" name="Picture 3" descr="C:\Users\vilko\OneDrive\Рабочий стол\koma2.jpg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6143636" y="1857364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37" name="Picture 6" descr="C:\Users\vilko\OneDrive\Рабочий стол\167.jpg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6572264" y="2786058"/>
              <a:ext cx="2061701" cy="2643206"/>
            </a:xfrm>
            <a:prstGeom prst="rect">
              <a:avLst/>
            </a:prstGeom>
            <a:noFill/>
          </p:spPr>
        </p:pic>
        <p:pic>
          <p:nvPicPr>
            <p:cNvPr id="38" name="Picture 7" descr="C:\Users\vilko\OneDrive\Рабочий стол\direct.gif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6429388" y="5429264"/>
              <a:ext cx="1263669" cy="500066"/>
            </a:xfrm>
            <a:prstGeom prst="rect">
              <a:avLst/>
            </a:prstGeom>
            <a:noFill/>
          </p:spPr>
        </p:pic>
        <p:sp>
          <p:nvSpPr>
            <p:cNvPr id="39" name="Прямоугольник 38"/>
            <p:cNvSpPr/>
            <p:nvPr/>
          </p:nvSpPr>
          <p:spPr>
            <a:xfrm>
              <a:off x="7715272" y="5357826"/>
              <a:ext cx="55036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strike="sngStrike" dirty="0" smtClean="0"/>
                <a:t> 3 </a:t>
              </a:r>
              <a:endParaRPr lang="ru-RU" sz="2800" dirty="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286248" y="928670"/>
            <a:ext cx="47037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-КУНСТКАМЕРА</a:t>
            </a:r>
            <a:endParaRPr lang="ru-RU" sz="5400" dirty="0"/>
          </a:p>
        </p:txBody>
      </p:sp>
      <p:sp>
        <p:nvSpPr>
          <p:cNvPr id="41" name="TextBox 40"/>
          <p:cNvSpPr txBox="1"/>
          <p:nvPr/>
        </p:nvSpPr>
        <p:spPr>
          <a:xfrm>
            <a:off x="4857752" y="2786058"/>
            <a:ext cx="40906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-КРОНШТАДТ</a:t>
            </a:r>
            <a:endParaRPr lang="ru-RU" sz="5400" dirty="0"/>
          </a:p>
        </p:txBody>
      </p:sp>
      <p:sp>
        <p:nvSpPr>
          <p:cNvPr id="42" name="TextBox 41"/>
          <p:cNvSpPr txBox="1"/>
          <p:nvPr/>
        </p:nvSpPr>
        <p:spPr>
          <a:xfrm>
            <a:off x="4572000" y="5000636"/>
            <a:ext cx="35084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-КОЛЛЕГИЯ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"/>
          <p:cNvGrpSpPr/>
          <p:nvPr/>
        </p:nvGrpSpPr>
        <p:grpSpPr>
          <a:xfrm>
            <a:off x="5286348" y="4214818"/>
            <a:ext cx="3857652" cy="2498354"/>
            <a:chOff x="357158" y="1643050"/>
            <a:chExt cx="3857652" cy="2498354"/>
          </a:xfrm>
        </p:grpSpPr>
        <p:grpSp>
          <p:nvGrpSpPr>
            <p:cNvPr id="3" name="Группа 4"/>
            <p:cNvGrpSpPr/>
            <p:nvPr/>
          </p:nvGrpSpPr>
          <p:grpSpPr>
            <a:xfrm>
              <a:off x="428596" y="1643050"/>
              <a:ext cx="3786214" cy="1071570"/>
              <a:chOff x="142844" y="3071810"/>
              <a:chExt cx="3786214" cy="1071570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2786050" y="3071810"/>
                <a:ext cx="1143008" cy="1071570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42844" y="3429000"/>
                <a:ext cx="264320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i="1" dirty="0" smtClean="0">
                    <a:solidFill>
                      <a:srgbClr val="FF0000"/>
                    </a:solidFill>
                    <a:latin typeface="Bahnschrift Condensed" pitchFamily="34" charset="0"/>
                  </a:rPr>
                  <a:t> ИНТЕРЕСНЫЙ ФАКТ!</a:t>
                </a:r>
                <a:endParaRPr lang="ru-RU" sz="2800" b="1" i="1" dirty="0">
                  <a:solidFill>
                    <a:srgbClr val="FF0000"/>
                  </a:solidFill>
                  <a:latin typeface="Bahnschrift Condensed" pitchFamily="34" charset="0"/>
                </a:endParaRPr>
              </a:p>
            </p:txBody>
          </p:sp>
        </p:grpSp>
        <p:sp>
          <p:nvSpPr>
            <p:cNvPr id="10" name="Прямоугольник 9"/>
            <p:cNvSpPr/>
            <p:nvPr/>
          </p:nvSpPr>
          <p:spPr>
            <a:xfrm>
              <a:off x="357158" y="2571744"/>
              <a:ext cx="3643338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200" dirty="0" smtClean="0">
                  <a:latin typeface="Bahnschrift Condensed" pitchFamily="34" charset="0"/>
                </a:rPr>
                <a:t>Кунсткамера известна в качестве самого первого музея в истории России!</a:t>
              </a:r>
              <a:endParaRPr lang="ru-RU" sz="3200" dirty="0">
                <a:latin typeface="Bahnschrift Condensed" pitchFamily="34" charset="0"/>
              </a:endParaRPr>
            </a:p>
          </p:txBody>
        </p:sp>
      </p:grpSp>
      <p:sp>
        <p:nvSpPr>
          <p:cNvPr id="12" name="Овал 11"/>
          <p:cNvSpPr/>
          <p:nvPr/>
        </p:nvSpPr>
        <p:spPr>
          <a:xfrm>
            <a:off x="3857620" y="142852"/>
            <a:ext cx="4643470" cy="4357718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142976" y="3286124"/>
            <a:ext cx="3286148" cy="3000372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85720" y="142852"/>
            <a:ext cx="3214710" cy="2928958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7300" dirty="0" smtClean="0">
                <a:solidFill>
                  <a:srgbClr val="C00000"/>
                </a:solidFill>
              </a:rPr>
              <a:t>РАУНД 4 –</a:t>
            </a:r>
            <a:br>
              <a:rPr lang="ru-RU" sz="7300" dirty="0" smtClean="0">
                <a:solidFill>
                  <a:srgbClr val="C00000"/>
                </a:solidFill>
              </a:rPr>
            </a:br>
            <a:r>
              <a:rPr lang="ru-RU" sz="7300" dirty="0" smtClean="0">
                <a:solidFill>
                  <a:srgbClr val="C00000"/>
                </a:solidFill>
              </a:rPr>
              <a:t> ГДЕ ЛОГИКА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vilko\OneDrive\Рабочий стол\vopros-krasniii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2143116"/>
            <a:ext cx="1857388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2000"/>
            <a:lum/>
          </a:blip>
          <a:srcRect/>
          <a:stretch>
            <a:fillRect t="-6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xn--j1ahfl.xn--p1ai/data/images/u140521/t1517731244a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643050"/>
            <a:ext cx="3786214" cy="3786215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3428992" y="142852"/>
            <a:ext cx="4643438" cy="2643206"/>
          </a:xfrm>
          <a:prstGeom prst="cloudCallout">
            <a:avLst>
              <a:gd name="adj1" fmla="val -33050"/>
              <a:gd name="adj2" fmla="val 81078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2">
                    <a:lumMod val="25000"/>
                  </a:schemeClr>
                </a:solidFill>
              </a:rPr>
              <a:t>ЧТО ЭТО ТАКОЕ?</a:t>
            </a:r>
            <a:endParaRPr lang="ru-RU" sz="5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Picture 2" descr="C:\Users\vilko\OneDrive\Рабочий стол\vopros-krasniii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91417" y="2143116"/>
            <a:ext cx="3781111" cy="4071966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42844" y="357166"/>
            <a:ext cx="2714644" cy="7858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Bahnschrift" pitchFamily="34" charset="0"/>
              </a:rPr>
              <a:t>1</a:t>
            </a:r>
            <a:endParaRPr lang="ru-RU" sz="4000" b="1" i="1" dirty="0">
              <a:solidFill>
                <a:schemeClr val="tx1"/>
              </a:solidFill>
              <a:latin typeface="Bahnschrift" pitchFamily="34" charset="0"/>
            </a:endParaRPr>
          </a:p>
        </p:txBody>
      </p:sp>
      <p:pic>
        <p:nvPicPr>
          <p:cNvPr id="9" name="Picture 3" descr="C:\Users\vilko\OneDrive\Рабочий стол\403636f3157d1935331bc0e9482a80cf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5149853"/>
            <a:ext cx="3416294" cy="17081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xn--j1ahfl.xn--p1ai/data/images/u140521/t1517731244a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857232"/>
            <a:ext cx="3429024" cy="5280699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4071934" y="0"/>
            <a:ext cx="4643438" cy="2643206"/>
          </a:xfrm>
          <a:prstGeom prst="cloudCallout">
            <a:avLst>
              <a:gd name="adj1" fmla="val -37061"/>
              <a:gd name="adj2" fmla="val 92930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2">
                    <a:lumMod val="25000"/>
                  </a:schemeClr>
                </a:solidFill>
              </a:rPr>
              <a:t>ЧТО ЭТО ТАКОЕ?</a:t>
            </a:r>
            <a:endParaRPr lang="ru-RU" sz="5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Picture 2" descr="C:\Users\vilko\OneDrive\Рабочий стол\vopros-krasniii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91417" y="2143116"/>
            <a:ext cx="3781111" cy="4071966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357166"/>
            <a:ext cx="2714644" cy="7858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Bahnschrift" pitchFamily="34" charset="0"/>
              </a:rPr>
              <a:t>2</a:t>
            </a:r>
            <a:endParaRPr lang="ru-RU" sz="4000" b="1" i="1" dirty="0">
              <a:solidFill>
                <a:schemeClr val="tx1"/>
              </a:solidFill>
              <a:latin typeface="Bahnschrift" pitchFamily="34" charset="0"/>
            </a:endParaRPr>
          </a:p>
        </p:txBody>
      </p:sp>
      <p:pic>
        <p:nvPicPr>
          <p:cNvPr id="8" name="Picture 3" descr="C:\Users\vilko\OneDrive\Рабочий стол\403636f3157d1935331bc0e9482a80cf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7706" y="5286388"/>
            <a:ext cx="3416294" cy="17081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l="-10000" t="7000" r="-8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714348" y="2214554"/>
            <a:ext cx="8153400" cy="990600"/>
          </a:xfrm>
        </p:spPr>
        <p:txBody>
          <a:bodyPr/>
          <a:lstStyle/>
          <a:p>
            <a:pPr algn="ctr" eaLnBrk="1" hangingPunct="1"/>
            <a:r>
              <a:rPr lang="ru-RU" b="1" u="sng" dirty="0" smtClean="0">
                <a:solidFill>
                  <a:srgbClr val="C00000"/>
                </a:solidFill>
              </a:rPr>
              <a:t>Раунд 4 - ОТВЕТЫ</a:t>
            </a:r>
            <a:endParaRPr lang="ru-RU" dirty="0" smtClean="0"/>
          </a:p>
        </p:txBody>
      </p:sp>
      <p:pic>
        <p:nvPicPr>
          <p:cNvPr id="3077" name="Picture 5" descr="C:\Users\vilko\OneDrive\Рабочий стол\накази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857628"/>
            <a:ext cx="1700220" cy="2644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xn--j1ahfl.xn--p1ai/data/images/u140521/t1517731244a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142984"/>
            <a:ext cx="4286280" cy="471490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7686" y="857232"/>
            <a:ext cx="4572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/>
              <a:t>Жетон, сообщающий, что деньги за ношение бороды и усов заплачены. Эпоха Петра 1.</a:t>
            </a:r>
          </a:p>
          <a:p>
            <a:pPr algn="ctr"/>
            <a:r>
              <a:rPr lang="ru-RU" sz="2000" i="1" dirty="0" smtClean="0"/>
              <a:t>Указ. «О </a:t>
            </a:r>
            <a:r>
              <a:rPr lang="ru-RU" sz="2000" i="1" dirty="0" err="1" smtClean="0"/>
              <a:t>бритии</a:t>
            </a:r>
            <a:r>
              <a:rPr lang="ru-RU" sz="2000" i="1" dirty="0" smtClean="0"/>
              <a:t> бород и усов всякого чина людям» от 16 января 1705 года. «А буде, кто усов и бород брить не похотят, а похотят бродить с бородами и усами, и с тех </a:t>
            </a:r>
            <a:r>
              <a:rPr lang="ru-RU" sz="2000" i="1" dirty="0" err="1" smtClean="0"/>
              <a:t>имать</a:t>
            </a:r>
            <a:r>
              <a:rPr lang="ru-RU" sz="2000" i="1" dirty="0" smtClean="0"/>
              <a:t>, с царедворцев и с дворовых, и с городовых, и всяких служилых, и приказных людей по 60 рублей с человека, с гостей и гостиной сотни первые статьи по сто рублей… И давать им приказа земских дел знаки, а те знаки носить при себе».</a:t>
            </a:r>
            <a:endParaRPr lang="ru-RU" sz="2000" i="1" dirty="0"/>
          </a:p>
        </p:txBody>
      </p:sp>
      <p:pic>
        <p:nvPicPr>
          <p:cNvPr id="5" name="Picture 1" descr="C:\Users\vilko\OneDrive\Рабочий стол\96709332_3518263_coruja_lendo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5143512"/>
            <a:ext cx="1571323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0000"/>
            <a:lum/>
          </a:blip>
          <a:srcRect/>
          <a:stretch>
            <a:fillRect t="2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500174"/>
            <a:ext cx="752475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rgbClr val="000099"/>
                </a:solidFill>
              </a:rPr>
              <a:t>           </a:t>
            </a:r>
            <a:endParaRPr lang="ru-RU" sz="4400" b="1" dirty="0" smtClean="0"/>
          </a:p>
        </p:txBody>
      </p:sp>
      <p:pic>
        <p:nvPicPr>
          <p:cNvPr id="1026" name="Picture 2" descr="https://clipartart.com/images/book-empty-clipart-9.png"/>
          <p:cNvPicPr>
            <a:picLocks noChangeAspect="1" noChangeArrowheads="1"/>
          </p:cNvPicPr>
          <p:nvPr/>
        </p:nvPicPr>
        <p:blipFill>
          <a:blip r:embed="rId3" cstate="print">
            <a:lum bright="28000" contrast="-40000"/>
          </a:blip>
          <a:srcRect/>
          <a:stretch>
            <a:fillRect/>
          </a:stretch>
        </p:blipFill>
        <p:spPr bwMode="auto">
          <a:xfrm rot="16200000">
            <a:off x="2212807" y="216031"/>
            <a:ext cx="4839773" cy="726518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43108" y="2285992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i="1" dirty="0" smtClean="0"/>
              <a:t>Шведский король Карл XII однажды сказал «Пусть царь занимается пустой </a:t>
            </a:r>
            <a:r>
              <a:rPr lang="ru-RU" sz="2800" i="1" dirty="0" err="1" smtClean="0"/>
              <a:t>работой-строит</a:t>
            </a:r>
            <a:r>
              <a:rPr lang="ru-RU" sz="2800" i="1" dirty="0" smtClean="0"/>
              <a:t> города, а мы оставляем себе славу брать их». Кто царь? Что за город?</a:t>
            </a:r>
            <a:endParaRPr lang="ru-RU" sz="2800" i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357166"/>
            <a:ext cx="2714644" cy="7858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Bahnschrift" pitchFamily="34" charset="0"/>
              </a:rPr>
              <a:t>ВОПРОС</a:t>
            </a:r>
            <a:r>
              <a:rPr lang="ru-RU" sz="4000" b="1" i="1" dirty="0" smtClean="0">
                <a:solidFill>
                  <a:schemeClr val="tx1"/>
                </a:solidFill>
              </a:rPr>
              <a:t> 1</a:t>
            </a:r>
            <a:endParaRPr lang="ru-RU" sz="40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xn--j1ahfl.xn--p1ai/data/images/u140521/t1517731244af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550985"/>
            <a:ext cx="3429024" cy="523546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00562" y="928670"/>
            <a:ext cx="428624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/>
              <a:t>В петровские времена существовало наказание 6,8 килограммовой «медалью», которая крепилась в полицейском участке к шее цепями.</a:t>
            </a:r>
          </a:p>
          <a:p>
            <a:pPr algn="ctr"/>
            <a:r>
              <a:rPr lang="ru-RU" sz="3200" i="1" dirty="0" smtClean="0"/>
              <a:t>Это была медаль «за пьянство».</a:t>
            </a:r>
            <a:endParaRPr lang="ru-RU" sz="3200" i="1" dirty="0"/>
          </a:p>
        </p:txBody>
      </p:sp>
      <p:pic>
        <p:nvPicPr>
          <p:cNvPr id="6" name="Picture 1" descr="C:\Users\vilko\OneDrive\Рабочий стол\96709332_3518263_coruja_lendo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5272" y="5286388"/>
            <a:ext cx="1571323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3429000"/>
            <a:ext cx="75103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использованной литературы и </a:t>
            </a:r>
            <a:r>
              <a:rPr lang="ru-RU" dirty="0" err="1" smtClean="0"/>
              <a:t>интернет-ресурсов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Литература: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Павленко Н.И. Петр Первый и его время.</a:t>
            </a:r>
          </a:p>
          <a:p>
            <a:pPr>
              <a:buFontTx/>
              <a:buChar char="-"/>
            </a:pPr>
            <a:r>
              <a:rPr lang="ru-RU" dirty="0" smtClean="0"/>
              <a:t>Сорокина Е.Н. Поурочные разработки по истории России, 7 класс.</a:t>
            </a:r>
          </a:p>
          <a:p>
            <a:r>
              <a:rPr lang="ru-RU" b="1" dirty="0" smtClean="0"/>
              <a:t>Интернет-ресурсы:</a:t>
            </a:r>
          </a:p>
          <a:p>
            <a:r>
              <a:rPr lang="en-US" b="1" dirty="0" smtClean="0">
                <a:hlinkClick r:id="rId2"/>
              </a:rPr>
              <a:t>http://facte.ru/ukazy-petra-i.html#ixzz2XsdXfN4g</a:t>
            </a:r>
            <a:endParaRPr lang="ru-RU" b="1" dirty="0" smtClean="0"/>
          </a:p>
          <a:p>
            <a:r>
              <a:rPr lang="en-US" b="1" dirty="0" smtClean="0">
                <a:hlinkClick r:id="rId3"/>
              </a:rPr>
              <a:t>https://ru.wikipedia.org/wiki/</a:t>
            </a:r>
            <a:r>
              <a:rPr lang="ru-RU" b="1" dirty="0" err="1" smtClean="0">
                <a:hlinkClick r:id="rId3"/>
              </a:rPr>
              <a:t>Пётр_</a:t>
            </a:r>
            <a:r>
              <a:rPr lang="en-US" b="1" dirty="0" smtClean="0">
                <a:hlinkClick r:id="rId3"/>
              </a:rPr>
              <a:t>I</a:t>
            </a:r>
            <a:endParaRPr lang="ru-RU" b="1" dirty="0" smtClean="0"/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0000"/>
            <a:lum/>
          </a:blip>
          <a:srcRect/>
          <a:stretch>
            <a:fillRect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7092950" cy="47815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     </a:t>
            </a:r>
            <a:endParaRPr lang="ru-RU" sz="4400" b="1" dirty="0" smtClean="0">
              <a:solidFill>
                <a:srgbClr val="000099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357166"/>
            <a:ext cx="2714644" cy="7858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Bahnschrift" pitchFamily="34" charset="0"/>
              </a:rPr>
              <a:t>ВОПРОС 2</a:t>
            </a:r>
            <a:endParaRPr lang="ru-RU" sz="4000" b="1" i="1" dirty="0">
              <a:solidFill>
                <a:schemeClr val="tx1"/>
              </a:solidFill>
              <a:latin typeface="Bahnschrift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2571744"/>
            <a:ext cx="8215370" cy="392909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1714488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что награждали этой</a:t>
            </a:r>
            <a:r>
              <a:rPr lang="en-GB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медалью?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clipartart.com/images/book-empty-clipart-9.png"/>
          <p:cNvPicPr>
            <a:picLocks noChangeAspect="1" noChangeArrowheads="1"/>
          </p:cNvPicPr>
          <p:nvPr/>
        </p:nvPicPr>
        <p:blipFill>
          <a:blip r:embed="rId3" cstate="print">
            <a:lum bright="18000" contrast="-26000"/>
          </a:blip>
          <a:srcRect/>
          <a:stretch>
            <a:fillRect/>
          </a:stretch>
        </p:blipFill>
        <p:spPr bwMode="auto">
          <a:xfrm rot="16200000">
            <a:off x="2212807" y="216031"/>
            <a:ext cx="4839773" cy="7265183"/>
          </a:xfrm>
          <a:prstGeom prst="rect">
            <a:avLst/>
          </a:prstGeom>
          <a:blipFill dpi="0" rotWithShape="1">
            <a:blip r:embed="rId2">
              <a:alphaModFix amt="10000"/>
              <a:lum bright="18000" contrast="-26000"/>
            </a:blip>
            <a:srcRect/>
            <a:stretch>
              <a:fillRect/>
            </a:stretch>
          </a:blipFill>
        </p:spPr>
      </p:pic>
      <p:sp>
        <p:nvSpPr>
          <p:cNvPr id="13315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7092950" cy="47815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</a:t>
            </a:r>
            <a:endParaRPr lang="ru-RU" sz="4400" b="1" dirty="0" smtClean="0">
              <a:solidFill>
                <a:srgbClr val="000099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357166"/>
            <a:ext cx="2714644" cy="7858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Bahnschrift" pitchFamily="34" charset="0"/>
              </a:rPr>
              <a:t>ВОПРОС 3</a:t>
            </a:r>
            <a:endParaRPr lang="ru-RU" sz="4000" b="1" i="1" dirty="0">
              <a:solidFill>
                <a:schemeClr val="tx1"/>
              </a:solidFill>
              <a:latin typeface="Bahnschrift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71604" y="2786058"/>
            <a:ext cx="542928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В каком возрасте Петр вступил на русский престол?</a:t>
            </a:r>
            <a:endParaRPr lang="ru-RU" sz="44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714348" y="2214554"/>
            <a:ext cx="8153400" cy="990600"/>
          </a:xfrm>
        </p:spPr>
        <p:txBody>
          <a:bodyPr/>
          <a:lstStyle/>
          <a:p>
            <a:pPr algn="ctr" eaLnBrk="1" hangingPunct="1"/>
            <a:r>
              <a:rPr lang="ru-RU" b="1" u="sng" dirty="0" smtClean="0">
                <a:solidFill>
                  <a:srgbClr val="C00000"/>
                </a:solidFill>
              </a:rPr>
              <a:t>Раунд </a:t>
            </a:r>
            <a:r>
              <a:rPr lang="en-US" b="1" u="sng" dirty="0" smtClean="0">
                <a:solidFill>
                  <a:srgbClr val="C00000"/>
                </a:solidFill>
              </a:rPr>
              <a:t>I</a:t>
            </a:r>
            <a:r>
              <a:rPr lang="ru-RU" b="1" u="sng" dirty="0" smtClean="0">
                <a:solidFill>
                  <a:srgbClr val="C00000"/>
                </a:solidFill>
              </a:rPr>
              <a:t> - ОТВЕТЫ</a:t>
            </a:r>
            <a:endParaRPr lang="ru-RU" dirty="0" smtClean="0"/>
          </a:p>
        </p:txBody>
      </p:sp>
      <p:pic>
        <p:nvPicPr>
          <p:cNvPr id="3077" name="Picture 5" descr="C:\Users\vilko\OneDrive\Рабочий стол\накази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571876"/>
            <a:ext cx="1700220" cy="2644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Вы это знали?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Ответ на 1 вопрос.</a:t>
            </a:r>
          </a:p>
          <a:p>
            <a:pPr>
              <a:buNone/>
            </a:pPr>
            <a:r>
              <a:rPr lang="ru-RU" dirty="0" smtClean="0"/>
              <a:t>Пётр </a:t>
            </a:r>
            <a:r>
              <a:rPr lang="en-US" dirty="0" smtClean="0"/>
              <a:t>I, </a:t>
            </a:r>
            <a:r>
              <a:rPr lang="ru-RU" dirty="0" smtClean="0"/>
              <a:t>С-Петербург.</a:t>
            </a: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5286348" y="3000372"/>
            <a:ext cx="3857652" cy="1513469"/>
            <a:chOff x="357158" y="1643050"/>
            <a:chExt cx="3857652" cy="1513469"/>
          </a:xfrm>
        </p:grpSpPr>
        <p:grpSp>
          <p:nvGrpSpPr>
            <p:cNvPr id="6" name="Группа 4"/>
            <p:cNvGrpSpPr/>
            <p:nvPr/>
          </p:nvGrpSpPr>
          <p:grpSpPr>
            <a:xfrm>
              <a:off x="642942" y="1643050"/>
              <a:ext cx="3571868" cy="1166162"/>
              <a:chOff x="357190" y="3071810"/>
              <a:chExt cx="3571868" cy="1166162"/>
            </a:xfrm>
          </p:grpSpPr>
          <p:sp>
            <p:nvSpPr>
              <p:cNvPr id="8" name="Прямоугольник 7"/>
              <p:cNvSpPr/>
              <p:nvPr/>
            </p:nvSpPr>
            <p:spPr>
              <a:xfrm>
                <a:off x="2786050" y="3071810"/>
                <a:ext cx="1143008" cy="1071570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57190" y="3714752"/>
                <a:ext cx="264320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i="1" dirty="0" smtClean="0">
                    <a:solidFill>
                      <a:srgbClr val="FF0000"/>
                    </a:solidFill>
                    <a:latin typeface="Bahnschrift Condensed" pitchFamily="34" charset="0"/>
                  </a:rPr>
                  <a:t> ИНТЕРЕСНЫЙ ФАКТ!</a:t>
                </a:r>
                <a:endParaRPr lang="ru-RU" sz="2800" b="1" i="1" dirty="0">
                  <a:solidFill>
                    <a:srgbClr val="FF0000"/>
                  </a:solidFill>
                  <a:latin typeface="Bahnschrift Condensed" pitchFamily="34" charset="0"/>
                </a:endParaRPr>
              </a:p>
            </p:txBody>
          </p:sp>
        </p:grpSp>
        <p:sp>
          <p:nvSpPr>
            <p:cNvPr id="7" name="Прямоугольник 6"/>
            <p:cNvSpPr/>
            <p:nvPr/>
          </p:nvSpPr>
          <p:spPr>
            <a:xfrm>
              <a:off x="357158" y="2571744"/>
              <a:ext cx="364333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3200" dirty="0">
                <a:latin typeface="Bahnschrift Condensed" pitchFamily="34" charset="0"/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5643570" y="4143380"/>
            <a:ext cx="30003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Bahnschrift" pitchFamily="34" charset="0"/>
              </a:rPr>
              <a:t>Самым старым строением в городе является деревянный домик Петра I, который находится на Петровской набережной, он был заложен в 1703 году</a:t>
            </a:r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11" name="Овал 10"/>
          <p:cNvSpPr/>
          <p:nvPr/>
        </p:nvSpPr>
        <p:spPr>
          <a:xfrm>
            <a:off x="1428728" y="4429108"/>
            <a:ext cx="2928958" cy="2428892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786050" y="2571744"/>
            <a:ext cx="2786082" cy="2428892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14282" y="2786058"/>
            <a:ext cx="2571768" cy="2357454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15008" y="1357298"/>
            <a:ext cx="2286016" cy="228601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Вы это знали?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Ответ на 2 вопрос.</a:t>
            </a:r>
          </a:p>
          <a:p>
            <a:pPr>
              <a:buNone/>
            </a:pPr>
            <a:r>
              <a:rPr lang="ru-RU" dirty="0" smtClean="0"/>
              <a:t>За победу над Швецией. </a:t>
            </a:r>
            <a:endParaRPr lang="ru-RU" dirty="0"/>
          </a:p>
        </p:txBody>
      </p:sp>
      <p:grpSp>
        <p:nvGrpSpPr>
          <p:cNvPr id="4" name="Группа 4"/>
          <p:cNvGrpSpPr/>
          <p:nvPr/>
        </p:nvGrpSpPr>
        <p:grpSpPr>
          <a:xfrm>
            <a:off x="4500562" y="2786058"/>
            <a:ext cx="3643338" cy="870527"/>
            <a:chOff x="357158" y="2285992"/>
            <a:chExt cx="3643338" cy="870527"/>
          </a:xfrm>
        </p:grpSpPr>
        <p:sp>
          <p:nvSpPr>
            <p:cNvPr id="9" name="TextBox 8"/>
            <p:cNvSpPr txBox="1"/>
            <p:nvPr/>
          </p:nvSpPr>
          <p:spPr>
            <a:xfrm>
              <a:off x="642942" y="2285992"/>
              <a:ext cx="264320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i="1" dirty="0" smtClean="0">
                  <a:solidFill>
                    <a:srgbClr val="FF0000"/>
                  </a:solidFill>
                  <a:latin typeface="Bahnschrift Condensed" pitchFamily="34" charset="0"/>
                </a:rPr>
                <a:t> ИНТЕРЕСНЫЙ ФАКТ!</a:t>
              </a:r>
              <a:endParaRPr lang="ru-RU" sz="2800" b="1" i="1" dirty="0">
                <a:solidFill>
                  <a:srgbClr val="FF0000"/>
                </a:solidFill>
                <a:latin typeface="Bahnschrift Condensed" pitchFamily="34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57158" y="2571744"/>
              <a:ext cx="364333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3200" dirty="0">
                <a:latin typeface="Bahnschrift Condensed" pitchFamily="34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4714876" y="3214686"/>
            <a:ext cx="34289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«</a:t>
            </a:r>
            <a:r>
              <a:rPr lang="ru-RU" sz="2400" b="1" i="1" dirty="0" err="1" smtClean="0"/>
              <a:t>Небываемое</a:t>
            </a:r>
            <a:r>
              <a:rPr lang="ru-RU" sz="2400" i="1" dirty="0" smtClean="0"/>
              <a:t> </a:t>
            </a:r>
            <a:r>
              <a:rPr lang="ru-RU" sz="2400" b="1" i="1" dirty="0" smtClean="0"/>
              <a:t>бывает</a:t>
            </a:r>
            <a:r>
              <a:rPr lang="ru-RU" sz="2400" i="1" dirty="0" smtClean="0"/>
              <a:t>» 18 мая 1703 года состоялась первая победа Балтийского флота России, в честь которой отчеканена необычная </a:t>
            </a:r>
            <a:r>
              <a:rPr lang="ru-RU" sz="2400" b="1" i="1" dirty="0" smtClean="0"/>
              <a:t>медаль</a:t>
            </a:r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15" name="Овал 14"/>
          <p:cNvSpPr/>
          <p:nvPr/>
        </p:nvSpPr>
        <p:spPr>
          <a:xfrm>
            <a:off x="428596" y="2786058"/>
            <a:ext cx="4000528" cy="3857652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9" name="Picture 1" descr="C:\Users\vilko\OneDrive\Рабочий стол\96709332_3518263_coruja_lendo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357298"/>
            <a:ext cx="1571323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"/>
          <p:cNvGrpSpPr/>
          <p:nvPr/>
        </p:nvGrpSpPr>
        <p:grpSpPr>
          <a:xfrm>
            <a:off x="6429388" y="1000108"/>
            <a:ext cx="2571800" cy="2734571"/>
            <a:chOff x="4286248" y="0"/>
            <a:chExt cx="3143272" cy="2890728"/>
          </a:xfrm>
        </p:grpSpPr>
        <p:sp>
          <p:nvSpPr>
            <p:cNvPr id="5" name="Овал 4"/>
            <p:cNvSpPr/>
            <p:nvPr/>
          </p:nvSpPr>
          <p:spPr>
            <a:xfrm>
              <a:off x="4286248" y="0"/>
              <a:ext cx="3143272" cy="2571768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572132" y="2500305"/>
              <a:ext cx="1246165" cy="390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Петр  </a:t>
              </a:r>
              <a:r>
                <a:rPr lang="en-GB" dirty="0" smtClean="0"/>
                <a:t>I</a:t>
              </a:r>
              <a:endParaRPr lang="ru-RU" dirty="0"/>
            </a:p>
          </p:txBody>
        </p:sp>
      </p:grpSp>
      <p:grpSp>
        <p:nvGrpSpPr>
          <p:cNvPr id="3" name="Группа 18"/>
          <p:cNvGrpSpPr/>
          <p:nvPr/>
        </p:nvGrpSpPr>
        <p:grpSpPr>
          <a:xfrm>
            <a:off x="714348" y="2857496"/>
            <a:ext cx="3786214" cy="3534912"/>
            <a:chOff x="428596" y="1643050"/>
            <a:chExt cx="3786214" cy="3534912"/>
          </a:xfrm>
        </p:grpSpPr>
        <p:grpSp>
          <p:nvGrpSpPr>
            <p:cNvPr id="8" name="Группа 15"/>
            <p:cNvGrpSpPr/>
            <p:nvPr/>
          </p:nvGrpSpPr>
          <p:grpSpPr>
            <a:xfrm>
              <a:off x="428596" y="1643050"/>
              <a:ext cx="3786214" cy="1071570"/>
              <a:chOff x="142844" y="3071810"/>
              <a:chExt cx="3786214" cy="1071570"/>
            </a:xfrm>
          </p:grpSpPr>
          <p:sp>
            <p:nvSpPr>
              <p:cNvPr id="18" name="Прямоугольник 17"/>
              <p:cNvSpPr/>
              <p:nvPr/>
            </p:nvSpPr>
            <p:spPr>
              <a:xfrm>
                <a:off x="2786050" y="3071810"/>
                <a:ext cx="1143008" cy="1071570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42844" y="3429000"/>
                <a:ext cx="264320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i="1" dirty="0" smtClean="0">
                    <a:solidFill>
                      <a:srgbClr val="FF0000"/>
                    </a:solidFill>
                    <a:latin typeface="Bahnschrift Condensed" pitchFamily="34" charset="0"/>
                  </a:rPr>
                  <a:t> ИНТЕРЕСНЫЙ ФАКТ!</a:t>
                </a:r>
                <a:endParaRPr lang="ru-RU" sz="2800" b="1" i="1" dirty="0">
                  <a:solidFill>
                    <a:srgbClr val="FF0000"/>
                  </a:solidFill>
                  <a:latin typeface="Bahnschrift Condensed" pitchFamily="34" charset="0"/>
                </a:endParaRPr>
              </a:p>
            </p:txBody>
          </p:sp>
        </p:grpSp>
        <p:sp>
          <p:nvSpPr>
            <p:cNvPr id="17" name="Прямоугольник 16"/>
            <p:cNvSpPr/>
            <p:nvPr/>
          </p:nvSpPr>
          <p:spPr>
            <a:xfrm>
              <a:off x="428596" y="2500306"/>
              <a:ext cx="3143272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 smtClean="0">
                  <a:latin typeface="Bahnschrift Condensed" pitchFamily="34" charset="0"/>
                </a:rPr>
                <a:t>Петр I взошел на трон в 1682 году и правил Россией 43 года. При этом его жизнь по нынешним меркам оборвалась в довольно молодом возрасте – он умер в 52 года.</a:t>
              </a:r>
              <a:endParaRPr lang="ru-RU" sz="2400" dirty="0">
                <a:latin typeface="Bahnschrift Condensed" pitchFamily="34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643570" y="3714752"/>
            <a:ext cx="3406878" cy="3207783"/>
            <a:chOff x="4071934" y="2428868"/>
            <a:chExt cx="4955636" cy="4520068"/>
          </a:xfrm>
        </p:grpSpPr>
        <p:sp>
          <p:nvSpPr>
            <p:cNvPr id="6" name="Овал 5"/>
            <p:cNvSpPr/>
            <p:nvPr/>
          </p:nvSpPr>
          <p:spPr>
            <a:xfrm>
              <a:off x="4071934" y="2428868"/>
              <a:ext cx="4214842" cy="3857628"/>
            </a:xfrm>
            <a:prstGeom prst="ellipse">
              <a:avLst/>
            </a:prstGeom>
            <a:blipFill>
              <a:blip r:embed="rId5" cstate="print"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57685" y="6211670"/>
              <a:ext cx="4669885" cy="7372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 smtClean="0"/>
                <a:t>Начало правления Петра I и Ивана V — </a:t>
              </a:r>
            </a:p>
            <a:p>
              <a:r>
                <a:rPr lang="ru-RU" sz="1400" dirty="0" smtClean="0"/>
                <a:t>коронация, 1682 год</a:t>
              </a:r>
              <a:endParaRPr lang="ru-RU" sz="1400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4500562" y="2214554"/>
            <a:ext cx="1928826" cy="2071702"/>
            <a:chOff x="2500298" y="0"/>
            <a:chExt cx="2714644" cy="3012514"/>
          </a:xfrm>
        </p:grpSpPr>
        <p:sp>
          <p:nvSpPr>
            <p:cNvPr id="11" name="Овал 10"/>
            <p:cNvSpPr/>
            <p:nvPr/>
          </p:nvSpPr>
          <p:spPr>
            <a:xfrm>
              <a:off x="2500298" y="0"/>
              <a:ext cx="2714644" cy="2714644"/>
            </a:xfrm>
            <a:prstGeom prst="ellipse">
              <a:avLst/>
            </a:prstGeom>
            <a:blipFill>
              <a:blip r:embed="rId6" cstate="print"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28992" y="2643182"/>
              <a:ext cx="861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Иван </a:t>
              </a:r>
              <a:r>
                <a:rPr lang="en-GB" dirty="0" smtClean="0"/>
                <a:t>V</a:t>
              </a:r>
              <a:endParaRPr lang="ru-RU" dirty="0"/>
            </a:p>
          </p:txBody>
        </p:sp>
      </p:grpSp>
      <p:sp>
        <p:nvSpPr>
          <p:cNvPr id="19" name="Заголовок 1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Вы это знали?</a:t>
            </a:r>
            <a:endParaRPr kumimoji="0" lang="ru-RU" sz="8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71472" y="1357298"/>
            <a:ext cx="33682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3200" dirty="0" smtClean="0"/>
              <a:t>Ответ на 3 вопрос</a:t>
            </a:r>
            <a:r>
              <a:rPr lang="ru-RU" dirty="0" smtClean="0"/>
              <a:t>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4348" y="2071678"/>
            <a:ext cx="2509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 возрасте 10 лет.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1152</TotalTime>
  <Words>699</Words>
  <Application>Microsoft Office PowerPoint</Application>
  <PresentationFormat>Экран (4:3)</PresentationFormat>
  <Paragraphs>100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Интерактивная игра-квиз к 350-летию со дня рождения Петра Великого. «Россия эпохи Петра 1»</vt:lpstr>
      <vt:lpstr>Раунд I - РАЗМИНКА</vt:lpstr>
      <vt:lpstr>Слайд 3</vt:lpstr>
      <vt:lpstr>Слайд 4</vt:lpstr>
      <vt:lpstr>Слайд 5</vt:lpstr>
      <vt:lpstr>Раунд I - ОТВЕТЫ</vt:lpstr>
      <vt:lpstr>Вы это знали?</vt:lpstr>
      <vt:lpstr>Вы это знали?</vt:lpstr>
      <vt:lpstr>Слайд 9</vt:lpstr>
      <vt:lpstr>Раунд 2 – БЛИЦ-ТУРНИР</vt:lpstr>
      <vt:lpstr>Слайд 11</vt:lpstr>
      <vt:lpstr>Слайд 12</vt:lpstr>
      <vt:lpstr>Слайд 13</vt:lpstr>
      <vt:lpstr>Слайд 14</vt:lpstr>
      <vt:lpstr>Слайд 15</vt:lpstr>
      <vt:lpstr>Слайд 16</vt:lpstr>
      <vt:lpstr>Раунд 2 - ОТВЕТЫ</vt:lpstr>
      <vt:lpstr>Раунд 3  – ДЕТЕКТИВЫ</vt:lpstr>
      <vt:lpstr>1.</vt:lpstr>
      <vt:lpstr>2.</vt:lpstr>
      <vt:lpstr>3.</vt:lpstr>
      <vt:lpstr>Раунд 3  – ОТВЕТЫ</vt:lpstr>
      <vt:lpstr>Слайд 23</vt:lpstr>
      <vt:lpstr>Слайд 24</vt:lpstr>
      <vt:lpstr>       РАУНД 4 –  ГДЕ ЛОГИКА</vt:lpstr>
      <vt:lpstr>Слайд 26</vt:lpstr>
      <vt:lpstr>Слайд 27</vt:lpstr>
      <vt:lpstr>Раунд 4 - ОТВЕТЫ</vt:lpstr>
      <vt:lpstr>Слайд 29</vt:lpstr>
      <vt:lpstr>Слайд 30</vt:lpstr>
      <vt:lpstr>Слайд 31</vt:lpstr>
      <vt:lpstr>Список использованной литературы и интернет-ресурсов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 Вильковская</dc:creator>
  <cp:lastModifiedBy>User</cp:lastModifiedBy>
  <cp:revision>520</cp:revision>
  <dcterms:created xsi:type="dcterms:W3CDTF">2021-10-05T18:23:02Z</dcterms:created>
  <dcterms:modified xsi:type="dcterms:W3CDTF">2022-01-14T19:23:30Z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2886525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