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5" r:id="rId2"/>
    <p:sldId id="295" r:id="rId3"/>
    <p:sldId id="283" r:id="rId4"/>
    <p:sldId id="284" r:id="rId5"/>
    <p:sldId id="293" r:id="rId6"/>
    <p:sldId id="272" r:id="rId7"/>
    <p:sldId id="286" r:id="rId8"/>
    <p:sldId id="259" r:id="rId9"/>
    <p:sldId id="287" r:id="rId10"/>
    <p:sldId id="288" r:id="rId11"/>
    <p:sldId id="289" r:id="rId12"/>
    <p:sldId id="290" r:id="rId13"/>
    <p:sldId id="291" r:id="rId14"/>
    <p:sldId id="292" r:id="rId15"/>
    <p:sldId id="29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543E40-D8E8-409B-9CC7-F82AEE4730A1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412C7-99AF-496A-9D5F-89712E1730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4396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D0261-AE93-4CB2-9CFB-DFBE07A2A5F4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33479-59AF-4117-9935-F88F27A130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8387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92FE-1F2A-44C6-87CB-109B99FCDB4D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148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300AB-FB5C-42F6-BA2A-528517E6BB40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175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929D4-0B32-4D0B-94DF-3E8D335BCB90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033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7C9F2-9000-4DC5-82CF-10DCE21C6CA3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680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34E42-2645-499B-BD1E-295A0C4A6628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5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852A-5088-4B3C-87E4-A167CB233403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422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520D5-7C38-497B-A335-B8DAE38AD718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656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EEF5-2673-480E-94C3-E38877BF9A6A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45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BB85D-26E1-4F95-85AB-E9A84018B00E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640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B486-1791-4BA1-9975-8B3C3B900E7A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42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D302-6C3F-4BEE-B7F9-6C3DA408D29A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580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CF9E9-2765-47EB-AEC9-FF361483977E}" type="datetime1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93743-BC40-4803-AC48-076AC90B50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880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136136" cy="6852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67743" y="849486"/>
            <a:ext cx="5523801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</a:p>
          <a:p>
            <a:pPr algn="ctr"/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класс</a:t>
            </a:r>
          </a:p>
          <a:p>
            <a:pPr algn="ctr"/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на встречное движение</a:t>
            </a:r>
          </a:p>
          <a:p>
            <a:pPr algn="ctr"/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УМК «Школа России»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77BDD0-D6CA-4949-AB1F-5306FFF61765}"/>
              </a:ext>
            </a:extLst>
          </p:cNvPr>
          <p:cNvSpPr txBox="1"/>
          <p:nvPr/>
        </p:nvSpPr>
        <p:spPr>
          <a:xfrm>
            <a:off x="2555776" y="5085184"/>
            <a:ext cx="47525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Учитель начальных классов:</a:t>
            </a:r>
          </a:p>
          <a:p>
            <a:pPr algn="ctr"/>
            <a:r>
              <a:rPr lang="ru-RU" dirty="0"/>
              <a:t> Ларина Светлана Георгиевна</a:t>
            </a:r>
          </a:p>
          <a:p>
            <a:pPr algn="ctr"/>
            <a:r>
              <a:rPr lang="ru-RU" dirty="0"/>
              <a:t>МБОУ «ЦО №52 им. В. В. Лапина»</a:t>
            </a:r>
          </a:p>
        </p:txBody>
      </p:sp>
    </p:spTree>
    <p:extLst>
      <p:ext uri="{BB962C8B-B14F-4D97-AF65-F5344CB8AC3E}">
        <p14:creationId xmlns:p14="http://schemas.microsoft.com/office/powerpoint/2010/main" val="1012675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87" y="-19617"/>
            <a:ext cx="9252520" cy="6897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56"/>
          <p:cNvSpPr txBox="1">
            <a:spLocks noChangeArrowheads="1"/>
          </p:cNvSpPr>
          <p:nvPr/>
        </p:nvSpPr>
        <p:spPr bwMode="auto">
          <a:xfrm>
            <a:off x="3419872" y="332656"/>
            <a:ext cx="16430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ru-RU" sz="4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" name="TextBox 57"/>
          <p:cNvSpPr txBox="1">
            <a:spLocks noChangeArrowheads="1"/>
          </p:cNvSpPr>
          <p:nvPr/>
        </p:nvSpPr>
        <p:spPr bwMode="auto">
          <a:xfrm>
            <a:off x="3419872" y="1216338"/>
            <a:ext cx="16430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ru-RU" sz="4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494828" y="4104922"/>
            <a:ext cx="6799307" cy="214313"/>
            <a:chOff x="1000100" y="4071942"/>
            <a:chExt cx="7216825" cy="214314"/>
          </a:xfrm>
        </p:grpSpPr>
        <p:grpSp>
          <p:nvGrpSpPr>
            <p:cNvPr id="6" name="Группа 5"/>
            <p:cNvGrpSpPr>
              <a:grpSpLocks/>
            </p:cNvGrpSpPr>
            <p:nvPr/>
          </p:nvGrpSpPr>
          <p:grpSpPr bwMode="auto">
            <a:xfrm>
              <a:off x="1000100" y="4071942"/>
              <a:ext cx="7215238" cy="214314"/>
              <a:chOff x="1000100" y="4071942"/>
              <a:chExt cx="7215238" cy="214314"/>
            </a:xfrm>
          </p:grpSpPr>
          <p:cxnSp>
            <p:nvCxnSpPr>
              <p:cNvPr id="8" name="Прямая соединительная линия 7"/>
              <p:cNvCxnSpPr/>
              <p:nvPr/>
            </p:nvCxnSpPr>
            <p:spPr>
              <a:xfrm>
                <a:off x="1000100" y="4143380"/>
                <a:ext cx="7215238" cy="1587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 rot="5400000">
                <a:off x="893737" y="4178305"/>
                <a:ext cx="214314" cy="158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8108974" y="4178305"/>
              <a:ext cx="214314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24"/>
          <p:cNvSpPr txBox="1">
            <a:spLocks noChangeArrowheads="1"/>
          </p:cNvSpPr>
          <p:nvPr/>
        </p:nvSpPr>
        <p:spPr bwMode="auto">
          <a:xfrm>
            <a:off x="646327" y="2986022"/>
            <a:ext cx="20703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12 км/ч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767604" y="3652873"/>
            <a:ext cx="1071563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45"/>
          <p:cNvSpPr>
            <a:spLocks noChangeArrowheads="1"/>
          </p:cNvSpPr>
          <p:nvPr/>
        </p:nvSpPr>
        <p:spPr bwMode="auto">
          <a:xfrm flipH="1">
            <a:off x="416320" y="4273564"/>
            <a:ext cx="584358" cy="37782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I</a:t>
            </a:r>
            <a:endParaRPr lang="ru-RU" sz="40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Правая фигурная скобка 14"/>
          <p:cNvSpPr/>
          <p:nvPr/>
        </p:nvSpPr>
        <p:spPr>
          <a:xfrm rot="5400000">
            <a:off x="3719089" y="1120630"/>
            <a:ext cx="357187" cy="6794631"/>
          </a:xfrm>
          <a:prstGeom prst="rightBrace">
            <a:avLst>
              <a:gd name="adj1" fmla="val 8333"/>
              <a:gd name="adj2" fmla="val 49745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6" name="Group 60"/>
          <p:cNvGrpSpPr>
            <a:grpSpLocks/>
          </p:cNvGrpSpPr>
          <p:nvPr/>
        </p:nvGrpSpPr>
        <p:grpSpPr bwMode="auto">
          <a:xfrm>
            <a:off x="3410294" y="2909822"/>
            <a:ext cx="1447800" cy="1371600"/>
            <a:chOff x="2496" y="1920"/>
            <a:chExt cx="912" cy="864"/>
          </a:xfrm>
        </p:grpSpPr>
        <p:grpSp>
          <p:nvGrpSpPr>
            <p:cNvPr id="17" name="Group 61"/>
            <p:cNvGrpSpPr>
              <a:grpSpLocks/>
            </p:cNvGrpSpPr>
            <p:nvPr/>
          </p:nvGrpSpPr>
          <p:grpSpPr bwMode="auto">
            <a:xfrm>
              <a:off x="2496" y="1968"/>
              <a:ext cx="768" cy="816"/>
              <a:chOff x="2496" y="1968"/>
              <a:chExt cx="768" cy="816"/>
            </a:xfrm>
          </p:grpSpPr>
          <p:grpSp>
            <p:nvGrpSpPr>
              <p:cNvPr id="19" name="Group 62"/>
              <p:cNvGrpSpPr>
                <a:grpSpLocks/>
              </p:cNvGrpSpPr>
              <p:nvPr/>
            </p:nvGrpSpPr>
            <p:grpSpPr bwMode="auto">
              <a:xfrm>
                <a:off x="2496" y="2640"/>
                <a:ext cx="336" cy="144"/>
                <a:chOff x="4752" y="4032"/>
                <a:chExt cx="336" cy="144"/>
              </a:xfrm>
            </p:grpSpPr>
            <p:sp>
              <p:nvSpPr>
                <p:cNvPr id="21" name="Oval 63"/>
                <p:cNvSpPr>
                  <a:spLocks noChangeArrowheads="1"/>
                </p:cNvSpPr>
                <p:nvPr/>
              </p:nvSpPr>
              <p:spPr bwMode="auto">
                <a:xfrm>
                  <a:off x="4752" y="4061"/>
                  <a:ext cx="336" cy="11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22" name="Oval 64"/>
                <p:cNvSpPr>
                  <a:spLocks noChangeArrowheads="1"/>
                </p:cNvSpPr>
                <p:nvPr/>
              </p:nvSpPr>
              <p:spPr bwMode="auto">
                <a:xfrm>
                  <a:off x="4798" y="4046"/>
                  <a:ext cx="259" cy="8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23" name="Oval 65"/>
                <p:cNvSpPr>
                  <a:spLocks noChangeArrowheads="1"/>
                </p:cNvSpPr>
                <p:nvPr/>
              </p:nvSpPr>
              <p:spPr bwMode="auto">
                <a:xfrm>
                  <a:off x="4828" y="4032"/>
                  <a:ext cx="184" cy="43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  <p:sp>
            <p:nvSpPr>
              <p:cNvPr id="20" name="Freeform 66"/>
              <p:cNvSpPr>
                <a:spLocks/>
              </p:cNvSpPr>
              <p:nvPr/>
            </p:nvSpPr>
            <p:spPr bwMode="auto">
              <a:xfrm>
                <a:off x="2632" y="1968"/>
                <a:ext cx="632" cy="672"/>
              </a:xfrm>
              <a:custGeom>
                <a:avLst/>
                <a:gdLst>
                  <a:gd name="T0" fmla="*/ 8 w 1009"/>
                  <a:gd name="T1" fmla="*/ 429 h 664"/>
                  <a:gd name="T2" fmla="*/ 69 w 1009"/>
                  <a:gd name="T3" fmla="*/ 425 h 664"/>
                  <a:gd name="T4" fmla="*/ 396 w 1009"/>
                  <a:gd name="T5" fmla="*/ 404 h 664"/>
                  <a:gd name="T6" fmla="*/ 326 w 1009"/>
                  <a:gd name="T7" fmla="*/ 214 h 664"/>
                  <a:gd name="T8" fmla="*/ 370 w 1009"/>
                  <a:gd name="T9" fmla="*/ 0 h 664"/>
                  <a:gd name="T10" fmla="*/ 0 w 1009"/>
                  <a:gd name="T11" fmla="*/ 38 h 664"/>
                  <a:gd name="T12" fmla="*/ 13 w 1009"/>
                  <a:gd name="T13" fmla="*/ 680 h 6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9"/>
                  <a:gd name="T22" fmla="*/ 0 h 664"/>
                  <a:gd name="T23" fmla="*/ 1009 w 1009"/>
                  <a:gd name="T24" fmla="*/ 664 h 66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9" h="664">
                    <a:moveTo>
                      <a:pt x="20" y="419"/>
                    </a:moveTo>
                    <a:lnTo>
                      <a:pt x="176" y="415"/>
                    </a:lnTo>
                    <a:lnTo>
                      <a:pt x="1009" y="394"/>
                    </a:lnTo>
                    <a:lnTo>
                      <a:pt x="830" y="208"/>
                    </a:lnTo>
                    <a:lnTo>
                      <a:pt x="944" y="0"/>
                    </a:lnTo>
                    <a:lnTo>
                      <a:pt x="0" y="38"/>
                    </a:lnTo>
                    <a:lnTo>
                      <a:pt x="33" y="664"/>
                    </a:lnTo>
                  </a:path>
                </a:pathLst>
              </a:custGeom>
              <a:solidFill>
                <a:srgbClr val="FF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sp>
          <p:nvSpPr>
            <p:cNvPr id="18" name="Text Box 67"/>
            <p:cNvSpPr txBox="1">
              <a:spLocks noChangeArrowheads="1"/>
            </p:cNvSpPr>
            <p:nvPr/>
          </p:nvSpPr>
          <p:spPr bwMode="auto">
            <a:xfrm rot="-192859">
              <a:off x="2612" y="1920"/>
              <a:ext cx="796" cy="404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endParaRPr>
            </a:p>
          </p:txBody>
        </p:sp>
      </p:grpSp>
      <p:sp>
        <p:nvSpPr>
          <p:cNvPr id="26" name="Oval 80"/>
          <p:cNvSpPr>
            <a:spLocks noChangeArrowheads="1"/>
          </p:cNvSpPr>
          <p:nvPr/>
        </p:nvSpPr>
        <p:spPr bwMode="auto">
          <a:xfrm flipH="1" flipV="1">
            <a:off x="7261330" y="4212818"/>
            <a:ext cx="491301" cy="318079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II</a:t>
            </a:r>
            <a:endParaRPr lang="ru-RU" sz="40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 rot="10800000">
            <a:off x="6416521" y="3607596"/>
            <a:ext cx="1000125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>
            <a:off x="3275856" y="4832020"/>
            <a:ext cx="2088231" cy="862343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TextBox 54"/>
          <p:cNvSpPr txBox="1">
            <a:spLocks noChangeArrowheads="1"/>
          </p:cNvSpPr>
          <p:nvPr/>
        </p:nvSpPr>
        <p:spPr bwMode="auto">
          <a:xfrm>
            <a:off x="3708735" y="4986477"/>
            <a:ext cx="13541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4000" b="1" dirty="0">
                <a:solidFill>
                  <a:srgbClr val="002060"/>
                </a:solidFill>
                <a:latin typeface="Calibri" pitchFamily="34" charset="0"/>
              </a:rPr>
              <a:t>78км</a:t>
            </a:r>
          </a:p>
        </p:txBody>
      </p:sp>
      <p:cxnSp>
        <p:nvCxnSpPr>
          <p:cNvPr id="32" name="Прямая соединительная линия 31"/>
          <p:cNvCxnSpPr>
            <a:cxnSpLocks/>
          </p:cNvCxnSpPr>
          <p:nvPr/>
        </p:nvCxnSpPr>
        <p:spPr>
          <a:xfrm flipV="1">
            <a:off x="494828" y="4114318"/>
            <a:ext cx="0" cy="2113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cxnSpLocks/>
          </p:cNvCxnSpPr>
          <p:nvPr/>
        </p:nvCxnSpPr>
        <p:spPr>
          <a:xfrm>
            <a:off x="504475" y="4054423"/>
            <a:ext cx="1053" cy="1983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cxnSpLocks/>
            <a:endCxn id="26" idx="5"/>
          </p:cNvCxnSpPr>
          <p:nvPr/>
        </p:nvCxnSpPr>
        <p:spPr>
          <a:xfrm>
            <a:off x="7327014" y="4011890"/>
            <a:ext cx="6265" cy="24751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" name="Номер слайда 20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37" name="TextBox 54"/>
          <p:cNvSpPr txBox="1">
            <a:spLocks noChangeArrowheads="1"/>
          </p:cNvSpPr>
          <p:nvPr/>
        </p:nvSpPr>
        <p:spPr bwMode="auto">
          <a:xfrm>
            <a:off x="6135199" y="2932113"/>
            <a:ext cx="196519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14км</a:t>
            </a:r>
            <a:r>
              <a:rPr lang="ru-RU" sz="4000" b="1" dirty="0">
                <a:solidFill>
                  <a:srgbClr val="002060"/>
                </a:solidFill>
                <a:latin typeface="Calibri" pitchFamily="34" charset="0"/>
              </a:rPr>
              <a:t>/ч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19872" y="1929676"/>
            <a:ext cx="288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 </a:t>
            </a:r>
          </a:p>
        </p:txBody>
      </p: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id="{4CB34E59-75C1-4284-8365-4A58A60C0D2D}"/>
              </a:ext>
            </a:extLst>
          </p:cNvPr>
          <p:cNvCxnSpPr>
            <a:cxnSpLocks/>
          </p:cNvCxnSpPr>
          <p:nvPr/>
        </p:nvCxnSpPr>
        <p:spPr>
          <a:xfrm flipH="1">
            <a:off x="3630463" y="3926093"/>
            <a:ext cx="536" cy="34957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D1E0F7D6-7F55-4E46-8885-0EE9D16498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4338" y="3987367"/>
            <a:ext cx="42676" cy="377985"/>
          </a:xfrm>
          <a:prstGeom prst="rect">
            <a:avLst/>
          </a:prstGeom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AE6C8F02-7E33-4DCC-957E-526A3BED67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3714501" y="3435309"/>
            <a:ext cx="3700328" cy="572533"/>
          </a:xfrm>
          <a:prstGeom prst="rect">
            <a:avLst/>
          </a:prstGeom>
        </p:spPr>
      </p:pic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BDC51CF3-5EEE-4330-92B3-DAF79AE9FA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 flipV="1">
            <a:off x="467537" y="3411380"/>
            <a:ext cx="3196781" cy="58832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DD0D6EE-8994-47F7-A236-D9FF2C529B56}"/>
              </a:ext>
            </a:extLst>
          </p:cNvPr>
          <p:cNvSpPr txBox="1"/>
          <p:nvPr/>
        </p:nvSpPr>
        <p:spPr>
          <a:xfrm>
            <a:off x="1928230" y="3685899"/>
            <a:ext cx="6070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?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23A53C15-5BA4-48F1-8A7C-CCD33EC563F6}"/>
              </a:ext>
            </a:extLst>
          </p:cNvPr>
          <p:cNvSpPr/>
          <p:nvPr/>
        </p:nvSpPr>
        <p:spPr>
          <a:xfrm>
            <a:off x="5561613" y="3839553"/>
            <a:ext cx="17410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2D72EE-A109-4F46-A46C-ADD6979129A8}"/>
              </a:ext>
            </a:extLst>
          </p:cNvPr>
          <p:cNvSpPr txBox="1"/>
          <p:nvPr/>
        </p:nvSpPr>
        <p:spPr>
          <a:xfrm>
            <a:off x="1259632" y="476672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2)</a:t>
            </a:r>
          </a:p>
        </p:txBody>
      </p:sp>
    </p:spTree>
    <p:extLst>
      <p:ext uri="{BB962C8B-B14F-4D97-AF65-F5344CB8AC3E}">
        <p14:creationId xmlns:p14="http://schemas.microsoft.com/office/powerpoint/2010/main" val="2676844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/>
      <p:bldP spid="15" grpId="0" animBg="1"/>
      <p:bldP spid="31" grpId="0" animBg="1"/>
      <p:bldP spid="30" grpId="0"/>
      <p:bldP spid="37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/>
        </p:nvSpPr>
        <p:spPr bwMode="auto">
          <a:xfrm>
            <a:off x="457200" y="54868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sz="6600" b="1" i="1" dirty="0">
                <a:solidFill>
                  <a:srgbClr val="002060"/>
                </a:solidFill>
              </a:rPr>
              <a:t>Проверь: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20"/>
            <a:ext cx="9144000" cy="6862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одержимое 2"/>
          <p:cNvSpPr>
            <a:spLocks noGrp="1"/>
          </p:cNvSpPr>
          <p:nvPr/>
        </p:nvSpPr>
        <p:spPr bwMode="auto">
          <a:xfrm>
            <a:off x="949896" y="1844824"/>
            <a:ext cx="8229600" cy="4936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 eaLnBrk="1" hangingPunct="1">
              <a:buFont typeface="Arial" charset="0"/>
              <a:buAutoNum type="arabicParenR"/>
            </a:pPr>
            <a:r>
              <a:rPr lang="ru-RU" sz="3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12+14 = 26 </a:t>
            </a: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(км/ч) – общая скорость </a:t>
            </a:r>
          </a:p>
          <a:p>
            <a:pPr marL="0" indent="0" eaLnBrk="1" hangingPunct="1">
              <a:buNone/>
            </a:pP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скорость сближения.</a:t>
            </a:r>
          </a:p>
          <a:p>
            <a:pPr eaLnBrk="1" hangingPunct="1">
              <a:buFont typeface="Arial" charset="0"/>
              <a:buNone/>
            </a:pPr>
            <a:r>
              <a:rPr lang="ru-RU" sz="3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2)78</a:t>
            </a:r>
            <a:r>
              <a:rPr lang="ru-RU" sz="3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:26 =3</a:t>
            </a: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(ч) – были в пути.</a:t>
            </a:r>
          </a:p>
          <a:p>
            <a:pPr eaLnBrk="1" hangingPunct="1">
              <a:buFont typeface="Arial" charset="0"/>
              <a:buNone/>
            </a:pP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через 3 часа лыжники встретились.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C299DD-7BA6-4211-B572-8A8E012582B7}"/>
              </a:ext>
            </a:extLst>
          </p:cNvPr>
          <p:cNvSpPr txBox="1"/>
          <p:nvPr/>
        </p:nvSpPr>
        <p:spPr>
          <a:xfrm>
            <a:off x="2483768" y="548680"/>
            <a:ext cx="53845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2)</a:t>
            </a:r>
          </a:p>
        </p:txBody>
      </p:sp>
    </p:spTree>
    <p:extLst>
      <p:ext uri="{BB962C8B-B14F-4D97-AF65-F5344CB8AC3E}">
        <p14:creationId xmlns:p14="http://schemas.microsoft.com/office/powerpoint/2010/main" val="1681925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60" y="-19617"/>
            <a:ext cx="9252520" cy="6897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56"/>
          <p:cNvSpPr txBox="1">
            <a:spLocks noChangeArrowheads="1"/>
          </p:cNvSpPr>
          <p:nvPr/>
        </p:nvSpPr>
        <p:spPr bwMode="auto">
          <a:xfrm>
            <a:off x="3419872" y="332656"/>
            <a:ext cx="16430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ru-RU" sz="4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" name="TextBox 57"/>
          <p:cNvSpPr txBox="1">
            <a:spLocks noChangeArrowheads="1"/>
          </p:cNvSpPr>
          <p:nvPr/>
        </p:nvSpPr>
        <p:spPr bwMode="auto">
          <a:xfrm>
            <a:off x="3419872" y="1216338"/>
            <a:ext cx="16430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ru-RU" sz="4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500368" y="4105023"/>
            <a:ext cx="6799307" cy="214313"/>
            <a:chOff x="1000100" y="4071942"/>
            <a:chExt cx="7216825" cy="214314"/>
          </a:xfrm>
        </p:grpSpPr>
        <p:grpSp>
          <p:nvGrpSpPr>
            <p:cNvPr id="6" name="Группа 5"/>
            <p:cNvGrpSpPr>
              <a:grpSpLocks/>
            </p:cNvGrpSpPr>
            <p:nvPr/>
          </p:nvGrpSpPr>
          <p:grpSpPr bwMode="auto">
            <a:xfrm>
              <a:off x="1000100" y="4071942"/>
              <a:ext cx="7215238" cy="214314"/>
              <a:chOff x="1000100" y="4071942"/>
              <a:chExt cx="7215238" cy="214314"/>
            </a:xfrm>
          </p:grpSpPr>
          <p:cxnSp>
            <p:nvCxnSpPr>
              <p:cNvPr id="8" name="Прямая соединительная линия 7"/>
              <p:cNvCxnSpPr/>
              <p:nvPr/>
            </p:nvCxnSpPr>
            <p:spPr>
              <a:xfrm>
                <a:off x="1000100" y="4143380"/>
                <a:ext cx="7215238" cy="1587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 rot="5400000">
                <a:off x="893737" y="4178305"/>
                <a:ext cx="214314" cy="158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8108974" y="4178305"/>
              <a:ext cx="214314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24"/>
          <p:cNvSpPr txBox="1">
            <a:spLocks noChangeArrowheads="1"/>
          </p:cNvSpPr>
          <p:nvPr/>
        </p:nvSpPr>
        <p:spPr bwMode="auto">
          <a:xfrm>
            <a:off x="646327" y="2986022"/>
            <a:ext cx="20703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12 км/ч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767604" y="3652873"/>
            <a:ext cx="1071563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45"/>
          <p:cNvSpPr>
            <a:spLocks noChangeArrowheads="1"/>
          </p:cNvSpPr>
          <p:nvPr/>
        </p:nvSpPr>
        <p:spPr bwMode="auto">
          <a:xfrm flipH="1">
            <a:off x="416320" y="4273564"/>
            <a:ext cx="584358" cy="37782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I</a:t>
            </a:r>
            <a:endParaRPr lang="ru-RU" sz="40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Правая фигурная скобка 14"/>
          <p:cNvSpPr/>
          <p:nvPr/>
        </p:nvSpPr>
        <p:spPr>
          <a:xfrm rot="5400000">
            <a:off x="3719089" y="1120630"/>
            <a:ext cx="357187" cy="6794631"/>
          </a:xfrm>
          <a:prstGeom prst="rightBrace">
            <a:avLst>
              <a:gd name="adj1" fmla="val 8333"/>
              <a:gd name="adj2" fmla="val 49745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6" name="Group 60"/>
          <p:cNvGrpSpPr>
            <a:grpSpLocks/>
          </p:cNvGrpSpPr>
          <p:nvPr/>
        </p:nvGrpSpPr>
        <p:grpSpPr bwMode="auto">
          <a:xfrm>
            <a:off x="3410294" y="2909822"/>
            <a:ext cx="1447800" cy="1371600"/>
            <a:chOff x="2496" y="1920"/>
            <a:chExt cx="912" cy="864"/>
          </a:xfrm>
        </p:grpSpPr>
        <p:grpSp>
          <p:nvGrpSpPr>
            <p:cNvPr id="17" name="Group 61"/>
            <p:cNvGrpSpPr>
              <a:grpSpLocks/>
            </p:cNvGrpSpPr>
            <p:nvPr/>
          </p:nvGrpSpPr>
          <p:grpSpPr bwMode="auto">
            <a:xfrm>
              <a:off x="2496" y="1968"/>
              <a:ext cx="768" cy="816"/>
              <a:chOff x="2496" y="1968"/>
              <a:chExt cx="768" cy="816"/>
            </a:xfrm>
          </p:grpSpPr>
          <p:grpSp>
            <p:nvGrpSpPr>
              <p:cNvPr id="19" name="Group 62"/>
              <p:cNvGrpSpPr>
                <a:grpSpLocks/>
              </p:cNvGrpSpPr>
              <p:nvPr/>
            </p:nvGrpSpPr>
            <p:grpSpPr bwMode="auto">
              <a:xfrm>
                <a:off x="2496" y="2640"/>
                <a:ext cx="336" cy="144"/>
                <a:chOff x="4752" y="4032"/>
                <a:chExt cx="336" cy="144"/>
              </a:xfrm>
            </p:grpSpPr>
            <p:sp>
              <p:nvSpPr>
                <p:cNvPr id="21" name="Oval 63"/>
                <p:cNvSpPr>
                  <a:spLocks noChangeArrowheads="1"/>
                </p:cNvSpPr>
                <p:nvPr/>
              </p:nvSpPr>
              <p:spPr bwMode="auto">
                <a:xfrm>
                  <a:off x="4752" y="4061"/>
                  <a:ext cx="336" cy="11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22" name="Oval 64"/>
                <p:cNvSpPr>
                  <a:spLocks noChangeArrowheads="1"/>
                </p:cNvSpPr>
                <p:nvPr/>
              </p:nvSpPr>
              <p:spPr bwMode="auto">
                <a:xfrm>
                  <a:off x="4798" y="4046"/>
                  <a:ext cx="259" cy="8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23" name="Oval 65"/>
                <p:cNvSpPr>
                  <a:spLocks noChangeArrowheads="1"/>
                </p:cNvSpPr>
                <p:nvPr/>
              </p:nvSpPr>
              <p:spPr bwMode="auto">
                <a:xfrm>
                  <a:off x="4828" y="4032"/>
                  <a:ext cx="184" cy="43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  <p:sp>
            <p:nvSpPr>
              <p:cNvPr id="20" name="Freeform 66"/>
              <p:cNvSpPr>
                <a:spLocks/>
              </p:cNvSpPr>
              <p:nvPr/>
            </p:nvSpPr>
            <p:spPr bwMode="auto">
              <a:xfrm>
                <a:off x="2632" y="1968"/>
                <a:ext cx="632" cy="672"/>
              </a:xfrm>
              <a:custGeom>
                <a:avLst/>
                <a:gdLst>
                  <a:gd name="T0" fmla="*/ 8 w 1009"/>
                  <a:gd name="T1" fmla="*/ 429 h 664"/>
                  <a:gd name="T2" fmla="*/ 69 w 1009"/>
                  <a:gd name="T3" fmla="*/ 425 h 664"/>
                  <a:gd name="T4" fmla="*/ 396 w 1009"/>
                  <a:gd name="T5" fmla="*/ 404 h 664"/>
                  <a:gd name="T6" fmla="*/ 326 w 1009"/>
                  <a:gd name="T7" fmla="*/ 214 h 664"/>
                  <a:gd name="T8" fmla="*/ 370 w 1009"/>
                  <a:gd name="T9" fmla="*/ 0 h 664"/>
                  <a:gd name="T10" fmla="*/ 0 w 1009"/>
                  <a:gd name="T11" fmla="*/ 38 h 664"/>
                  <a:gd name="T12" fmla="*/ 13 w 1009"/>
                  <a:gd name="T13" fmla="*/ 680 h 6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9"/>
                  <a:gd name="T22" fmla="*/ 0 h 664"/>
                  <a:gd name="T23" fmla="*/ 1009 w 1009"/>
                  <a:gd name="T24" fmla="*/ 664 h 66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9" h="664">
                    <a:moveTo>
                      <a:pt x="20" y="419"/>
                    </a:moveTo>
                    <a:lnTo>
                      <a:pt x="176" y="415"/>
                    </a:lnTo>
                    <a:lnTo>
                      <a:pt x="1009" y="394"/>
                    </a:lnTo>
                    <a:lnTo>
                      <a:pt x="830" y="208"/>
                    </a:lnTo>
                    <a:lnTo>
                      <a:pt x="944" y="0"/>
                    </a:lnTo>
                    <a:lnTo>
                      <a:pt x="0" y="38"/>
                    </a:lnTo>
                    <a:lnTo>
                      <a:pt x="33" y="664"/>
                    </a:lnTo>
                  </a:path>
                </a:pathLst>
              </a:custGeom>
              <a:solidFill>
                <a:srgbClr val="FF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sp>
          <p:nvSpPr>
            <p:cNvPr id="18" name="Text Box 67"/>
            <p:cNvSpPr txBox="1">
              <a:spLocks noChangeArrowheads="1"/>
            </p:cNvSpPr>
            <p:nvPr/>
          </p:nvSpPr>
          <p:spPr bwMode="auto">
            <a:xfrm rot="-192859">
              <a:off x="2612" y="1920"/>
              <a:ext cx="796" cy="404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endParaRPr>
            </a:p>
          </p:txBody>
        </p:sp>
      </p:grpSp>
      <p:sp>
        <p:nvSpPr>
          <p:cNvPr id="26" name="Oval 80"/>
          <p:cNvSpPr>
            <a:spLocks noChangeArrowheads="1"/>
          </p:cNvSpPr>
          <p:nvPr/>
        </p:nvSpPr>
        <p:spPr bwMode="auto">
          <a:xfrm flipH="1" flipV="1">
            <a:off x="7261330" y="4212818"/>
            <a:ext cx="491301" cy="318079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II</a:t>
            </a:r>
            <a:endParaRPr lang="ru-RU" sz="40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 rot="10800000">
            <a:off x="6416521" y="3607596"/>
            <a:ext cx="1000125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>
            <a:off x="3564303" y="4832020"/>
            <a:ext cx="1143000" cy="1000125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TextBox 54"/>
          <p:cNvSpPr txBox="1">
            <a:spLocks noChangeArrowheads="1"/>
          </p:cNvSpPr>
          <p:nvPr/>
        </p:nvSpPr>
        <p:spPr bwMode="auto">
          <a:xfrm>
            <a:off x="3708735" y="4986477"/>
            <a:ext cx="13541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4000" b="1" dirty="0">
                <a:solidFill>
                  <a:srgbClr val="002060"/>
                </a:solidFill>
                <a:latin typeface="Calibri" pitchFamily="34" charset="0"/>
              </a:rPr>
              <a:t>78км</a:t>
            </a:r>
          </a:p>
        </p:txBody>
      </p:sp>
      <p:cxnSp>
        <p:nvCxnSpPr>
          <p:cNvPr id="32" name="Прямая соединительная линия 31"/>
          <p:cNvCxnSpPr>
            <a:cxnSpLocks/>
          </p:cNvCxnSpPr>
          <p:nvPr/>
        </p:nvCxnSpPr>
        <p:spPr>
          <a:xfrm flipV="1">
            <a:off x="1539786" y="4070049"/>
            <a:ext cx="0" cy="2113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cxnSpLocks/>
          </p:cNvCxnSpPr>
          <p:nvPr/>
        </p:nvCxnSpPr>
        <p:spPr>
          <a:xfrm>
            <a:off x="2561298" y="4075047"/>
            <a:ext cx="1053" cy="1983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5997446" y="4105210"/>
            <a:ext cx="214313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" name="Номер слайда 20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37" name="TextBox 54"/>
          <p:cNvSpPr txBox="1">
            <a:spLocks noChangeArrowheads="1"/>
          </p:cNvSpPr>
          <p:nvPr/>
        </p:nvSpPr>
        <p:spPr bwMode="auto">
          <a:xfrm>
            <a:off x="6135199" y="2932113"/>
            <a:ext cx="196519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4000" b="1" dirty="0">
                <a:solidFill>
                  <a:srgbClr val="002060"/>
                </a:solidFill>
                <a:latin typeface="Calibri" pitchFamily="34" charset="0"/>
              </a:rPr>
              <a:t>      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19872" y="1929676"/>
            <a:ext cx="288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 </a:t>
            </a:r>
          </a:p>
        </p:txBody>
      </p: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id="{4CB34E59-75C1-4284-8365-4A58A60C0D2D}"/>
              </a:ext>
            </a:extLst>
          </p:cNvPr>
          <p:cNvCxnSpPr>
            <a:cxnSpLocks/>
          </p:cNvCxnSpPr>
          <p:nvPr/>
        </p:nvCxnSpPr>
        <p:spPr>
          <a:xfrm flipH="1">
            <a:off x="3630463" y="3926093"/>
            <a:ext cx="536" cy="34957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D1E0F7D6-7F55-4E46-8885-0EE9D16498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966" y="3944281"/>
            <a:ext cx="42676" cy="377985"/>
          </a:xfrm>
          <a:prstGeom prst="rect">
            <a:avLst/>
          </a:prstGeom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AE6C8F02-7E33-4DCC-957E-526A3BED67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3967507" y="3534195"/>
            <a:ext cx="3286344" cy="572533"/>
          </a:xfrm>
          <a:prstGeom prst="rect">
            <a:avLst/>
          </a:prstGeom>
        </p:spPr>
      </p:pic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BDC51CF3-5EEE-4330-92B3-DAF79AE9FA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 flipV="1">
            <a:off x="465690" y="3536495"/>
            <a:ext cx="3196781" cy="58832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234BD7E-5DE8-4C87-B008-B4FFF658AF37}"/>
              </a:ext>
            </a:extLst>
          </p:cNvPr>
          <p:cNvSpPr txBox="1"/>
          <p:nvPr/>
        </p:nvSpPr>
        <p:spPr>
          <a:xfrm flipH="1">
            <a:off x="2228229" y="404664"/>
            <a:ext cx="16430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3) </a:t>
            </a:r>
          </a:p>
        </p:txBody>
      </p:sp>
    </p:spTree>
    <p:extLst>
      <p:ext uri="{BB962C8B-B14F-4D97-AF65-F5344CB8AC3E}">
        <p14:creationId xmlns:p14="http://schemas.microsoft.com/office/powerpoint/2010/main" val="367141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/>
      <p:bldP spid="15" grpId="0" animBg="1"/>
      <p:bldP spid="31" grpId="0" animBg="1"/>
      <p:bldP spid="30" grpId="0"/>
      <p:bldP spid="37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/>
        </p:nvSpPr>
        <p:spPr bwMode="auto">
          <a:xfrm>
            <a:off x="457200" y="54868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sz="6600" b="1" i="1" dirty="0">
                <a:solidFill>
                  <a:srgbClr val="002060"/>
                </a:solidFill>
              </a:rPr>
              <a:t>Проверь: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-4320"/>
            <a:ext cx="9144000" cy="6862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одержимое 2"/>
          <p:cNvSpPr>
            <a:spLocks noGrp="1"/>
          </p:cNvSpPr>
          <p:nvPr/>
        </p:nvSpPr>
        <p:spPr bwMode="auto">
          <a:xfrm>
            <a:off x="611560" y="1772816"/>
            <a:ext cx="9985880" cy="500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 eaLnBrk="1" hangingPunct="1">
              <a:buFont typeface="Arial" charset="0"/>
              <a:buAutoNum type="arabicParenR"/>
            </a:pPr>
            <a:r>
              <a:rPr lang="ru-RU" sz="3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78</a:t>
            </a:r>
            <a:r>
              <a:rPr lang="ru-RU" sz="3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:3=26</a:t>
            </a:r>
            <a:r>
              <a:rPr lang="ru-RU" sz="3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(км/ч) – общая скорость </a:t>
            </a:r>
          </a:p>
          <a:p>
            <a:pPr marL="0" indent="0" eaLnBrk="1" hangingPunct="1">
              <a:buNone/>
            </a:pP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скорость сближения.</a:t>
            </a:r>
          </a:p>
          <a:p>
            <a:pPr eaLnBrk="1" hangingPunct="1">
              <a:buFont typeface="Arial" charset="0"/>
              <a:buNone/>
            </a:pPr>
            <a:r>
              <a:rPr lang="ru-RU" sz="3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2)26</a:t>
            </a:r>
            <a:r>
              <a:rPr lang="ru-RU" sz="3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-12 =14</a:t>
            </a: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(км/ч) – скорость второго лыжника.</a:t>
            </a:r>
          </a:p>
          <a:p>
            <a:pPr eaLnBrk="1" hangingPunct="1">
              <a:buFont typeface="Arial" charset="0"/>
              <a:buNone/>
            </a:pP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14 км/ч скорость второго лыжника.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C299DD-7BA6-4211-B572-8A8E012582B7}"/>
              </a:ext>
            </a:extLst>
          </p:cNvPr>
          <p:cNvSpPr txBox="1"/>
          <p:nvPr/>
        </p:nvSpPr>
        <p:spPr>
          <a:xfrm>
            <a:off x="2483768" y="548680"/>
            <a:ext cx="53845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/>
              <a:t>3)</a:t>
            </a:r>
          </a:p>
        </p:txBody>
      </p:sp>
    </p:spTree>
    <p:extLst>
      <p:ext uri="{BB962C8B-B14F-4D97-AF65-F5344CB8AC3E}">
        <p14:creationId xmlns:p14="http://schemas.microsoft.com/office/powerpoint/2010/main" val="30298550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21"/>
            <a:ext cx="9144000" cy="6862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2411760" y="179746"/>
            <a:ext cx="5112568" cy="5539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3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Повторяем!</a:t>
            </a:r>
          </a:p>
        </p:txBody>
      </p:sp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2627784" y="922615"/>
            <a:ext cx="345638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9 8 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0 0</a:t>
            </a:r>
          </a:p>
          <a:p>
            <a: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3 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03430B-2190-457B-B2B7-35815C8021FD}"/>
              </a:ext>
            </a:extLst>
          </p:cNvPr>
          <p:cNvSpPr txBox="1"/>
          <p:nvPr/>
        </p:nvSpPr>
        <p:spPr>
          <a:xfrm flipH="1">
            <a:off x="2411760" y="1772815"/>
            <a:ext cx="72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ru-RU" sz="3200" dirty="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C9947415-9B97-4E37-BF96-C4981BDDD996}"/>
              </a:ext>
            </a:extLst>
          </p:cNvPr>
          <p:cNvCxnSpPr>
            <a:cxnSpLocks/>
          </p:cNvCxnSpPr>
          <p:nvPr/>
        </p:nvCxnSpPr>
        <p:spPr>
          <a:xfrm>
            <a:off x="2441345" y="2492896"/>
            <a:ext cx="295232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EFE7E9A-163C-467D-A5EF-F2C81CD6359B}"/>
              </a:ext>
            </a:extLst>
          </p:cNvPr>
          <p:cNvSpPr txBox="1"/>
          <p:nvPr/>
        </p:nvSpPr>
        <p:spPr>
          <a:xfrm>
            <a:off x="323528" y="4063178"/>
            <a:ext cx="867153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Алгоритм</a:t>
            </a:r>
          </a:p>
          <a:p>
            <a:r>
              <a:rPr lang="ru-RU" dirty="0"/>
              <a:t>1. </a:t>
            </a:r>
            <a:r>
              <a:rPr lang="ru-RU" sz="2400" dirty="0"/>
              <a:t>Второй множитель записываю так,  чтобы нули остались в стороне.</a:t>
            </a:r>
          </a:p>
          <a:p>
            <a:r>
              <a:rPr lang="ru-RU" sz="2400" dirty="0"/>
              <a:t>2. Умножаю многозначное число на число, не обращая внимание на нули.</a:t>
            </a:r>
          </a:p>
          <a:p>
            <a:r>
              <a:rPr lang="ru-RU" sz="2400" dirty="0"/>
              <a:t>3. К полученному результату приписываю  нули.</a:t>
            </a:r>
          </a:p>
          <a:p>
            <a:r>
              <a:rPr lang="ru-RU" sz="2400" dirty="0"/>
              <a:t>4. Читаю ответ.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75387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A9353D6-55CA-494D-91F1-F649C79A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19C36EB-F026-4A1F-B837-F970A7EE8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450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402B7F-00D5-4BC9-BF23-495E9CD333D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dirty="0"/>
              <a:t>Решение задач на встречное движение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514E5B-9C3B-4808-9B45-D28AEB0BF7B5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2800" dirty="0"/>
              <a:t>Цель: научить составлять и решать обратные задачи на встречное движение.</a:t>
            </a:r>
          </a:p>
          <a:p>
            <a:r>
              <a:rPr lang="ru-RU" sz="2800" dirty="0"/>
              <a:t>Планируемые результаты: обучающиеся научатся решать задачи на встречное движение;</a:t>
            </a:r>
          </a:p>
          <a:p>
            <a:r>
              <a:rPr lang="ru-RU" sz="2800" dirty="0"/>
              <a:t> читать схематические чертежи к задачам; </a:t>
            </a:r>
          </a:p>
          <a:p>
            <a:r>
              <a:rPr lang="ru-RU" sz="2800" dirty="0"/>
              <a:t>выполнять письменное умножение двух чисел, оканчивающихся нулями.</a:t>
            </a:r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D7854DC-1CF3-46B6-9983-CEB3E952A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405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8CC31D-20B2-4A95-98F7-5A11AF7262F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/>
              <a:t>Проверка домашнего задания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40CFEC-4BF1-45DB-B708-7313F7E74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1944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r>
              <a:rPr lang="ru-RU" dirty="0"/>
              <a:t>8см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²25мм²=825мм²      1м²50дм²=150дм²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9дм²18см²=918см²       1м²50см²=10050см²</a:t>
            </a:r>
          </a:p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59.</a:t>
            </a:r>
          </a:p>
          <a:p>
            <a:pPr marL="0" indent="0" algn="ctr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х·9=120-66                           х:8=320+80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   х·9=54                                  х:8=400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   Х=54:9                                  Х=400·8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ru-RU" u="sng" dirty="0">
                <a:latin typeface="Arial" panose="020B0604020202020204" pitchFamily="34" charset="0"/>
                <a:cs typeface="Arial" panose="020B0604020202020204" pitchFamily="34" charset="0"/>
              </a:rPr>
              <a:t>х=6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</a:t>
            </a:r>
            <a:r>
              <a:rPr lang="ru-RU" u="sng" dirty="0">
                <a:latin typeface="Arial" panose="020B0604020202020204" pitchFamily="34" charset="0"/>
                <a:cs typeface="Arial" panose="020B0604020202020204" pitchFamily="34" charset="0"/>
              </a:rPr>
              <a:t>х=3200   </a:t>
            </a:r>
          </a:p>
          <a:p>
            <a:pPr marL="0" indent="0">
              <a:buNone/>
            </a:pPr>
            <a:r>
              <a:rPr lang="ru-RU" u="sng" dirty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</a:p>
          <a:p>
            <a:pPr algn="ctr"/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9A27EF2-B26D-47DB-B3C2-747BF8AD5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255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8B1226-E11C-4840-829E-F443EC97B33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/>
              <a:t>С.15 под красной чертой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9DAD19-2F82-460E-A796-5D01644DF879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>
                <a:solidFill>
                  <a:srgbClr val="FF0000"/>
                </a:solidFill>
              </a:rPr>
              <a:t>4</a:t>
            </a:r>
            <a:r>
              <a:rPr lang="ru-RU" sz="6600" dirty="0"/>
              <a:t>000 </a:t>
            </a:r>
            <a:r>
              <a:rPr lang="ru-RU" sz="6600" dirty="0">
                <a:latin typeface="Arial" panose="020B0604020202020204" pitchFamily="34" charset="0"/>
                <a:cs typeface="Arial" panose="020B0604020202020204" pitchFamily="34" charset="0"/>
              </a:rPr>
              <a:t>·</a:t>
            </a:r>
            <a:r>
              <a:rPr lang="ru-RU" sz="6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6600" dirty="0">
                <a:latin typeface="Arial" panose="020B0604020202020204" pitchFamily="34" charset="0"/>
                <a:cs typeface="Arial" panose="020B0604020202020204" pitchFamily="34" charset="0"/>
              </a:rPr>
              <a:t>0=</a:t>
            </a:r>
          </a:p>
          <a:p>
            <a:pPr marL="0" indent="0">
              <a:buNone/>
            </a:pPr>
            <a:r>
              <a:rPr lang="ru-RU" sz="6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sz="6600" dirty="0">
                <a:latin typeface="Arial" panose="020B0604020202020204" pitchFamily="34" charset="0"/>
                <a:cs typeface="Arial" panose="020B0604020202020204" pitchFamily="34" charset="0"/>
              </a:rPr>
              <a:t>000·</a:t>
            </a:r>
            <a:r>
              <a:rPr lang="ru-RU" sz="6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6600" dirty="0">
                <a:latin typeface="Arial" panose="020B0604020202020204" pitchFamily="34" charset="0"/>
                <a:cs typeface="Arial" panose="020B0604020202020204" pitchFamily="34" charset="0"/>
              </a:rPr>
              <a:t>0=</a:t>
            </a:r>
          </a:p>
          <a:p>
            <a:pPr marL="0" indent="0">
              <a:buNone/>
            </a:pPr>
            <a:endParaRPr lang="ru-RU" sz="6600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A95FB30-E88D-46BF-B585-B43F60FC6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271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799481A9-2351-473D-87A8-3B2060E54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1026" name="Picture 2" descr="https://i0.wp.com/gladtolearn.ru/blog/wp-content/uploads/2017/02/88.jpg?resize=358%2C286&amp;ssl=1">
            <a:extLst>
              <a:ext uri="{FF2B5EF4-FFF2-40B4-BE49-F238E27FC236}">
                <a16:creationId xmlns:a16="http://schemas.microsoft.com/office/drawing/2014/main" id="{FEF25EE8-CFBD-4E01-9C21-96C1E74214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848" y="0"/>
            <a:ext cx="5554147" cy="4437112"/>
          </a:xfrm>
          <a:prstGeom prst="rect">
            <a:avLst/>
          </a:prstGeom>
          <a:noFill/>
          <a:ln>
            <a:solidFill>
              <a:schemeClr val="accent5">
                <a:lumMod val="20000"/>
                <a:lumOff val="8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0.wp.com/gladtolearn.ru/blog/wp-content/uploads/2017/02/889.jpg?resize=303%2C242&amp;ssl=1">
            <a:extLst>
              <a:ext uri="{FF2B5EF4-FFF2-40B4-BE49-F238E27FC236}">
                <a16:creationId xmlns:a16="http://schemas.microsoft.com/office/drawing/2014/main" id="{1A710945-6AA5-4FD6-BC19-4452E8C5F1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222" y="2996952"/>
            <a:ext cx="3276593" cy="2616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2BF465F9-FE6A-4E40-A463-E2536338C9EC}"/>
              </a:ext>
            </a:extLst>
          </p:cNvPr>
          <p:cNvCxnSpPr>
            <a:cxnSpLocks/>
          </p:cNvCxnSpPr>
          <p:nvPr/>
        </p:nvCxnSpPr>
        <p:spPr>
          <a:xfrm>
            <a:off x="2718822" y="2348880"/>
            <a:ext cx="34530" cy="135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8651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234"/>
            <a:ext cx="9252520" cy="6897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32043"/>
              </p:ext>
            </p:extLst>
          </p:nvPr>
        </p:nvGraphicFramePr>
        <p:xfrm>
          <a:off x="539552" y="1340768"/>
          <a:ext cx="8712968" cy="4680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5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3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24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6590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Скорость</a:t>
                      </a:r>
                      <a:endParaRPr lang="ru-RU" sz="3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</a:t>
                      </a:r>
                      <a:endParaRPr lang="ru-RU" sz="3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Расстояние</a:t>
                      </a:r>
                      <a:endParaRPr lang="ru-RU" sz="3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7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Пловец</a:t>
                      </a:r>
                      <a:endParaRPr lang="ru-RU" sz="3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3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мин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3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м</a:t>
                      </a:r>
                      <a:endParaRPr lang="ru-RU" sz="30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7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Бегун</a:t>
                      </a:r>
                      <a:endParaRPr lang="ru-RU" sz="3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м/мин</a:t>
                      </a:r>
                      <a:endParaRPr lang="ru-RU" sz="3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3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 м</a:t>
                      </a:r>
                      <a:endParaRPr lang="ru-RU" sz="3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7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Лыжник</a:t>
                      </a:r>
                      <a:endParaRPr lang="ru-RU" sz="30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 м/мин</a:t>
                      </a:r>
                      <a:endParaRPr lang="ru-RU" sz="3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мин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3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3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051720" y="188640"/>
            <a:ext cx="334630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задачи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768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60" y="-162561"/>
            <a:ext cx="9252520" cy="6897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56"/>
          <p:cNvSpPr txBox="1">
            <a:spLocks noChangeArrowheads="1"/>
          </p:cNvSpPr>
          <p:nvPr/>
        </p:nvSpPr>
        <p:spPr bwMode="auto">
          <a:xfrm>
            <a:off x="3419872" y="332656"/>
            <a:ext cx="16430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ru-RU" sz="4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" name="TextBox 57"/>
          <p:cNvSpPr txBox="1">
            <a:spLocks noChangeArrowheads="1"/>
          </p:cNvSpPr>
          <p:nvPr/>
        </p:nvSpPr>
        <p:spPr bwMode="auto">
          <a:xfrm>
            <a:off x="3419872" y="1216338"/>
            <a:ext cx="16430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ru-RU" sz="4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500368" y="4105023"/>
            <a:ext cx="6799307" cy="214313"/>
            <a:chOff x="1000100" y="4071942"/>
            <a:chExt cx="7216825" cy="214314"/>
          </a:xfrm>
        </p:grpSpPr>
        <p:grpSp>
          <p:nvGrpSpPr>
            <p:cNvPr id="6" name="Группа 5"/>
            <p:cNvGrpSpPr>
              <a:grpSpLocks/>
            </p:cNvGrpSpPr>
            <p:nvPr/>
          </p:nvGrpSpPr>
          <p:grpSpPr bwMode="auto">
            <a:xfrm>
              <a:off x="1000100" y="4071942"/>
              <a:ext cx="7215238" cy="214314"/>
              <a:chOff x="1000100" y="4071942"/>
              <a:chExt cx="7215238" cy="214314"/>
            </a:xfrm>
          </p:grpSpPr>
          <p:cxnSp>
            <p:nvCxnSpPr>
              <p:cNvPr id="8" name="Прямая соединительная линия 7"/>
              <p:cNvCxnSpPr/>
              <p:nvPr/>
            </p:nvCxnSpPr>
            <p:spPr>
              <a:xfrm>
                <a:off x="1000100" y="4143380"/>
                <a:ext cx="7215238" cy="1587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 rot="5400000">
                <a:off x="893737" y="4178305"/>
                <a:ext cx="214314" cy="158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8108974" y="4178305"/>
              <a:ext cx="214314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24"/>
          <p:cNvSpPr txBox="1">
            <a:spLocks noChangeArrowheads="1"/>
          </p:cNvSpPr>
          <p:nvPr/>
        </p:nvSpPr>
        <p:spPr bwMode="auto">
          <a:xfrm>
            <a:off x="646327" y="2986022"/>
            <a:ext cx="20703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12 км/ч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767604" y="3652873"/>
            <a:ext cx="1071563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45"/>
          <p:cNvSpPr>
            <a:spLocks noChangeArrowheads="1"/>
          </p:cNvSpPr>
          <p:nvPr/>
        </p:nvSpPr>
        <p:spPr bwMode="auto">
          <a:xfrm flipH="1">
            <a:off x="354148" y="4462958"/>
            <a:ext cx="584358" cy="37782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I</a:t>
            </a:r>
            <a:endParaRPr lang="ru-RU" sz="40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Правая фигурная скобка 14"/>
          <p:cNvSpPr/>
          <p:nvPr/>
        </p:nvSpPr>
        <p:spPr>
          <a:xfrm rot="5400000">
            <a:off x="3717595" y="935296"/>
            <a:ext cx="357187" cy="6794631"/>
          </a:xfrm>
          <a:prstGeom prst="rightBrace">
            <a:avLst>
              <a:gd name="adj1" fmla="val 8333"/>
              <a:gd name="adj2" fmla="val 49745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6" name="Group 60"/>
          <p:cNvGrpSpPr>
            <a:grpSpLocks/>
          </p:cNvGrpSpPr>
          <p:nvPr/>
        </p:nvGrpSpPr>
        <p:grpSpPr bwMode="auto">
          <a:xfrm>
            <a:off x="3410294" y="2909822"/>
            <a:ext cx="1447800" cy="1371600"/>
            <a:chOff x="2496" y="1920"/>
            <a:chExt cx="912" cy="864"/>
          </a:xfrm>
        </p:grpSpPr>
        <p:grpSp>
          <p:nvGrpSpPr>
            <p:cNvPr id="17" name="Group 61"/>
            <p:cNvGrpSpPr>
              <a:grpSpLocks/>
            </p:cNvGrpSpPr>
            <p:nvPr/>
          </p:nvGrpSpPr>
          <p:grpSpPr bwMode="auto">
            <a:xfrm>
              <a:off x="2496" y="1968"/>
              <a:ext cx="768" cy="816"/>
              <a:chOff x="2496" y="1968"/>
              <a:chExt cx="768" cy="816"/>
            </a:xfrm>
          </p:grpSpPr>
          <p:grpSp>
            <p:nvGrpSpPr>
              <p:cNvPr id="19" name="Group 62"/>
              <p:cNvGrpSpPr>
                <a:grpSpLocks/>
              </p:cNvGrpSpPr>
              <p:nvPr/>
            </p:nvGrpSpPr>
            <p:grpSpPr bwMode="auto">
              <a:xfrm>
                <a:off x="2496" y="2640"/>
                <a:ext cx="336" cy="144"/>
                <a:chOff x="4752" y="4032"/>
                <a:chExt cx="336" cy="144"/>
              </a:xfrm>
            </p:grpSpPr>
            <p:sp>
              <p:nvSpPr>
                <p:cNvPr id="21" name="Oval 63"/>
                <p:cNvSpPr>
                  <a:spLocks noChangeArrowheads="1"/>
                </p:cNvSpPr>
                <p:nvPr/>
              </p:nvSpPr>
              <p:spPr bwMode="auto">
                <a:xfrm>
                  <a:off x="4752" y="4061"/>
                  <a:ext cx="336" cy="11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22" name="Oval 64"/>
                <p:cNvSpPr>
                  <a:spLocks noChangeArrowheads="1"/>
                </p:cNvSpPr>
                <p:nvPr/>
              </p:nvSpPr>
              <p:spPr bwMode="auto">
                <a:xfrm>
                  <a:off x="4798" y="4046"/>
                  <a:ext cx="259" cy="8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23" name="Oval 65"/>
                <p:cNvSpPr>
                  <a:spLocks noChangeArrowheads="1"/>
                </p:cNvSpPr>
                <p:nvPr/>
              </p:nvSpPr>
              <p:spPr bwMode="auto">
                <a:xfrm>
                  <a:off x="4828" y="4032"/>
                  <a:ext cx="184" cy="43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  <p:sp>
            <p:nvSpPr>
              <p:cNvPr id="20" name="Freeform 66"/>
              <p:cNvSpPr>
                <a:spLocks/>
              </p:cNvSpPr>
              <p:nvPr/>
            </p:nvSpPr>
            <p:spPr bwMode="auto">
              <a:xfrm>
                <a:off x="2632" y="1968"/>
                <a:ext cx="632" cy="672"/>
              </a:xfrm>
              <a:custGeom>
                <a:avLst/>
                <a:gdLst>
                  <a:gd name="T0" fmla="*/ 8 w 1009"/>
                  <a:gd name="T1" fmla="*/ 429 h 664"/>
                  <a:gd name="T2" fmla="*/ 69 w 1009"/>
                  <a:gd name="T3" fmla="*/ 425 h 664"/>
                  <a:gd name="T4" fmla="*/ 396 w 1009"/>
                  <a:gd name="T5" fmla="*/ 404 h 664"/>
                  <a:gd name="T6" fmla="*/ 326 w 1009"/>
                  <a:gd name="T7" fmla="*/ 214 h 664"/>
                  <a:gd name="T8" fmla="*/ 370 w 1009"/>
                  <a:gd name="T9" fmla="*/ 0 h 664"/>
                  <a:gd name="T10" fmla="*/ 0 w 1009"/>
                  <a:gd name="T11" fmla="*/ 38 h 664"/>
                  <a:gd name="T12" fmla="*/ 13 w 1009"/>
                  <a:gd name="T13" fmla="*/ 680 h 6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9"/>
                  <a:gd name="T22" fmla="*/ 0 h 664"/>
                  <a:gd name="T23" fmla="*/ 1009 w 1009"/>
                  <a:gd name="T24" fmla="*/ 664 h 66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9" h="664">
                    <a:moveTo>
                      <a:pt x="20" y="419"/>
                    </a:moveTo>
                    <a:lnTo>
                      <a:pt x="176" y="415"/>
                    </a:lnTo>
                    <a:lnTo>
                      <a:pt x="1009" y="394"/>
                    </a:lnTo>
                    <a:lnTo>
                      <a:pt x="830" y="208"/>
                    </a:lnTo>
                    <a:lnTo>
                      <a:pt x="944" y="0"/>
                    </a:lnTo>
                    <a:lnTo>
                      <a:pt x="0" y="38"/>
                    </a:lnTo>
                    <a:lnTo>
                      <a:pt x="33" y="664"/>
                    </a:lnTo>
                  </a:path>
                </a:pathLst>
              </a:custGeom>
              <a:solidFill>
                <a:srgbClr val="FF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sp>
          <p:nvSpPr>
            <p:cNvPr id="18" name="Text Box 67"/>
            <p:cNvSpPr txBox="1">
              <a:spLocks noChangeArrowheads="1"/>
            </p:cNvSpPr>
            <p:nvPr/>
          </p:nvSpPr>
          <p:spPr bwMode="auto">
            <a:xfrm rot="-192859">
              <a:off x="2612" y="1920"/>
              <a:ext cx="796" cy="404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endParaRPr>
            </a:p>
          </p:txBody>
        </p:sp>
      </p:grpSp>
      <p:sp>
        <p:nvSpPr>
          <p:cNvPr id="26" name="Oval 80"/>
          <p:cNvSpPr>
            <a:spLocks noChangeArrowheads="1"/>
          </p:cNvSpPr>
          <p:nvPr/>
        </p:nvSpPr>
        <p:spPr bwMode="auto">
          <a:xfrm flipH="1" flipV="1">
            <a:off x="7337828" y="4212814"/>
            <a:ext cx="502815" cy="512329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II</a:t>
            </a:r>
            <a:endParaRPr lang="ru-RU" sz="40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 rot="10800000">
            <a:off x="6416521" y="3607596"/>
            <a:ext cx="1000125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>
            <a:off x="3564303" y="4832020"/>
            <a:ext cx="1143000" cy="1000125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TextBox 54"/>
          <p:cNvSpPr txBox="1">
            <a:spLocks noChangeArrowheads="1"/>
          </p:cNvSpPr>
          <p:nvPr/>
        </p:nvSpPr>
        <p:spPr bwMode="auto">
          <a:xfrm>
            <a:off x="3708735" y="4986477"/>
            <a:ext cx="13541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4000" b="1" dirty="0">
                <a:solidFill>
                  <a:srgbClr val="002060"/>
                </a:solidFill>
                <a:latin typeface="Calibri" pitchFamily="34" charset="0"/>
              </a:rPr>
              <a:t>?км</a:t>
            </a:r>
          </a:p>
        </p:txBody>
      </p:sp>
      <p:cxnSp>
        <p:nvCxnSpPr>
          <p:cNvPr id="32" name="Прямая соединительная линия 31"/>
          <p:cNvCxnSpPr>
            <a:cxnSpLocks/>
          </p:cNvCxnSpPr>
          <p:nvPr/>
        </p:nvCxnSpPr>
        <p:spPr>
          <a:xfrm flipV="1">
            <a:off x="1539786" y="4070049"/>
            <a:ext cx="0" cy="2113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cxnSpLocks/>
          </p:cNvCxnSpPr>
          <p:nvPr/>
        </p:nvCxnSpPr>
        <p:spPr>
          <a:xfrm>
            <a:off x="2561298" y="4075047"/>
            <a:ext cx="1053" cy="1983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5997446" y="4105210"/>
            <a:ext cx="214313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" name="Номер слайда 20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7" name="TextBox 54"/>
          <p:cNvSpPr txBox="1">
            <a:spLocks noChangeArrowheads="1"/>
          </p:cNvSpPr>
          <p:nvPr/>
        </p:nvSpPr>
        <p:spPr bwMode="auto">
          <a:xfrm>
            <a:off x="6135199" y="2932113"/>
            <a:ext cx="196519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14км</a:t>
            </a:r>
            <a:r>
              <a:rPr lang="ru-RU" sz="4000" b="1" dirty="0">
                <a:solidFill>
                  <a:srgbClr val="002060"/>
                </a:solidFill>
                <a:latin typeface="Calibri" pitchFamily="34" charset="0"/>
              </a:rPr>
              <a:t>/ч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19872" y="1929676"/>
            <a:ext cx="288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 </a:t>
            </a:r>
          </a:p>
        </p:txBody>
      </p: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id="{4CB34E59-75C1-4284-8365-4A58A60C0D2D}"/>
              </a:ext>
            </a:extLst>
          </p:cNvPr>
          <p:cNvCxnSpPr>
            <a:cxnSpLocks/>
          </p:cNvCxnSpPr>
          <p:nvPr/>
        </p:nvCxnSpPr>
        <p:spPr>
          <a:xfrm flipH="1">
            <a:off x="3630463" y="3926093"/>
            <a:ext cx="536" cy="34957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D1E0F7D6-7F55-4E46-8885-0EE9D16498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966" y="3944281"/>
            <a:ext cx="42676" cy="377985"/>
          </a:xfrm>
          <a:prstGeom prst="rect">
            <a:avLst/>
          </a:prstGeom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AE6C8F02-7E33-4DCC-957E-526A3BED67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3967507" y="3534195"/>
            <a:ext cx="3286344" cy="572533"/>
          </a:xfrm>
          <a:prstGeom prst="rect">
            <a:avLst/>
          </a:prstGeom>
        </p:spPr>
      </p:pic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BDC51CF3-5EEE-4330-92B3-DAF79AE9FA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 flipV="1">
            <a:off x="465690" y="3536495"/>
            <a:ext cx="3196781" cy="58832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878CD1A-6947-412F-A93E-37684F234A86}"/>
              </a:ext>
            </a:extLst>
          </p:cNvPr>
          <p:cNvSpPr txBox="1"/>
          <p:nvPr/>
        </p:nvSpPr>
        <p:spPr>
          <a:xfrm>
            <a:off x="1907704" y="262993"/>
            <a:ext cx="49725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dirty="0"/>
              <a:t>1)</a:t>
            </a:r>
          </a:p>
        </p:txBody>
      </p:sp>
    </p:spTree>
    <p:extLst>
      <p:ext uri="{BB962C8B-B14F-4D97-AF65-F5344CB8AC3E}">
        <p14:creationId xmlns:p14="http://schemas.microsoft.com/office/powerpoint/2010/main" val="449992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/>
      <p:bldP spid="15" grpId="0" animBg="1"/>
      <p:bldP spid="31" grpId="0" animBg="1"/>
      <p:bldP spid="30" grpId="0"/>
      <p:bldP spid="37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/>
        </p:nvSpPr>
        <p:spPr bwMode="auto">
          <a:xfrm>
            <a:off x="457200" y="54868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sz="6600" b="1" i="1" dirty="0">
                <a:solidFill>
                  <a:srgbClr val="002060"/>
                </a:solidFill>
              </a:rPr>
              <a:t>Проверь: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20"/>
            <a:ext cx="9144000" cy="6862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одержимое 2"/>
          <p:cNvSpPr>
            <a:spLocks noGrp="1"/>
          </p:cNvSpPr>
          <p:nvPr/>
        </p:nvSpPr>
        <p:spPr bwMode="auto">
          <a:xfrm>
            <a:off x="457200" y="2348880"/>
            <a:ext cx="8507288" cy="4432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 eaLnBrk="1" hangingPunct="1">
              <a:buFont typeface="Arial" charset="0"/>
              <a:buAutoNum type="arabicParenR"/>
            </a:pP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12∙ 3 = 36 (км) – расстояние 1 лыжника.</a:t>
            </a:r>
          </a:p>
          <a:p>
            <a:pPr eaLnBrk="1" hangingPunct="1">
              <a:buFont typeface="Arial" charset="0"/>
              <a:buNone/>
            </a:pP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2)14</a:t>
            </a:r>
            <a:r>
              <a:rPr lang="ru-RU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·</a:t>
            </a: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 = 42 (км) – расстояние 2 лыжника.</a:t>
            </a:r>
          </a:p>
          <a:p>
            <a:pPr eaLnBrk="1" hangingPunct="1">
              <a:buFont typeface="Arial" charset="0"/>
              <a:buNone/>
            </a:pP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42 + 36 = 78 (км) – всё расстояние</a:t>
            </a:r>
          </a:p>
          <a:p>
            <a:pPr eaLnBrk="1" hangingPunct="1">
              <a:buFont typeface="Arial" charset="0"/>
              <a:buNone/>
            </a:pP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78 километров расстояние </a:t>
            </a:r>
          </a:p>
          <a:p>
            <a:pPr eaLnBrk="1" hangingPunct="1">
              <a:buFont typeface="Arial" charset="0"/>
              <a:buNone/>
            </a:pP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посёлками.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578B76-49F3-4AD2-8C52-00DAC4473D86}"/>
              </a:ext>
            </a:extLst>
          </p:cNvPr>
          <p:cNvSpPr txBox="1"/>
          <p:nvPr/>
        </p:nvSpPr>
        <p:spPr>
          <a:xfrm>
            <a:off x="3275856" y="404664"/>
            <a:ext cx="268855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dirty="0"/>
              <a:t>Первый способ</a:t>
            </a:r>
          </a:p>
        </p:txBody>
      </p:sp>
    </p:spTree>
    <p:extLst>
      <p:ext uri="{BB962C8B-B14F-4D97-AF65-F5344CB8AC3E}">
        <p14:creationId xmlns:p14="http://schemas.microsoft.com/office/powerpoint/2010/main" val="624622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/>
        </p:nvSpPr>
        <p:spPr bwMode="auto">
          <a:xfrm>
            <a:off x="457200" y="54868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sz="6600" b="1" i="1" dirty="0">
                <a:solidFill>
                  <a:srgbClr val="002060"/>
                </a:solidFill>
              </a:rPr>
              <a:t>Проверь: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одержимое 2"/>
          <p:cNvSpPr>
            <a:spLocks noGrp="1"/>
          </p:cNvSpPr>
          <p:nvPr/>
        </p:nvSpPr>
        <p:spPr bwMode="auto">
          <a:xfrm>
            <a:off x="323528" y="1916832"/>
            <a:ext cx="8640960" cy="4864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 eaLnBrk="1" hangingPunct="1">
              <a:buFont typeface="Arial" charset="0"/>
              <a:buAutoNum type="arabicParenR"/>
            </a:pP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12+14 = 26 (км/ч) – общая скорость </a:t>
            </a:r>
          </a:p>
          <a:p>
            <a:pPr marL="0" indent="0" eaLnBrk="1" hangingPunct="1">
              <a:buNone/>
            </a:pP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скорость сближения.</a:t>
            </a:r>
          </a:p>
          <a:p>
            <a:pPr eaLnBrk="1" hangingPunct="1">
              <a:buFont typeface="Arial" charset="0"/>
              <a:buNone/>
            </a:pP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2)26</a:t>
            </a:r>
            <a:r>
              <a:rPr lang="ru-RU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·</a:t>
            </a: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 = 78 (км) – расстояние между посёлками.</a:t>
            </a:r>
          </a:p>
          <a:p>
            <a:pPr eaLnBrk="1" hangingPunct="1">
              <a:buFont typeface="Arial" charset="0"/>
              <a:buNone/>
            </a:pP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78 километров расстояние между посёлками.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93743-BC40-4803-AC48-076AC90B5069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C299DD-7BA6-4211-B572-8A8E012582B7}"/>
              </a:ext>
            </a:extLst>
          </p:cNvPr>
          <p:cNvSpPr txBox="1"/>
          <p:nvPr/>
        </p:nvSpPr>
        <p:spPr>
          <a:xfrm>
            <a:off x="2483768" y="548680"/>
            <a:ext cx="53845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/>
              <a:t>Второй способ</a:t>
            </a:r>
          </a:p>
        </p:txBody>
      </p:sp>
    </p:spTree>
    <p:extLst>
      <p:ext uri="{BB962C8B-B14F-4D97-AF65-F5344CB8AC3E}">
        <p14:creationId xmlns:p14="http://schemas.microsoft.com/office/powerpoint/2010/main" val="9616407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430</Words>
  <Application>Microsoft Office PowerPoint</Application>
  <PresentationFormat>Экран (4:3)</PresentationFormat>
  <Paragraphs>115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Презентация PowerPoint</vt:lpstr>
      <vt:lpstr>Решение задач на встречное движение </vt:lpstr>
      <vt:lpstr>Проверка домашнего задания</vt:lpstr>
      <vt:lpstr>С.15 под красной чертой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mom</cp:lastModifiedBy>
  <cp:revision>63</cp:revision>
  <dcterms:created xsi:type="dcterms:W3CDTF">2015-02-09T13:05:13Z</dcterms:created>
  <dcterms:modified xsi:type="dcterms:W3CDTF">2022-02-10T12:29:46Z</dcterms:modified>
</cp:coreProperties>
</file>