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6" r:id="rId9"/>
    <p:sldId id="282" r:id="rId10"/>
    <p:sldId id="264" r:id="rId11"/>
    <p:sldId id="266" r:id="rId12"/>
    <p:sldId id="271" r:id="rId13"/>
    <p:sldId id="268" r:id="rId14"/>
    <p:sldId id="275" r:id="rId15"/>
    <p:sldId id="277" r:id="rId16"/>
    <p:sldId id="279" r:id="rId17"/>
    <p:sldId id="280" r:id="rId18"/>
    <p:sldId id="272" r:id="rId19"/>
    <p:sldId id="273" r:id="rId20"/>
    <p:sldId id="27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9E7B9-5E0A-4935-B613-0AA807FDBCD1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C3EF-4ACA-4C38-AAE9-54BE7DE5E6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096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8C3EF-4ACA-4C38-AAE9-54BE7DE5E69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74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9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6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65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9016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80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8838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26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715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81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7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5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06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8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79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9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5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FAA907C-AD1E-4476-869A-2B70E358BA9E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2BC72A-701E-4194-BC8E-A068A2A0A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885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eb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lamanova.com/17_genius-in-skirt.html" TargetMode="External"/><Relationship Id="rId7" Type="http://schemas.openxmlformats.org/officeDocument/2006/relationships/hyperlink" Target="https://lamanova.com/20_sketches.html" TargetMode="External"/><Relationship Id="rId2" Type="http://schemas.openxmlformats.org/officeDocument/2006/relationships/hyperlink" Target="https://ru.wikipedia.org/wiki/%D0%9B%D0%B0%D0%BC%D0%B0%D0%BD%D0%BE%D0%B2%D0%B0,_%D0%9D%D0%B0%D0%B4%D0%B5%D0%B6%D0%B4%D0%B0_%D0%9F%D0%B5%D1%82%D1%80%D0%BE%D0%B2%D0%BD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obgott.livejournal.com/280930.html" TargetMode="External"/><Relationship Id="rId5" Type="http://schemas.openxmlformats.org/officeDocument/2006/relationships/hyperlink" Target="https://nashenasledie.livejournal.com/4797179.html?view=comments" TargetMode="External"/><Relationship Id="rId4" Type="http://schemas.openxmlformats.org/officeDocument/2006/relationships/hyperlink" Target="https://mccuntz.livejournal.com/189892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ebp"/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31D2B-ECCC-42FA-8136-2A0840D6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327" y="403603"/>
            <a:ext cx="4633513" cy="5322493"/>
          </a:xfrm>
        </p:spPr>
        <p:txBody>
          <a:bodyPr>
            <a:normAutofit/>
          </a:bodyPr>
          <a:lstStyle/>
          <a:p>
            <a:r>
              <a:rPr lang="ru-RU" dirty="0"/>
              <a:t>Русская мода конца</a:t>
            </a:r>
            <a:r>
              <a:rPr lang="ru-RU" sz="3600" b="1" dirty="0"/>
              <a:t> X</a:t>
            </a:r>
            <a:r>
              <a:rPr lang="en-US" sz="3600" b="1" dirty="0"/>
              <a:t>I</a:t>
            </a:r>
            <a:r>
              <a:rPr lang="ru-RU" sz="3600" b="1" dirty="0"/>
              <a:t>X </a:t>
            </a:r>
            <a:r>
              <a:rPr lang="ru-RU" sz="3600" dirty="0"/>
              <a:t>начала</a:t>
            </a:r>
            <a:r>
              <a:rPr lang="ru-RU" sz="3600" b="1" dirty="0"/>
              <a:t> XX века. </a:t>
            </a:r>
            <a:br>
              <a:rPr lang="ru-RU" sz="3600" b="1" dirty="0"/>
            </a:br>
            <a:r>
              <a:rPr lang="ru-RU" sz="3600" dirty="0"/>
              <a:t>Творчество </a:t>
            </a:r>
            <a:br>
              <a:rPr lang="ru-RU" sz="3600" dirty="0"/>
            </a:br>
            <a:r>
              <a:rPr lang="ru-RU" sz="3600" b="1" dirty="0"/>
              <a:t>Н.П. </a:t>
            </a:r>
            <a:r>
              <a:rPr lang="ru-RU" sz="3600" b="1" dirty="0" err="1"/>
              <a:t>ламановой</a:t>
            </a:r>
            <a:r>
              <a:rPr lang="ru-RU" sz="3600" b="1" dirty="0"/>
              <a:t>.</a:t>
            </a: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9EC159-AEDB-41E7-A5C5-782664A0DE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551" y="226049"/>
            <a:ext cx="5819644" cy="5819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A0C2C1-560E-4CAA-9E7B-482DCD01223A}"/>
              </a:ext>
            </a:extLst>
          </p:cNvPr>
          <p:cNvSpPr txBox="1"/>
          <p:nvPr/>
        </p:nvSpPr>
        <p:spPr>
          <a:xfrm>
            <a:off x="4637103" y="6045693"/>
            <a:ext cx="75548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Портрет Надежды </a:t>
            </a:r>
            <a:r>
              <a:rPr lang="ru-RU" dirty="0" err="1"/>
              <a:t>Ламановой</a:t>
            </a:r>
            <a:r>
              <a:rPr lang="ru-RU" dirty="0"/>
              <a:t> работы Валентина Серова</a:t>
            </a:r>
          </a:p>
        </p:txBody>
      </p:sp>
    </p:spTree>
    <p:extLst>
      <p:ext uri="{BB962C8B-B14F-4D97-AF65-F5344CB8AC3E}">
        <p14:creationId xmlns:p14="http://schemas.microsoft.com/office/powerpoint/2010/main" val="2057522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F7C07-CE95-45C4-AA9C-FFC8B1568F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55" y="118892"/>
            <a:ext cx="4302025" cy="59356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03012E-C608-4CCF-B490-25D2D33E1156}"/>
              </a:ext>
            </a:extLst>
          </p:cNvPr>
          <p:cNvSpPr txBox="1"/>
          <p:nvPr/>
        </p:nvSpPr>
        <p:spPr>
          <a:xfrm>
            <a:off x="266330" y="5903893"/>
            <a:ext cx="51824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effectLst/>
              </a:rPr>
              <a:t>Комплект Н.П. </a:t>
            </a:r>
            <a:r>
              <a:rPr lang="ru-RU" sz="1400" b="1" dirty="0" err="1">
                <a:effectLst/>
              </a:rPr>
              <a:t>Ламановой</a:t>
            </a:r>
            <a:br>
              <a:rPr lang="ru-RU" sz="1400" dirty="0"/>
            </a:br>
            <a:r>
              <a:rPr lang="ru-RU" sz="1400" dirty="0"/>
              <a:t>«</a:t>
            </a:r>
            <a:r>
              <a:rPr lang="ru-RU" sz="1400" dirty="0" err="1"/>
              <a:t>Мосэкуст</a:t>
            </a:r>
            <a:r>
              <a:rPr lang="ru-RU" sz="1400" dirty="0"/>
              <a:t>» на Международной</a:t>
            </a:r>
            <a:br>
              <a:rPr lang="ru-RU" sz="1400" dirty="0"/>
            </a:br>
            <a:r>
              <a:rPr lang="ru-RU" sz="1400" dirty="0"/>
              <a:t>Парижской выставке 1925 г.</a:t>
            </a:r>
            <a:br>
              <a:rPr lang="ru-RU" sz="1400" dirty="0"/>
            </a:br>
            <a:r>
              <a:rPr lang="ru-RU" sz="1400" dirty="0"/>
              <a:t>Источник: «Красная нива» №14, 1925 г., стр. 335.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CCABD4-D964-4B7B-ABE5-4FA0485F67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4873" y="118892"/>
            <a:ext cx="1824828" cy="54336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E10632-10B9-47D4-903B-D7DC7BDA9EDF}"/>
              </a:ext>
            </a:extLst>
          </p:cNvPr>
          <p:cNvSpPr txBox="1"/>
          <p:nvPr/>
        </p:nvSpPr>
        <p:spPr>
          <a:xfrm>
            <a:off x="5664086" y="5217003"/>
            <a:ext cx="3068346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effectLst/>
              </a:rPr>
              <a:t>Реконструкция</a:t>
            </a:r>
            <a:r>
              <a:rPr lang="ru-RU" sz="1400" dirty="0"/>
              <a:t> комплекта (платье прямого силуэта и жакет), выполнена изо льна. Жакет с потайной застежкой и накладными карманами. Декор репсовой лентой разной ширины</a:t>
            </a:r>
            <a:r>
              <a:rPr lang="ru-RU" dirty="0"/>
              <a:t>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9DDCB02-5673-445A-B95B-CB6FA403551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8767" y="118892"/>
            <a:ext cx="2867688" cy="50981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274E5BE-2867-485B-BCD7-A53854007591}"/>
              </a:ext>
            </a:extLst>
          </p:cNvPr>
          <p:cNvSpPr txBox="1"/>
          <p:nvPr/>
        </p:nvSpPr>
        <p:spPr>
          <a:xfrm>
            <a:off x="8946640" y="4710353"/>
            <a:ext cx="283483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effectLst/>
              </a:rPr>
              <a:t>Реконструкция</a:t>
            </a:r>
            <a:r>
              <a:rPr lang="ru-RU" sz="1400" dirty="0"/>
              <a:t> </a:t>
            </a:r>
            <a:r>
              <a:rPr lang="ru-RU" sz="1400" dirty="0" err="1"/>
              <a:t>бесполиковой</a:t>
            </a:r>
            <a:r>
              <a:rPr lang="ru-RU" sz="1400" dirty="0"/>
              <a:t> рубахи прямого кроя с прямыми рукавами на сборке с ластовицами. Нижняя часть платья выполнена из части старинного полотенца с вышивкой и старинного льна, похожего на </a:t>
            </a:r>
            <a:r>
              <a:rPr lang="ru-RU" sz="1400" dirty="0" err="1"/>
              <a:t>домоткань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289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2BA1E76-87E1-4E78-9058-57B693616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38" y="3429000"/>
            <a:ext cx="5036003" cy="33596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A321E7E-FBFA-4108-A96C-A5665D3C51C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338" y="49314"/>
            <a:ext cx="4937548" cy="327093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53EEAA2-BDDE-42B1-B21B-7655C0038A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131" y="3595456"/>
            <a:ext cx="4742230" cy="314567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93FF667-8084-4040-891A-C22DF927472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8431" y="49315"/>
            <a:ext cx="4801149" cy="337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11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4F07F3-0DC7-4D86-BDB4-4E0B6362705A}"/>
              </a:ext>
            </a:extLst>
          </p:cNvPr>
          <p:cNvSpPr txBox="1"/>
          <p:nvPr/>
        </p:nvSpPr>
        <p:spPr>
          <a:xfrm>
            <a:off x="4982449" y="5478625"/>
            <a:ext cx="59480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основным местом работы Надежды Петровны оставался МХАТ, где она работала как консультант до последнего дня жизни.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E47603-0E99-4665-BA62-58889C12F7BA}"/>
              </a:ext>
            </a:extLst>
          </p:cNvPr>
          <p:cNvSpPr txBox="1"/>
          <p:nvPr/>
        </p:nvSpPr>
        <p:spPr>
          <a:xfrm>
            <a:off x="461638" y="354146"/>
            <a:ext cx="32048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Надежда Ламанова сотрудничала и с советским кинематографом. Под ее руководством и при ее участии выполнены костюмы, использованные в известных и ставших уже классическими советских фильмах: «Александр Невский» Сергея Эйзенштейна (1938 год), «Цирк» Григория Александрова (1936 год), «Аэлита» Якова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Протазанова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(1924 год), «Поколение победителей» Веры Строевой (1936 год).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3762015-BAEB-4A58-B21A-BC146AA407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644" y="271192"/>
            <a:ext cx="7725650" cy="50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19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10C295-48E8-4B7A-92D8-6EE4B87FF1FB}"/>
              </a:ext>
            </a:extLst>
          </p:cNvPr>
          <p:cNvSpPr txBox="1"/>
          <p:nvPr/>
        </p:nvSpPr>
        <p:spPr>
          <a:xfrm>
            <a:off x="355107" y="151179"/>
            <a:ext cx="114521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	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Н.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Ламановой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В. Мухиной работали </a:t>
            </a: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Л. Попова, В. Степанова, 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Макарова,         Е.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Прибыльская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Экстер,  А.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Гиндус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Бульбенкова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33EACF-0B80-4200-8553-75B5FA11F3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12" y="906289"/>
            <a:ext cx="3434422" cy="49799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948B3A-E67B-4915-A1EE-B0E563FA74E4}"/>
              </a:ext>
            </a:extLst>
          </p:cNvPr>
          <p:cNvSpPr txBox="1"/>
          <p:nvPr/>
        </p:nvSpPr>
        <p:spPr>
          <a:xfrm>
            <a:off x="355107" y="5933425"/>
            <a:ext cx="26277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Эскиз Александры Экстер из журнала "Ателье" №1, 1923 г.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4F36AD5-18F3-4AA7-BE1F-59F04D7E6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468" y="906289"/>
            <a:ext cx="8285496" cy="43637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8BD264-EC94-4032-8770-5324ED37655E}"/>
              </a:ext>
            </a:extLst>
          </p:cNvPr>
          <p:cNvSpPr txBox="1"/>
          <p:nvPr/>
        </p:nvSpPr>
        <p:spPr>
          <a:xfrm>
            <a:off x="3542188" y="5381545"/>
            <a:ext cx="85699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✽ Л. Попова. Эскиз летнего платья с </a:t>
            </a:r>
            <a:r>
              <a:rPr lang="ru-RU" sz="1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орнаментом,состоящим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 кругов. Бумага, тушь, акварель. Москва, 1923-1924 гг. Государственный музей-заповедник "Царицыно".</a:t>
            </a:r>
          </a:p>
          <a:p>
            <a:pPr algn="ctr"/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✽ Иллюстрация к статье "Простота и практичность в одежде". Александра Экстер.</a:t>
            </a:r>
          </a:p>
          <a:p>
            <a:pPr algn="ctr"/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«Красная Нива»  № 21, 1923 г.</a:t>
            </a:r>
          </a:p>
          <a:p>
            <a:pPr algn="ctr"/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✽ Л. Попова. Эскиз обложки модного журнала "ЛЕТО 1924"</a:t>
            </a:r>
          </a:p>
        </p:txBody>
      </p:sp>
    </p:spTree>
    <p:extLst>
      <p:ext uri="{BB962C8B-B14F-4D97-AF65-F5344CB8AC3E}">
        <p14:creationId xmlns:p14="http://schemas.microsoft.com/office/powerpoint/2010/main" val="1181307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1B2CA2-50CA-42AF-BED7-D77E0AAE22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39" y="359366"/>
            <a:ext cx="2950100" cy="51941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BE1817-1FF0-4892-BD33-846813C3DC5A}"/>
              </a:ext>
            </a:extLst>
          </p:cNvPr>
          <p:cNvSpPr txBox="1"/>
          <p:nvPr/>
        </p:nvSpPr>
        <p:spPr>
          <a:xfrm>
            <a:off x="304801" y="5575304"/>
            <a:ext cx="3604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Эскиз из книги Н.М. Каминской «История костюма» 1986 год</a:t>
            </a:r>
            <a:br>
              <a:rPr lang="ru-RU" dirty="0"/>
            </a:br>
            <a:r>
              <a:rPr lang="ru-RU" dirty="0"/>
              <a:t>Художник В.Ф. Шаркова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F51DAA-8F9B-4B8F-8CBA-716BDB55EA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393" y="359366"/>
            <a:ext cx="3988904" cy="52159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84D3E9-1482-4D79-997E-A34C4FC23DC7}"/>
              </a:ext>
            </a:extLst>
          </p:cNvPr>
          <p:cNvSpPr txBox="1"/>
          <p:nvPr/>
        </p:nvSpPr>
        <p:spPr>
          <a:xfrm>
            <a:off x="3773558" y="5713803"/>
            <a:ext cx="42605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Эскизы из книги Р.В. Захаржевской «История костюма» 2006 год</a:t>
            </a:r>
            <a:br>
              <a:rPr lang="ru-RU" dirty="0"/>
            </a:br>
            <a:r>
              <a:rPr lang="ru-RU" dirty="0"/>
              <a:t>Художник Р.В. Захаржевская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44F53F-CCF2-4ABD-A0F3-E8BD7CD8A319}"/>
              </a:ext>
            </a:extLst>
          </p:cNvPr>
          <p:cNvSpPr txBox="1"/>
          <p:nvPr/>
        </p:nvSpPr>
        <p:spPr>
          <a:xfrm>
            <a:off x="8034132" y="389269"/>
            <a:ext cx="3799802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 поисках моделей, созданных Надеждой Петровной </a:t>
            </a:r>
            <a:r>
              <a:rPr lang="ru-RU" sz="2000" dirty="0" err="1">
                <a:solidFill>
                  <a:schemeClr val="bg1"/>
                </a:solidFill>
              </a:rPr>
              <a:t>Ламановой</a:t>
            </a:r>
            <a:r>
              <a:rPr lang="ru-RU" sz="2000" dirty="0">
                <a:solidFill>
                  <a:schemeClr val="bg1"/>
                </a:solidFill>
              </a:rPr>
              <a:t>, изучая публикации ее и о ней, встречаются не только готовые изделия, но и множество эскизов, выполненных карандашом, чернилами, гуашью, акварелью. </a:t>
            </a:r>
            <a:r>
              <a:rPr lang="ru-RU" sz="2000" dirty="0" err="1">
                <a:solidFill>
                  <a:schemeClr val="bg1"/>
                </a:solidFill>
              </a:rPr>
              <a:t>Последущие</a:t>
            </a:r>
            <a:r>
              <a:rPr lang="ru-RU" sz="2000" dirty="0">
                <a:solidFill>
                  <a:schemeClr val="bg1"/>
                </a:solidFill>
              </a:rPr>
              <a:t> поколения дизайнеров одежды копируют эскизы моделей, созданные Н.П. </a:t>
            </a:r>
            <a:r>
              <a:rPr lang="ru-RU" sz="2000" dirty="0" err="1">
                <a:solidFill>
                  <a:schemeClr val="bg1"/>
                </a:solidFill>
              </a:rPr>
              <a:t>Ламановой</a:t>
            </a:r>
            <a:r>
              <a:rPr lang="ru-RU" sz="2000" dirty="0">
                <a:solidFill>
                  <a:schemeClr val="bg1"/>
                </a:solidFill>
              </a:rPr>
              <a:t>. Условно их можно разделить на эскизы, выполненные  до воплощения модели в материале, и на эскизы, созданные по образцам готовых изделий.</a:t>
            </a:r>
          </a:p>
        </p:txBody>
      </p:sp>
    </p:spTree>
    <p:extLst>
      <p:ext uri="{BB962C8B-B14F-4D97-AF65-F5344CB8AC3E}">
        <p14:creationId xmlns:p14="http://schemas.microsoft.com/office/powerpoint/2010/main" val="260000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7BFCCE-4C92-47BF-8AAC-817191F10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28" y="177552"/>
            <a:ext cx="7300204" cy="57260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89F25E-905F-46FF-A847-6C73FD78E2A2}"/>
              </a:ext>
            </a:extLst>
          </p:cNvPr>
          <p:cNvSpPr txBox="1"/>
          <p:nvPr/>
        </p:nvSpPr>
        <p:spPr>
          <a:xfrm>
            <a:off x="329230" y="6034117"/>
            <a:ext cx="61078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Фотографии из книги Т.К. Стриженовой</a:t>
            </a:r>
          </a:p>
          <a:p>
            <a:r>
              <a:rPr lang="ru-RU" dirty="0"/>
              <a:t> «Из истории советского костюма» 1972 год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EAB8C9-FE76-4C7D-B259-74BC203C31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305" y="177552"/>
            <a:ext cx="4314067" cy="57869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1A0869-DA0F-4E33-B6C2-6CCB373625A3}"/>
              </a:ext>
            </a:extLst>
          </p:cNvPr>
          <p:cNvSpPr txBox="1"/>
          <p:nvPr/>
        </p:nvSpPr>
        <p:spPr>
          <a:xfrm>
            <a:off x="7670304" y="5936663"/>
            <a:ext cx="43140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Эскиз из книги Н.М. Каминской «История костюма» 1977 год</a:t>
            </a:r>
            <a:br>
              <a:rPr lang="ru-RU" dirty="0"/>
            </a:br>
            <a:r>
              <a:rPr lang="ru-RU" dirty="0"/>
              <a:t>Художник В.Ф. Шаркова</a:t>
            </a:r>
          </a:p>
        </p:txBody>
      </p:sp>
    </p:spTree>
    <p:extLst>
      <p:ext uri="{BB962C8B-B14F-4D97-AF65-F5344CB8AC3E}">
        <p14:creationId xmlns:p14="http://schemas.microsoft.com/office/powerpoint/2010/main" val="3797308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1C1976-16CA-431E-8D90-5AC1CA868D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488" y="210364"/>
            <a:ext cx="3696573" cy="58778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DCA4AD-2396-4FF4-A05E-0C6F71101FBD}"/>
              </a:ext>
            </a:extLst>
          </p:cNvPr>
          <p:cNvSpPr txBox="1"/>
          <p:nvPr/>
        </p:nvSpPr>
        <p:spPr>
          <a:xfrm>
            <a:off x="557007" y="6088250"/>
            <a:ext cx="52046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Эскиз из книги Н.М. Каминской «История костюма» 1977 год Художник В.Ф. Шаркова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2D8BFC-0686-4B76-86D6-4F2BDBDB77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459" y="210364"/>
            <a:ext cx="3768415" cy="58778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3BD568-832C-4944-9223-356829112DD0}"/>
              </a:ext>
            </a:extLst>
          </p:cNvPr>
          <p:cNvSpPr txBox="1"/>
          <p:nvPr/>
        </p:nvSpPr>
        <p:spPr>
          <a:xfrm>
            <a:off x="6205492" y="6088249"/>
            <a:ext cx="57527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Фотография из книги Т.К. Стриженовой</a:t>
            </a:r>
          </a:p>
          <a:p>
            <a:r>
              <a:rPr lang="ru-RU" dirty="0"/>
              <a:t> «Из истории советского костюма» 1972 год</a:t>
            </a:r>
          </a:p>
        </p:txBody>
      </p:sp>
    </p:spTree>
    <p:extLst>
      <p:ext uri="{BB962C8B-B14F-4D97-AF65-F5344CB8AC3E}">
        <p14:creationId xmlns:p14="http://schemas.microsoft.com/office/powerpoint/2010/main" val="963241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151E6D-A28E-41BA-BFFA-B0325DCF93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25" y="46965"/>
            <a:ext cx="5479112" cy="58451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145479-6F44-41A8-87A5-BF4893910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753" y="46965"/>
            <a:ext cx="3728622" cy="59153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5BF369-47B1-4E22-989B-01D9B5D8514F}"/>
              </a:ext>
            </a:extLst>
          </p:cNvPr>
          <p:cNvSpPr txBox="1"/>
          <p:nvPr/>
        </p:nvSpPr>
        <p:spPr>
          <a:xfrm>
            <a:off x="7368465" y="5962299"/>
            <a:ext cx="4225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Эльза </a:t>
            </a:r>
            <a:r>
              <a:rPr lang="ru-RU" dirty="0" err="1"/>
              <a:t>Триоле</a:t>
            </a:r>
            <a:r>
              <a:rPr lang="ru-RU" dirty="0"/>
              <a:t> демонстрирует платье Надежды </a:t>
            </a:r>
            <a:r>
              <a:rPr lang="ru-RU" dirty="0" err="1"/>
              <a:t>Ламановой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A3C1D-CB08-4249-A043-19A66D4C8373}"/>
              </a:ext>
            </a:extLst>
          </p:cNvPr>
          <p:cNvSpPr txBox="1"/>
          <p:nvPr/>
        </p:nvSpPr>
        <p:spPr>
          <a:xfrm>
            <a:off x="314363" y="5823157"/>
            <a:ext cx="66102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Эскизы моделей </a:t>
            </a:r>
            <a:r>
              <a:rPr lang="ru-RU" dirty="0" err="1"/>
              <a:t>Ламановой</a:t>
            </a:r>
            <a:r>
              <a:rPr lang="ru-RU" dirty="0"/>
              <a:t> из книги «Композиция костюма» Ф.М. </a:t>
            </a:r>
            <a:r>
              <a:rPr lang="ru-RU" dirty="0" err="1"/>
              <a:t>Пармона</a:t>
            </a:r>
            <a:br>
              <a:rPr lang="ru-RU" dirty="0"/>
            </a:br>
            <a:r>
              <a:rPr lang="ru-RU" dirty="0"/>
              <a:t>Рисунки Ф.М. </a:t>
            </a:r>
            <a:r>
              <a:rPr lang="ru-RU" dirty="0" err="1"/>
              <a:t>Пармона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411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24D208C-F497-4172-A299-3B6CDF39058D}"/>
              </a:ext>
            </a:extLst>
          </p:cNvPr>
          <p:cNvSpPr txBox="1"/>
          <p:nvPr/>
        </p:nvSpPr>
        <p:spPr>
          <a:xfrm>
            <a:off x="506027" y="957866"/>
            <a:ext cx="11043821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Великого русского кутюрье помнят до сих пор. Ежегодно проводится конкурс профессиональных модельеров имени Надежды </a:t>
            </a:r>
            <a:r>
              <a:rPr lang="ru-RU" sz="2800" dirty="0" err="1"/>
              <a:t>Ламановой</a:t>
            </a:r>
            <a:r>
              <a:rPr lang="ru-RU" sz="2800" dirty="0"/>
              <a:t>. </a:t>
            </a:r>
          </a:p>
          <a:p>
            <a:pPr algn="ctr"/>
            <a:endParaRPr lang="ru-RU" sz="2800" dirty="0"/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ЗАДАНИЕ: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algn="ctr"/>
            <a:r>
              <a:rPr lang="ru-RU" sz="3600" b="1" dirty="0"/>
              <a:t>выполнить 2-3 зарисовки на основе моделей одежды, разработанных Н. П. </a:t>
            </a:r>
            <a:r>
              <a:rPr lang="ru-RU" sz="3600" b="1" dirty="0" err="1"/>
              <a:t>Ламановой</a:t>
            </a:r>
            <a:r>
              <a:rPr lang="ru-RU" sz="3600" b="1" dirty="0"/>
              <a:t> на рубеже 19-20 веков</a:t>
            </a:r>
          </a:p>
        </p:txBody>
      </p:sp>
    </p:spTree>
    <p:extLst>
      <p:ext uri="{BB962C8B-B14F-4D97-AF65-F5344CB8AC3E}">
        <p14:creationId xmlns:p14="http://schemas.microsoft.com/office/powerpoint/2010/main" val="4139818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9447E-FAD5-4A7E-9987-D5CBBFF09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566" y="1442291"/>
            <a:ext cx="10070868" cy="1507067"/>
          </a:xfrm>
        </p:spPr>
        <p:txBody>
          <a:bodyPr/>
          <a:lstStyle/>
          <a:p>
            <a:r>
              <a:rPr lang="ru-RU" dirty="0"/>
              <a:t>Успехов в работе!</a:t>
            </a:r>
          </a:p>
        </p:txBody>
      </p:sp>
    </p:spTree>
    <p:extLst>
      <p:ext uri="{BB962C8B-B14F-4D97-AF65-F5344CB8AC3E}">
        <p14:creationId xmlns:p14="http://schemas.microsoft.com/office/powerpoint/2010/main" val="13581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C55F4-8A02-45CC-BB79-4524F1D72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799"/>
            <a:ext cx="6089451" cy="43389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	</a:t>
            </a:r>
            <a:r>
              <a:rPr lang="ru-RU" sz="3200" b="1" dirty="0" err="1">
                <a:solidFill>
                  <a:srgbClr val="FF0000"/>
                </a:solidFill>
              </a:rPr>
              <a:t>Наде́жда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Петро́вна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Ла́манова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(</a:t>
            </a:r>
            <a:r>
              <a:rPr lang="ru-RU" sz="2000" dirty="0" err="1"/>
              <a:t>Каю́това</a:t>
            </a:r>
            <a:r>
              <a:rPr lang="ru-RU" sz="2000" dirty="0"/>
              <a:t>) (14 (26) декабря 1861 года, </a:t>
            </a:r>
            <a:r>
              <a:rPr lang="ru-RU" sz="2000" dirty="0" err="1"/>
              <a:t>Шутилово</a:t>
            </a:r>
            <a:r>
              <a:rPr lang="ru-RU" sz="2000" dirty="0"/>
              <a:t>, Российская Империя - 15 октября 1941года, Москва, РСФСР)- 	</a:t>
            </a:r>
            <a:r>
              <a:rPr lang="ru-RU" sz="2400" b="1" dirty="0"/>
              <a:t>российский и советский модельер, художник театрального костюма. </a:t>
            </a:r>
            <a:br>
              <a:rPr lang="ru-RU" sz="2400" b="1" dirty="0"/>
            </a:br>
            <a:br>
              <a:rPr lang="ru-RU" sz="2400" b="1" dirty="0"/>
            </a:br>
            <a:r>
              <a:rPr lang="ru-RU" sz="2400" b="1" dirty="0"/>
              <a:t> 	Стояла у истоков российской и советской моды XX века.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C8E468-5346-480B-B7BB-CE6BFD4A3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046" y="598733"/>
            <a:ext cx="4432824" cy="590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21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E996DB-CC80-4889-BABE-8559182DC5E7}"/>
              </a:ext>
            </a:extLst>
          </p:cNvPr>
          <p:cNvSpPr txBox="1"/>
          <p:nvPr/>
        </p:nvSpPr>
        <p:spPr>
          <a:xfrm>
            <a:off x="692459" y="313340"/>
            <a:ext cx="1067983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Источники информации:</a:t>
            </a:r>
          </a:p>
          <a:p>
            <a:r>
              <a:rPr lang="ru-RU" dirty="0"/>
              <a:t> </a:t>
            </a:r>
            <a:r>
              <a:rPr lang="en-US" dirty="0">
                <a:hlinkClick r:id="rId2"/>
              </a:rPr>
              <a:t>https://ru.wikipedia.org/wiki/%D0%9B%D0%B0%D0%BC%D0%B0%D0%BD%D0%BE%D0%B2%D0%B0,_%D0%9D%D0%B0%D0%B4%D0%B5%D0%B6%D0%B4%D0%B0_%D0%9F%D0%B5%D1%82%D1%80%D0%BE%D0%B2%D0%BD%D0%B0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3"/>
              </a:rPr>
              <a:t>https://lamanova.com/17_genius-in-skirt.html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4"/>
              </a:rPr>
              <a:t>https://mccuntz.livejournal.com/189892.html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5"/>
              </a:rPr>
              <a:t>https://nashenasledie.livejournal.com/4797179.html?view=comments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6"/>
              </a:rPr>
              <a:t>https://lobgott.livejournal.com/280930.html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7"/>
              </a:rPr>
              <a:t>https://lamanova.com/20_sketches.html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94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D4386B-47EB-42B9-9DA9-3E07545B86E9}"/>
              </a:ext>
            </a:extLst>
          </p:cNvPr>
          <p:cNvSpPr txBox="1"/>
          <p:nvPr/>
        </p:nvSpPr>
        <p:spPr>
          <a:xfrm>
            <a:off x="355108" y="508648"/>
            <a:ext cx="610783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Художница училась в России, продолжала  совершенствовать своё мастерство в Париже - у знаменитых в Европе модельеров. Дело Надежды Петровны настолько разрослось, что постепенно у нее стало 300 мастериц. 	Известность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росла с каждым годом, круг клиентов ширился. И в 1898 году она получила звание поставщика двора Ее Императорского Высочества Елизаветы Федоровны, родной сестры императрицы Александры Федоровны; а в 1904-м стала поставщиком и самого двора Ее Императорского Величества.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0C2922-2F63-418C-9A7F-1BD4B5FF7A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495" y="359068"/>
            <a:ext cx="3486572" cy="586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9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66970A-A76C-49BF-A652-A76F0570DADD}"/>
              </a:ext>
            </a:extLst>
          </p:cNvPr>
          <p:cNvSpPr txBox="1"/>
          <p:nvPr/>
        </p:nvSpPr>
        <p:spPr>
          <a:xfrm>
            <a:off x="284084" y="289679"/>
            <a:ext cx="287636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Наряды, которые придумывала Ламанова, были не только красивыми, но и удобными. 	Одной из первых в России она поддержала идею французского кутюрье Поля Пуаре - обходиться в женском костюме без корсета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C30B1C-9802-4E66-8751-1229E5A2B4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679" y="289679"/>
            <a:ext cx="3954561" cy="622595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6CD0931-9CD1-4FB2-BDB6-612DA879B5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76" y="289679"/>
            <a:ext cx="4107419" cy="622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71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522478-C41A-4398-93AA-697199821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47" y="110946"/>
            <a:ext cx="6928651" cy="66361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DE7BB5-AAD8-4EBD-913B-8B18DB906FA3}"/>
              </a:ext>
            </a:extLst>
          </p:cNvPr>
          <p:cNvSpPr txBox="1"/>
          <p:nvPr/>
        </p:nvSpPr>
        <p:spPr>
          <a:xfrm>
            <a:off x="488272" y="499771"/>
            <a:ext cx="403046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1901 году К. С. Станиславский  пригласил Ламанову в Московский Художественный театр (МХАТ). Именно её костюмы зрители видели в многочисленных постановках Художественного театра, а позже  и театра Вахтангова - «Женитьба Фигаро», «Зойкина квартира», «Принцесса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Турандот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9674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5C0A01-C918-4414-BD0F-5BA14A49D46F}"/>
              </a:ext>
            </a:extLst>
          </p:cNvPr>
          <p:cNvSpPr txBox="1"/>
          <p:nvPr/>
        </p:nvSpPr>
        <p:spPr>
          <a:xfrm>
            <a:off x="390618" y="171297"/>
            <a:ext cx="6303145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1919 году бывшую «поставщицу двора Ея Императорского Величества» арестовали. Только благодаря вмешательству Максима Горького через два с половиной месяца её освободили.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 1921 года она работала в театре Вахтангова. 	В 1922 году Ламанова стала членом Государственной Академии Художественных наук.  	</a:t>
            </a:r>
          </a:p>
          <a:p>
            <a:pPr algn="just"/>
            <a:r>
              <a:rPr lang="ru-RU" sz="2000" dirty="0"/>
              <a:t>	В 1920-х Ламанова познакомилась со скульптором Верой Мухиной . </a:t>
            </a:r>
          </a:p>
          <a:p>
            <a:pPr algn="just"/>
            <a:r>
              <a:rPr lang="ru-RU" sz="2000" dirty="0"/>
              <a:t>	Их дружба переросла в творческий тандем: </a:t>
            </a:r>
            <a:r>
              <a:rPr lang="ru-RU" sz="2000" b="1" dirty="0"/>
              <a:t>в 1925 году они выпустили альбом «Искусство в быту», </a:t>
            </a:r>
            <a:r>
              <a:rPr lang="ru-RU" sz="2000" dirty="0"/>
              <a:t>в котором представили модели бытовой одежды, одновременно и красивые, и целесообразные. Их платья предназначались для обычных женщин и имели простой крой, чтобы у каждой читательницы была возможность самостоятельно сшить себе достойный наряд.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62EE91-B419-48E9-BA54-A60CFB9450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78" y="144318"/>
            <a:ext cx="4477304" cy="34015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1461AD-0E57-4DF8-BECA-17E03B1D00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78" y="3568822"/>
            <a:ext cx="4526547" cy="302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0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C63CB4-21A3-4E85-A182-6A6414F06901}"/>
              </a:ext>
            </a:extLst>
          </p:cNvPr>
          <p:cNvSpPr txBox="1"/>
          <p:nvPr/>
        </p:nvSpPr>
        <p:spPr>
          <a:xfrm>
            <a:off x="248575" y="266330"/>
            <a:ext cx="5513033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 том же 1925 году Ламанова и Мухина приняли участие во Всемирной выставке в Париже, подготовка к которой требовала огромных сил. 	В распоряжении мастеров были самые простые материалы: суровое полотно, бязь, бумазея, солдатское сукно. 	Высококачественной фурнитуры они также были лишены, так что в ход отправляли все, от соломы до дерева. 	Жюри оценило творения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Мухиной: им вручили Гран-при «за национальную самобытность в сочетании с современным модным направлением». 	Подобного успеха в истории российского костюма не знал ни один последующий модельер.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5BB946-A3A2-4798-9774-755246422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993" y="246222"/>
            <a:ext cx="4604570" cy="6135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994E09-2DD6-4816-A153-6F78F48FEE20}"/>
              </a:ext>
            </a:extLst>
          </p:cNvPr>
          <p:cNvSpPr txBox="1"/>
          <p:nvPr/>
        </p:nvSpPr>
        <p:spPr>
          <a:xfrm>
            <a:off x="2799907" y="5657671"/>
            <a:ext cx="44122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effectLst/>
              </a:rPr>
              <a:t>Кафтан из двух Владимирских полотенец</a:t>
            </a:r>
            <a:br>
              <a:rPr lang="ru-RU" sz="1400" dirty="0"/>
            </a:br>
            <a:r>
              <a:rPr lang="ru-RU" sz="1400" dirty="0"/>
              <a:t>Альбом «Искусство в быту» 1925 год.</a:t>
            </a:r>
          </a:p>
          <a:p>
            <a:r>
              <a:rPr lang="ru-RU" sz="1400" dirty="0"/>
              <a:t>Рис. В.И. Мухина</a:t>
            </a:r>
            <a:br>
              <a:rPr lang="ru-RU" sz="1400" dirty="0"/>
            </a:br>
            <a:r>
              <a:rPr lang="ru-RU" sz="1400" dirty="0"/>
              <a:t>По модели Н.П. </a:t>
            </a:r>
            <a:r>
              <a:rPr lang="ru-RU" sz="1400" dirty="0" err="1"/>
              <a:t>Ламановой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1062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092FBF-FE18-40F9-AC9B-14A50DFA5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51" y="102976"/>
            <a:ext cx="8812697" cy="60163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FE0EB8-2D88-402E-849A-8E2C0B23F7C2}"/>
              </a:ext>
            </a:extLst>
          </p:cNvPr>
          <p:cNvSpPr txBox="1"/>
          <p:nvPr/>
        </p:nvSpPr>
        <p:spPr>
          <a:xfrm>
            <a:off x="679205" y="6119336"/>
            <a:ext cx="10833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Модели Н.П. </a:t>
            </a:r>
            <a:r>
              <a:rPr lang="ru-RU" dirty="0" err="1"/>
              <a:t>Ламановой</a:t>
            </a:r>
            <a:r>
              <a:rPr lang="ru-RU" dirty="0"/>
              <a:t>, экспонированные на Всемирной выставке 1925 года в Париже.</a:t>
            </a:r>
            <a:br>
              <a:rPr lang="ru-RU" dirty="0"/>
            </a:br>
            <a:r>
              <a:rPr lang="ru-RU" dirty="0"/>
              <a:t>Каталог «</a:t>
            </a:r>
            <a:r>
              <a:rPr lang="ru-RU" dirty="0" err="1"/>
              <a:t>L'art</a:t>
            </a:r>
            <a:r>
              <a:rPr lang="ru-RU" dirty="0"/>
              <a:t> </a:t>
            </a:r>
            <a:r>
              <a:rPr lang="ru-RU" dirty="0" err="1"/>
              <a:t>decoratif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industriel</a:t>
            </a:r>
            <a:r>
              <a:rPr lang="ru-RU" dirty="0"/>
              <a:t> </a:t>
            </a:r>
            <a:r>
              <a:rPr lang="ru-RU" dirty="0" err="1"/>
              <a:t>de</a:t>
            </a:r>
            <a:r>
              <a:rPr lang="ru-RU" dirty="0"/>
              <a:t> </a:t>
            </a:r>
            <a:r>
              <a:rPr lang="ru-RU" dirty="0" err="1"/>
              <a:t>l'U.R.S.S</a:t>
            </a:r>
            <a:r>
              <a:rPr lang="ru-RU" dirty="0"/>
              <a:t>.» </a:t>
            </a:r>
            <a:r>
              <a:rPr lang="ru-RU" dirty="0" err="1"/>
              <a:t>Moscou</a:t>
            </a:r>
            <a:r>
              <a:rPr lang="ru-RU" dirty="0"/>
              <a:t> 1925</a:t>
            </a:r>
          </a:p>
        </p:txBody>
      </p:sp>
    </p:spTree>
    <p:extLst>
      <p:ext uri="{BB962C8B-B14F-4D97-AF65-F5344CB8AC3E}">
        <p14:creationId xmlns:p14="http://schemas.microsoft.com/office/powerpoint/2010/main" val="970734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52E4B4-3021-4980-AD98-909E8BFF6672}"/>
              </a:ext>
            </a:extLst>
          </p:cNvPr>
          <p:cNvSpPr txBox="1"/>
          <p:nvPr/>
        </p:nvSpPr>
        <p:spPr>
          <a:xfrm>
            <a:off x="239697" y="215703"/>
            <a:ext cx="6525088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2016 году президент Культурно-просветительского фонда «Магия моды» Наталия Борисовна Козлова вместе с командой модельеров организовала выставку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«Гений в юбке»,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посвященную творчеству Надежды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Ламановой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	Гений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Ламановой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пробудил желание у множества модельеров России создать вещи, которые уже утрачены безвозвратно, сшить их заново по эскизам, выкройкам, фотографиям.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Современные реконструкции знаменитых туалетов «Гения в юбке» осуществили 20 российских дизайнеров, вышивальщиц, кружевниц, среди них Елена Супрун, Елена Шипилова, Елена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Эланж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Виктория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Язарова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	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Выставка включала несколько разделов: «Дворцовый», «Театральный», «Революционный», «Звезды – звезде!», «Кино», «Документальный», а также было представлено три подлинных народных костюма из коллекции Сергея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Глебушкина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703A74-1796-46E8-B428-107FD81408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947" y="292962"/>
            <a:ext cx="4888852" cy="586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0377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562</TotalTime>
  <Words>1366</Words>
  <Application>Microsoft Office PowerPoint</Application>
  <PresentationFormat>Широкоэкранный</PresentationFormat>
  <Paragraphs>65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Century Gothic</vt:lpstr>
      <vt:lpstr>Times New Roman</vt:lpstr>
      <vt:lpstr>Wingdings 3</vt:lpstr>
      <vt:lpstr>Сектор</vt:lpstr>
      <vt:lpstr>Русская мода конца XIX начала XX века.  Творчество  Н.П. ламановой.</vt:lpstr>
      <vt:lpstr> Наде́жда Петро́вна Ла́манова (Каю́това) (14 (26) декабря 1861 года, Шутилово, Российская Империя - 15 октября 1941года, Москва, РСФСР)-  российский и советский модельер, художник театрального костюма.     Стояла у истоков российской и советской моды XX века.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Успехов в работе!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Мода в россии конца XIX начала XX века. </dc:title>
  <dc:creator>Наталья Ефремичева</dc:creator>
  <cp:lastModifiedBy>Наталья Ефремичева</cp:lastModifiedBy>
  <cp:revision>54</cp:revision>
  <dcterms:created xsi:type="dcterms:W3CDTF">2022-02-03T16:18:26Z</dcterms:created>
  <dcterms:modified xsi:type="dcterms:W3CDTF">2022-02-10T15:06:59Z</dcterms:modified>
</cp:coreProperties>
</file>