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37"/>
  </p:notesMasterIdLst>
  <p:sldIdLst>
    <p:sldId id="280" r:id="rId2"/>
    <p:sldId id="281" r:id="rId3"/>
    <p:sldId id="302" r:id="rId4"/>
    <p:sldId id="301" r:id="rId5"/>
    <p:sldId id="277" r:id="rId6"/>
    <p:sldId id="257" r:id="rId7"/>
    <p:sldId id="258" r:id="rId8"/>
    <p:sldId id="259" r:id="rId9"/>
    <p:sldId id="284" r:id="rId10"/>
    <p:sldId id="285" r:id="rId11"/>
    <p:sldId id="262" r:id="rId12"/>
    <p:sldId id="263" r:id="rId13"/>
    <p:sldId id="264" r:id="rId14"/>
    <p:sldId id="265" r:id="rId15"/>
    <p:sldId id="286" r:id="rId16"/>
    <p:sldId id="300" r:id="rId17"/>
    <p:sldId id="291" r:id="rId18"/>
    <p:sldId id="266" r:id="rId19"/>
    <p:sldId id="275" r:id="rId20"/>
    <p:sldId id="287" r:id="rId21"/>
    <p:sldId id="288" r:id="rId22"/>
    <p:sldId id="289" r:id="rId23"/>
    <p:sldId id="292" r:id="rId24"/>
    <p:sldId id="267" r:id="rId25"/>
    <p:sldId id="268" r:id="rId26"/>
    <p:sldId id="299" r:id="rId27"/>
    <p:sldId id="269" r:id="rId28"/>
    <p:sldId id="293" r:id="rId29"/>
    <p:sldId id="278" r:id="rId30"/>
    <p:sldId id="297" r:id="rId31"/>
    <p:sldId id="294" r:id="rId32"/>
    <p:sldId id="295" r:id="rId33"/>
    <p:sldId id="296" r:id="rId34"/>
    <p:sldId id="298" r:id="rId35"/>
    <p:sldId id="270" r:id="rId3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74B230-3635-418F-9C1C-4BFD8E4665C4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20D14D-111C-4060-A562-C7A3C08BE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2770841-2111-49A3-B5FD-1B8ED560E046}" type="slidenum">
              <a:rPr lang="ru-RU" altLang="ru-RU" smtClean="0"/>
              <a:pPr/>
              <a:t>31</a:t>
            </a:fld>
            <a:endParaRPr lang="ru-RU" alt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A8E8D7-31A0-4E94-AFFD-783D1BCCF59A}" type="slidenum">
              <a:rPr lang="ru-RU" altLang="ru-RU" smtClean="0"/>
              <a:pPr/>
              <a:t>32</a:t>
            </a:fld>
            <a:endParaRPr lang="ru-RU" altLang="ru-RU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E07864-3CD3-4AE5-8D2D-31AB207B6BC6}" type="slidenum">
              <a:rPr lang="ru-RU" altLang="ru-RU" smtClean="0"/>
              <a:pPr/>
              <a:t>33</a:t>
            </a:fld>
            <a:endParaRPr lang="ru-RU" altLang="ru-R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ACAF-A49A-4C77-9982-43E895384C92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30512-6F0F-4185-A055-C9EE8FC686C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2486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D311F-FDEA-4B65-908A-BE5C230936B2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79114-E2AB-4938-B183-B974BFB4782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5586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B0797-CC2E-4C9F-8008-5AFBCEF84C11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0183-5D1F-4D08-ABC6-74ED3ADB585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5307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9FA13-18B1-44E8-80EF-FA37C28BA883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F066F-3557-4D18-BF86-B3438B41DAC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2330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5458-AF68-4E66-9B3E-E67E5A37A761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B9EF-B9AB-4063-9AC0-F25FE4DD1D2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4524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6B4FA-6FFD-4FCD-975B-8A33ACF01ECC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E0BE-0598-4E4E-840B-6F7719F36D1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314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D94E8-D565-4FA1-BEE5-9B885BCA22DF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04577-507F-4603-B075-DB03C2FEFF1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2720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F7D44-188F-4679-A0AF-23F4BC1E0976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719B1-F0A7-4561-A524-3343D963291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9420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65535-0E34-4401-85B0-4DE1B0B23DC3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ED8E-3E40-463B-993D-320E9A90F74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211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4DAD3-F123-478D-BB6E-A979112A540A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3B0E-1D69-44B9-B233-D81DA381AC4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12673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DFEB-8711-4E76-B766-1C8260EBD430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D888C-0322-4A4C-971B-6C9EB1597AB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1422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8EEED8-DAFB-4156-B149-8162679A1643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A9A5AE8-D15F-4781-974D-40CAF6C9D48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2" Type="http://schemas.openxmlformats.org/officeDocument/2006/relationships/hyperlink" Target="https://ru.wikipedia.org/wiki/%D0%90%D0%BA%D0%BA%D0%B0%D0%B4%D1%81%D0%BA%D0%B8%D0%B9_%D1%8F%D0%B7%D1%8B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hyperlink" Target="http://chydesa-mira.ru/7-chydes-sveta-drevnego-mira/" TargetMode="External"/><Relationship Id="rId4" Type="http://schemas.openxmlformats.org/officeDocument/2006/relationships/hyperlink" Target="https://ru.wikipedia.org/wiki/%D0%91%D0%B0%D0%B3%D0%B4%D0%B0%D0%B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850" y="228600"/>
            <a:ext cx="8763000" cy="17986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/>
              <a:t>1. </a:t>
            </a:r>
            <a:r>
              <a:rPr lang="ru-RU" sz="3100" b="1" dirty="0"/>
              <a:t>Какие </a:t>
            </a:r>
            <a:r>
              <a:rPr lang="ru-RU" sz="3100" b="1" dirty="0" smtClean="0"/>
              <a:t>существуют географические </a:t>
            </a:r>
            <a:r>
              <a:rPr lang="ru-RU" sz="3100" b="1" dirty="0"/>
              <a:t>проекции?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В </a:t>
            </a:r>
            <a:r>
              <a:rPr lang="ru-RU" sz="3100" b="1" dirty="0"/>
              <a:t>каких картографических проекциях созданы карты Приложения (см. с. 242-253)?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05000"/>
            <a:ext cx="7939088" cy="4357688"/>
          </a:xfrm>
        </p:spPr>
        <p:txBody>
          <a:bodyPr/>
          <a:lstStyle/>
          <a:p>
            <a:pPr eaLnBrk="1" hangingPunct="1"/>
            <a:r>
              <a:rPr lang="ru-RU" altLang="ru-RU" sz="1800" b="1" smtClean="0"/>
              <a:t>Существуют азимутальная, цилиндрическая, коническая картографические проекции. </a:t>
            </a:r>
          </a:p>
          <a:p>
            <a:pPr eaLnBrk="1" hangingPunct="1"/>
            <a:r>
              <a:rPr lang="ru-RU" altLang="ru-RU" sz="1800" b="1" smtClean="0"/>
              <a:t>Карта мира – цилиндрическая проекция. Карта Мирового океана – цилиндрическая. Физическая карта Африки – цилиндрическая проекция. Австралия – цилиндрическая. Антарктида – азимутальная проекция. Северная Америка – цилиндрическая проекция. Южная Америка – цилиндрическая. Евразия – цилиндрическая проекция. Политическая карта мира – цилиндрическая проекция.</a:t>
            </a:r>
          </a:p>
          <a:p>
            <a:pPr eaLnBrk="1" hangingPunct="1"/>
            <a:endParaRPr lang="ru-RU" altLang="ru-RU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4294967295"/>
          </p:nvPr>
        </p:nvSpPr>
        <p:spPr>
          <a:xfrm>
            <a:off x="244475" y="685800"/>
            <a:ext cx="8899525" cy="3624263"/>
          </a:xfrm>
        </p:spPr>
        <p:txBody>
          <a:bodyPr/>
          <a:lstStyle/>
          <a:p>
            <a:r>
              <a:rPr lang="ru-RU" altLang="ru-RU" sz="2800" b="1" smtClean="0"/>
              <a:t>В настоящее время насчитывается более </a:t>
            </a:r>
            <a:r>
              <a:rPr lang="ru-RU" altLang="ru-RU" sz="2800" b="1" i="1" smtClean="0">
                <a:solidFill>
                  <a:srgbClr val="FF0000"/>
                </a:solidFill>
              </a:rPr>
              <a:t>5 тысяч этносов</a:t>
            </a:r>
            <a:r>
              <a:rPr lang="ru-RU" altLang="ru-RU" sz="2800" b="1" smtClean="0"/>
              <a:t>. </a:t>
            </a:r>
          </a:p>
          <a:p>
            <a:r>
              <a:rPr lang="ru-RU" altLang="ru-RU" sz="2800" b="1" smtClean="0"/>
              <a:t>Главное отличие этносов — это </a:t>
            </a:r>
            <a:r>
              <a:rPr lang="ru-RU" altLang="ru-RU" sz="2800" b="1" i="1" smtClean="0">
                <a:solidFill>
                  <a:srgbClr val="FF0000"/>
                </a:solidFill>
              </a:rPr>
              <a:t>язык</a:t>
            </a:r>
            <a:r>
              <a:rPr lang="ru-RU" altLang="ru-RU" sz="2800" b="1" smtClean="0"/>
              <a:t>. </a:t>
            </a:r>
          </a:p>
          <a:p>
            <a:endParaRPr lang="ru-RU" altLang="ru-RU" sz="2800" b="1" smtClean="0"/>
          </a:p>
          <a:p>
            <a:endParaRPr lang="ru-RU" altLang="ru-RU" sz="2800" b="1" smtClean="0"/>
          </a:p>
          <a:p>
            <a:r>
              <a:rPr lang="ru-RU" altLang="ru-RU" sz="2800" b="1" smtClean="0"/>
              <a:t>Поэтому классификация народов чаще всего основана на языковом принципе. </a:t>
            </a:r>
          </a:p>
          <a:p>
            <a:endParaRPr lang="ru-RU" altLang="ru-RU" sz="2800" b="1" smtClean="0"/>
          </a:p>
          <a:p>
            <a:endParaRPr lang="ru-RU" altLang="ru-RU" sz="2800" b="1" smtClean="0"/>
          </a:p>
          <a:p>
            <a:r>
              <a:rPr lang="ru-RU" altLang="ru-RU" sz="2800" b="1" smtClean="0"/>
              <a:t>По степени родства языков они образуют языковые группы, которые объединяются в семьи.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09800"/>
            <a:ext cx="883920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Bodoni MT Black" pitchFamily="18" charset="0"/>
              </a:rPr>
              <a:t>При этом </a:t>
            </a:r>
            <a:r>
              <a:rPr lang="ru-RU" b="1" dirty="0">
                <a:solidFill>
                  <a:srgbClr val="FF0000"/>
                </a:solidFill>
                <a:latin typeface="Bodoni MT Black" pitchFamily="18" charset="0"/>
              </a:rPr>
              <a:t>люди могут говорить на одном языке, но быть разными </a:t>
            </a:r>
            <a:r>
              <a:rPr lang="ru-RU" b="1" dirty="0" smtClean="0">
                <a:solidFill>
                  <a:srgbClr val="FF0000"/>
                </a:solidFill>
                <a:latin typeface="Bodoni MT Black" pitchFamily="18" charset="0"/>
              </a:rPr>
              <a:t>народами.</a:t>
            </a:r>
            <a:r>
              <a:rPr lang="ru-RU" b="1" dirty="0" smtClean="0">
                <a:latin typeface="Bodoni MT Black" pitchFamily="18" charset="0"/>
              </a:rPr>
              <a:t/>
            </a:r>
            <a:br>
              <a:rPr lang="ru-RU" b="1" dirty="0" smtClean="0">
                <a:latin typeface="Bodoni MT Black" pitchFamily="18" charset="0"/>
              </a:rPr>
            </a:br>
            <a:r>
              <a:rPr lang="ru-RU" b="1" dirty="0" smtClean="0">
                <a:latin typeface="Bodoni MT Black" pitchFamily="18" charset="0"/>
              </a:rPr>
              <a:t> Например</a:t>
            </a:r>
            <a:r>
              <a:rPr lang="ru-RU" b="1" dirty="0">
                <a:latin typeface="Bodoni MT Black" pitchFamily="18" charset="0"/>
              </a:rPr>
              <a:t>: </a:t>
            </a:r>
            <a:r>
              <a:rPr lang="ru-RU" b="1" dirty="0" smtClean="0">
                <a:latin typeface="Bodoni MT Black" pitchFamily="18" charset="0"/>
              </a:rPr>
              <a:t>англичане, американцы</a:t>
            </a:r>
            <a:r>
              <a:rPr lang="ru-RU" b="1" dirty="0">
                <a:latin typeface="Bodoni MT Black" pitchFamily="18" charset="0"/>
              </a:rPr>
              <a:t>, канадцы, австралийцы.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2276475"/>
            <a:ext cx="69437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0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Этнос </a:t>
            </a:r>
            <a:r>
              <a:rPr lang="ru-RU" dirty="0" smtClean="0"/>
              <a:t>(от греч. — </a:t>
            </a:r>
            <a:r>
              <a:rPr lang="ru-RU" b="1" dirty="0" smtClean="0"/>
              <a:t>народ</a:t>
            </a:r>
            <a:r>
              <a:rPr lang="ru-RU" dirty="0" smtClean="0"/>
              <a:t>) — исторически образовавшаяся группа </a:t>
            </a:r>
            <a:r>
              <a:rPr lang="ru-RU" b="1" dirty="0" smtClean="0"/>
              <a:t>людей</a:t>
            </a:r>
            <a:r>
              <a:rPr lang="ru-RU" dirty="0" smtClean="0"/>
              <a:t>, объединённая общими языковыми и культурными признаками.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133600"/>
            <a:ext cx="4619625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atin typeface="Bodoni MT Black" pitchFamily="18" charset="0"/>
              </a:rPr>
              <a:t>Всего в мире около 5,5 тысяч народов и языков.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133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atin typeface="Bodoni MT Black" pitchFamily="18" charset="0"/>
              </a:rPr>
              <a:t/>
            </a:r>
            <a:br>
              <a:rPr lang="ru-RU" sz="4800" b="1" dirty="0" smtClean="0">
                <a:latin typeface="Bodoni MT Black" pitchFamily="18" charset="0"/>
              </a:rPr>
            </a:br>
            <a:r>
              <a:rPr lang="ru-RU" sz="4800" b="1" dirty="0" smtClean="0">
                <a:latin typeface="Bodoni MT Black" pitchFamily="18" charset="0"/>
              </a:rPr>
              <a:t>По своему родству и сходству языки делятся на  </a:t>
            </a:r>
            <a:br>
              <a:rPr lang="ru-RU" sz="4800" b="1" dirty="0" smtClean="0">
                <a:latin typeface="Bodoni MT Black" pitchFamily="18" charset="0"/>
              </a:rPr>
            </a:br>
            <a:r>
              <a:rPr lang="ru-RU" sz="4800" b="1" dirty="0" smtClean="0">
                <a:latin typeface="Bodoni MT Black" pitchFamily="18" charset="0"/>
              </a:rPr>
              <a:t>языковые семьи.</a:t>
            </a:r>
            <a:br>
              <a:rPr lang="ru-RU" sz="4800" b="1" dirty="0" smtClean="0">
                <a:latin typeface="Bodoni MT Black" pitchFamily="18" charset="0"/>
              </a:rPr>
            </a:br>
            <a:r>
              <a:rPr lang="ru-RU" sz="4800" b="1" dirty="0" smtClean="0">
                <a:latin typeface="Bodoni MT Black" pitchFamily="18" charset="0"/>
              </a:rPr>
              <a:t>Их насчитывается около 20. </a:t>
            </a:r>
            <a:br>
              <a:rPr lang="ru-RU" sz="4800" b="1" dirty="0" smtClean="0">
                <a:latin typeface="Bodoni MT Black" pitchFamily="18" charset="0"/>
              </a:rPr>
            </a:br>
            <a:r>
              <a:rPr lang="ru-RU" sz="4800" b="1" dirty="0" smtClean="0">
                <a:latin typeface="Bodoni MT Black" pitchFamily="18" charset="0"/>
              </a:rPr>
              <a:t/>
            </a:r>
            <a:br>
              <a:rPr lang="ru-RU" sz="4800" b="1" dirty="0" smtClean="0">
                <a:latin typeface="Bodoni MT Black" pitchFamily="18" charset="0"/>
              </a:rPr>
            </a:br>
            <a:r>
              <a:rPr lang="ru-RU" sz="4800" b="1" dirty="0" smtClean="0">
                <a:latin typeface="Bodoni MT Black" pitchFamily="18" charset="0"/>
              </a:rPr>
              <a:t>Самая многочисленная языковая семья – </a:t>
            </a:r>
            <a:r>
              <a:rPr lang="ru-RU" sz="4800" b="1" dirty="0" smtClean="0">
                <a:solidFill>
                  <a:srgbClr val="0070C0"/>
                </a:solidFill>
                <a:latin typeface="Bodoni MT Black" pitchFamily="18" charset="0"/>
              </a:rPr>
              <a:t>индоевропейская</a:t>
            </a:r>
            <a:r>
              <a:rPr lang="ru-RU" sz="4800" b="1" dirty="0" smtClean="0">
                <a:latin typeface="Bodoni MT Black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5" y="609600"/>
            <a:ext cx="891063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609600" y="152400"/>
            <a:ext cx="776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Происхождение ряда индоевропейских языков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u.foxford.ngcdn.ru/uploads/tinymce_image/image/82389/7803f376950db7c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>
          <a:xfrm>
            <a:off x="522288" y="1160463"/>
            <a:ext cx="8153400" cy="1285875"/>
          </a:xfrm>
        </p:spPr>
        <p:txBody>
          <a:bodyPr/>
          <a:lstStyle/>
          <a:p>
            <a:r>
              <a:rPr lang="ru-RU" altLang="ru-RU" sz="2400" b="1" smtClean="0"/>
              <a:t> Некоторые распространенные языки официально признаны международными. </a:t>
            </a:r>
          </a:p>
          <a:p>
            <a:r>
              <a:rPr lang="ru-RU" altLang="ru-RU" sz="2400" b="1" smtClean="0"/>
              <a:t>Это английский, русский, французский, испанский, арабский, китайский</a:t>
            </a:r>
          </a:p>
        </p:txBody>
      </p:sp>
      <p:pic>
        <p:nvPicPr>
          <p:cNvPr id="23555" name="Picture 2" descr="Картинка 18 из 7673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88" y="3321050"/>
            <a:ext cx="1589087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Картинка 32 из 2536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3259138"/>
            <a:ext cx="2840037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Картинка 130 из 33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863" y="3355975"/>
            <a:ext cx="232251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atin typeface="Bodoni MT Black" pitchFamily="18" charset="0"/>
              </a:rPr>
              <a:t>Самые распространенные языки </a:t>
            </a:r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63" y="1905000"/>
            <a:ext cx="8377237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atin typeface="Bodoni MT Black" pitchFamily="18" charset="0"/>
              </a:rPr>
              <a:t>Многие языки уже не используются в повседневной жизни людей, потому что исчез народ который говорил на этом языке. </a:t>
            </a:r>
            <a:br>
              <a:rPr lang="ru-RU" sz="4800" b="1" dirty="0" smtClean="0">
                <a:latin typeface="Bodoni MT Black" pitchFamily="18" charset="0"/>
              </a:rPr>
            </a:br>
            <a:r>
              <a:rPr lang="ru-RU" sz="4800" b="1" dirty="0" smtClean="0">
                <a:latin typeface="Bodoni MT Black" pitchFamily="18" charset="0"/>
              </a:rPr>
              <a:t>Например</a:t>
            </a:r>
            <a:r>
              <a:rPr lang="ru-RU" sz="4800" b="1" dirty="0">
                <a:latin typeface="Bodoni MT Black" pitchFamily="18" charset="0"/>
              </a:rPr>
              <a:t>:</a:t>
            </a:r>
            <a:r>
              <a:rPr lang="ru-RU" sz="4800" b="1" dirty="0" smtClean="0">
                <a:latin typeface="Bodoni MT Black" pitchFamily="18" charset="0"/>
              </a:rPr>
              <a:t> древнегреческий язык, латинский язык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388" y="838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2. </a:t>
            </a:r>
            <a:r>
              <a:rPr lang="ru-RU" b="1" dirty="0"/>
              <a:t>Перечислите способы картографического изображения?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349500"/>
            <a:ext cx="8159750" cy="2832100"/>
          </a:xfrm>
        </p:spPr>
        <p:txBody>
          <a:bodyPr/>
          <a:lstStyle/>
          <a:p>
            <a:pPr eaLnBrk="1" hangingPunct="1"/>
            <a:r>
              <a:rPr lang="ru-RU" altLang="ru-RU" sz="2100" b="1" smtClean="0"/>
              <a:t>Способы картографического изображения: </a:t>
            </a:r>
          </a:p>
          <a:p>
            <a:pPr eaLnBrk="1" hangingPunct="1"/>
            <a:r>
              <a:rPr lang="ru-RU" altLang="ru-RU" sz="2100" b="1" smtClean="0"/>
              <a:t>внемасштабные значки, </a:t>
            </a:r>
          </a:p>
          <a:p>
            <a:pPr eaLnBrk="1" hangingPunct="1"/>
            <a:r>
              <a:rPr lang="ru-RU" altLang="ru-RU" sz="2100" b="1" smtClean="0"/>
              <a:t>линейные знаки, </a:t>
            </a:r>
          </a:p>
          <a:p>
            <a:pPr eaLnBrk="1" hangingPunct="1"/>
            <a:r>
              <a:rPr lang="ru-RU" altLang="ru-RU" sz="2100" b="1" smtClean="0"/>
              <a:t>площадные знаки, </a:t>
            </a:r>
          </a:p>
          <a:p>
            <a:pPr eaLnBrk="1" hangingPunct="1"/>
            <a:r>
              <a:rPr lang="ru-RU" altLang="ru-RU" sz="2100" b="1" smtClean="0"/>
              <a:t>изолинии, </a:t>
            </a:r>
          </a:p>
          <a:p>
            <a:pPr eaLnBrk="1" hangingPunct="1"/>
            <a:r>
              <a:rPr lang="ru-RU" altLang="ru-RU" sz="2100" b="1" smtClean="0"/>
              <a:t>качественный фон, </a:t>
            </a:r>
          </a:p>
          <a:p>
            <a:pPr eaLnBrk="1" hangingPunct="1"/>
            <a:r>
              <a:rPr lang="ru-RU" altLang="ru-RU" sz="2100" b="1" smtClean="0"/>
              <a:t>ареалы, </a:t>
            </a:r>
          </a:p>
          <a:p>
            <a:pPr eaLnBrk="1" hangingPunct="1"/>
            <a:r>
              <a:rPr lang="ru-RU" altLang="ru-RU" sz="2100" b="1" smtClean="0"/>
              <a:t>знаки движения.</a:t>
            </a:r>
          </a:p>
          <a:p>
            <a:pPr eaLnBrk="1" hangingPunct="1"/>
            <a:endParaRPr lang="ru-RU" altLang="ru-RU" sz="21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Times New Roman" pitchFamily="18" charset="0"/>
              </a:rPr>
              <a:t>Латинский язык в мире </a:t>
            </a:r>
            <a:endParaRPr lang="ru-RU" sz="4000" dirty="0"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44824"/>
            <a:ext cx="4608512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Латинский язык на протяжении многих веков выполнял функции международного языка.</a:t>
            </a:r>
          </a:p>
          <a:p>
            <a:pPr>
              <a:defRPr/>
            </a:pPr>
            <a:endParaRPr lang="ru-RU" sz="2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356992"/>
            <a:ext cx="468052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латинском языке велось преподавание в школах и университетах Западной Европы. 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настоящее время латинский язык является одним из официальных языков государства Ватикан.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Times New Roman" pitchFamily="18" charset="0"/>
              </a:rPr>
              <a:t>Латинский язык в сфере образования</a:t>
            </a:r>
            <a:endParaRPr lang="ru-RU" sz="4000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16832"/>
            <a:ext cx="7704856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  В России после событий 1917 года латинский язык был удалён из программ образования всех высших учебных заведений. </a:t>
            </a:r>
            <a:r>
              <a:rPr lang="ru-RU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7" descr="c0b79c1a3f3563451fe3a879037_prev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700213"/>
            <a:ext cx="2484437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Times New Roman" pitchFamily="18" charset="0"/>
              </a:rPr>
              <a:t>Латинский язык в биологии и медицине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188" y="1628775"/>
            <a:ext cx="81375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4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188" y="4221163"/>
            <a:ext cx="817245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Латынь необходима медикам, зоологам, биологам , поскольку вся терминология этих наук построена на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латинских  словообразовательных элементах.</a:t>
            </a:r>
          </a:p>
          <a:p>
            <a:pPr>
              <a:defRPr/>
            </a:pP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844824"/>
            <a:ext cx="4968552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it-IT" sz="3600" b="1" i="1" u="sng" dirty="0">
                <a:ln w="1905">
                  <a:solidFill>
                    <a:srgbClr val="00B050"/>
                  </a:solidFill>
                </a:ln>
                <a:solidFill>
                  <a:srgbClr val="0033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Invia est in medicina via sine lingua Latina</a:t>
            </a:r>
            <a:endParaRPr lang="ru-RU" sz="3600" b="1" i="1" u="sng" dirty="0">
              <a:ln w="1905">
                <a:solidFill>
                  <a:srgbClr val="00B050"/>
                </a:solidFill>
              </a:ln>
              <a:solidFill>
                <a:srgbClr val="0033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i="1" u="sng" dirty="0">
                <a:ln w="1905">
                  <a:solidFill>
                    <a:srgbClr val="00B050"/>
                  </a:solidFill>
                </a:ln>
                <a:solidFill>
                  <a:srgbClr val="0033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ln w="1905">
                <a:solidFill>
                  <a:srgbClr val="00B050"/>
                </a:solidFill>
              </a:ln>
              <a:solidFill>
                <a:srgbClr val="0033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 медицине невозможен путь без латинского языка</a:t>
            </a:r>
            <a:endParaRPr lang="en-US" sz="2800" b="1" i="1" u="sng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162050" y="1350963"/>
            <a:ext cx="2143125" cy="588962"/>
          </a:xfrm>
        </p:spPr>
        <p:txBody>
          <a:bodyPr/>
          <a:lstStyle/>
          <a:p>
            <a:r>
              <a:rPr lang="ru-RU" altLang="ru-RU" sz="3300" b="1" smtClean="0">
                <a:solidFill>
                  <a:srgbClr val="00B050"/>
                </a:solidFill>
              </a:rPr>
              <a:t>Вопрос:</a:t>
            </a:r>
            <a:endParaRPr lang="ru-RU" altLang="ru-RU" b="1" smtClean="0">
              <a:solidFill>
                <a:srgbClr val="00B050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304800" y="1955800"/>
            <a:ext cx="8262938" cy="33528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400" b="1" smtClean="0"/>
              <a:t>      «Почему по-английски говорят жители не только Великобритании, но и США, Австралии, Новой Зеландии и других стран?»</a:t>
            </a:r>
          </a:p>
        </p:txBody>
      </p:sp>
      <p:pic>
        <p:nvPicPr>
          <p:cNvPr id="29700" name="Рисунок 5" descr="trust-proble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4763" y="233363"/>
            <a:ext cx="1214437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800" b="1" smtClean="0">
                <a:latin typeface="Bodoni MT Black" pitchFamily="18" charset="0"/>
              </a:rPr>
              <a:t>Религии мира</a:t>
            </a:r>
          </a:p>
        </p:txBody>
      </p:sp>
      <p:pic>
        <p:nvPicPr>
          <p:cNvPr id="30723" name="Picture 5" descr="130979046514918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7543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8991600" cy="613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" y="76200"/>
            <a:ext cx="90424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Bodoni MT Black" pitchFamily="18" charset="0"/>
              </a:rPr>
              <a:t>Сейчас в мире сотни религий. </a:t>
            </a:r>
            <a:br>
              <a:rPr lang="ru-RU" altLang="ru-RU" sz="3200" b="1" smtClean="0">
                <a:latin typeface="Bodoni MT Black" pitchFamily="18" charset="0"/>
              </a:rPr>
            </a:br>
            <a:r>
              <a:rPr lang="ru-RU" altLang="ru-RU" sz="3200" b="1" smtClean="0">
                <a:latin typeface="Bodoni MT Black" pitchFamily="18" charset="0"/>
              </a:rPr>
              <a:t>Из них три являются мировыми, так как распространены во многих странах</a:t>
            </a:r>
          </a:p>
        </p:txBody>
      </p:sp>
      <p:pic>
        <p:nvPicPr>
          <p:cNvPr id="33795" name="Picture 5" descr="https://i.ytimg.com/vi/WPR6QVQPOPo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vawilon.ru/wp-content/uploads/2017/08/maxresdefault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334375" cy="607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age.jimcdn.com/app/cms/image/transf/dimension=710x10000:format=jpg/path/se76da9d4bea65e81/image/i483686cb28b1e1db/version/1459531013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28063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kiharie.ru/wp-content/uploads/2017/12/vavilonskaya-bashnya-2-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14300"/>
            <a:ext cx="8890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altLang="ru-RU" sz="32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Заполните таблицу на основе слайдов презентации</a:t>
            </a:r>
          </a:p>
        </p:txBody>
      </p:sp>
      <p:graphicFrame>
        <p:nvGraphicFramePr>
          <p:cNvPr id="20549" name="Group 69"/>
          <p:cNvGraphicFramePr>
            <a:graphicFrameLocks noGrp="1"/>
          </p:cNvGraphicFramePr>
          <p:nvPr/>
        </p:nvGraphicFramePr>
        <p:xfrm>
          <a:off x="152400" y="1524000"/>
          <a:ext cx="8915400" cy="483236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30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Религия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Место возникновения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Год основания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Количество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приверженцев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Распространение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Буддизм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Синтоизм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Сикхизм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4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Христианство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Православие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Католицизм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Протестантизм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2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Ислам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Суннизм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Шиизм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ватика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8" y="958850"/>
            <a:ext cx="1871662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5" descr="katoli4_katerdala_sofi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1084263"/>
            <a:ext cx="1617662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3025775" y="1057275"/>
            <a:ext cx="35099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3000" b="1" i="1">
                <a:solidFill>
                  <a:srgbClr val="C00000"/>
                </a:solidFill>
                <a:latin typeface="Arial" panose="020B0604020202020204" pitchFamily="34" charset="0"/>
              </a:rPr>
              <a:t>Христианство</a:t>
            </a:r>
          </a:p>
        </p:txBody>
      </p:sp>
      <p:sp>
        <p:nvSpPr>
          <p:cNvPr id="37893" name="Text Box 8"/>
          <p:cNvSpPr txBox="1">
            <a:spLocks noChangeArrowheads="1"/>
          </p:cNvSpPr>
          <p:nvPr/>
        </p:nvSpPr>
        <p:spPr bwMode="auto">
          <a:xfrm>
            <a:off x="2573338" y="1641475"/>
            <a:ext cx="44291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100" b="1">
                <a:latin typeface="Arial" panose="020B0604020202020204" pitchFamily="34" charset="0"/>
              </a:rPr>
              <a:t>Одна из трёх основных мировых религий</a:t>
            </a:r>
          </a:p>
        </p:txBody>
      </p:sp>
      <p:sp>
        <p:nvSpPr>
          <p:cNvPr id="37894" name="Text Box 11"/>
          <p:cNvSpPr txBox="1">
            <a:spLocks noChangeArrowheads="1"/>
          </p:cNvSpPr>
          <p:nvPr/>
        </p:nvSpPr>
        <p:spPr bwMode="auto">
          <a:xfrm>
            <a:off x="381000" y="3505200"/>
            <a:ext cx="8577263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2100" b="1">
                <a:latin typeface="Arial" panose="020B0604020202020204" pitchFamily="34" charset="0"/>
              </a:rPr>
              <a:t>Возникло в начале 1 тыс. н. э. на востоке Римской империи, в Юго – Западной Азии.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altLang="ru-RU" sz="2100" b="1">
                <a:latin typeface="Arial" panose="020B0604020202020204" pitchFamily="34" charset="0"/>
              </a:rPr>
              <a:t>В 1054 г. эта религия раскололась на три ветви: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Католическую </a:t>
            </a: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800" b="1">
                <a:latin typeface="Arial" panose="020B0604020202020204" pitchFamily="34" charset="0"/>
              </a:rPr>
              <a:t>Центром  является    Ватикан)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 Протестантскую, Православную.  </a:t>
            </a:r>
          </a:p>
        </p:txBody>
      </p:sp>
      <p:sp>
        <p:nvSpPr>
          <p:cNvPr id="37895" name="Text Box 14"/>
          <p:cNvSpPr txBox="1">
            <a:spLocks noChangeArrowheads="1"/>
          </p:cNvSpPr>
          <p:nvPr/>
        </p:nvSpPr>
        <p:spPr bwMode="auto">
          <a:xfrm>
            <a:off x="2573338" y="2487613"/>
            <a:ext cx="3962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Исповедуют 2,4 млрд. человек (32% населения Земли)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 descr="Турц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079625"/>
            <a:ext cx="20701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7" descr="ислам-символ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001713"/>
            <a:ext cx="914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9"/>
          <p:cNvSpPr txBox="1">
            <a:spLocks noChangeArrowheads="1"/>
          </p:cNvSpPr>
          <p:nvPr/>
        </p:nvSpPr>
        <p:spPr bwMode="auto">
          <a:xfrm>
            <a:off x="2286000" y="998538"/>
            <a:ext cx="6769100" cy="549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700" b="1">
                <a:latin typeface="Arial" panose="020B0604020202020204" pitchFamily="34" charset="0"/>
              </a:rPr>
              <a:t> </a:t>
            </a:r>
            <a:r>
              <a:rPr lang="ru-RU" altLang="ru-RU" sz="2700" b="1" i="1">
                <a:solidFill>
                  <a:srgbClr val="C00000"/>
                </a:solidFill>
                <a:latin typeface="Arial" panose="020B0604020202020204" pitchFamily="34" charset="0"/>
              </a:rPr>
              <a:t>Ислам - </a:t>
            </a:r>
            <a:r>
              <a:rPr lang="ru-RU" altLang="ru-RU" sz="2700" b="1" i="1">
                <a:latin typeface="Arial" panose="020B0604020202020204" pitchFamily="34" charset="0"/>
              </a:rPr>
              <a:t>в</a:t>
            </a:r>
            <a:r>
              <a:rPr lang="ru-RU" altLang="ru-RU" sz="1800" b="1">
                <a:latin typeface="Arial" panose="020B0604020202020204" pitchFamily="34" charset="0"/>
              </a:rPr>
              <a:t>озник в 7 в. среди населения Аравийского полуострова.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 Исповедуют 1,3 млрд. человек (23% населения Земли)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Главной святыней для всех арабов была Кааба (по-арабски - “куб”) - храм в городе Мекка, в восточном углу которого был вмурован черный камень, предположительно метеорит, упавший с неба.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 Бог- Аллах и, Мухаммед пророк Его.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Священная книга ислама - Коран (по-арабски - “то, что читают”).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Большая часть Корана написана стихами; эта книга является главным источником вероучения, содержит наставления, правила поведения, запреты и т. 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Буддизм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3375025"/>
            <a:ext cx="1741487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5" descr="Буддиз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944563"/>
            <a:ext cx="1785937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196850" y="1851025"/>
            <a:ext cx="66436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700" b="1" i="1">
                <a:solidFill>
                  <a:srgbClr val="C00000"/>
                </a:solidFill>
                <a:latin typeface="Arial" panose="020B0604020202020204" pitchFamily="34" charset="0"/>
              </a:rPr>
              <a:t>Буддизм</a:t>
            </a:r>
            <a:r>
              <a:rPr lang="ru-RU" altLang="ru-RU" sz="2100" b="1">
                <a:latin typeface="Arial" panose="020B0604020202020204" pitchFamily="34" charset="0"/>
              </a:rPr>
              <a:t> </a:t>
            </a:r>
            <a:r>
              <a:rPr lang="ru-RU" altLang="ru-RU" sz="1800" b="1">
                <a:latin typeface="Arial" panose="020B0604020202020204" pitchFamily="34" charset="0"/>
              </a:rPr>
              <a:t>- древнейшая из трех мировых религий.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Как мировоззрение буддизм возник в Индии, где родился и учил исторический Будда. Это произошло в середине первого тысячелетия до нашей эры - в период  расцвета культуры Индии.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Исповедуют 500 млн. человек. (7 % населения Земли)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>
                <a:latin typeface="Arial" panose="020B0604020202020204" pitchFamily="34" charset="0"/>
              </a:rPr>
              <a:t>Центр буддизма - Непал</a:t>
            </a:r>
            <a:endParaRPr lang="ru-RU" altLang="ru-RU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edinayareligiya.ru/wp-content/uploads/2020/07/00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47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49" name="Group 69"/>
          <p:cNvGraphicFramePr>
            <a:graphicFrameLocks noGrp="1"/>
          </p:cNvGraphicFramePr>
          <p:nvPr/>
        </p:nvGraphicFramePr>
        <p:xfrm>
          <a:off x="76200" y="228600"/>
          <a:ext cx="8915400" cy="640079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7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928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Религия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Место возникновения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Год основания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Кол-во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приверженцев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Распространение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3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Буддизм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Синтоизм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Сикхизм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Древняя Индия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условной датой считается 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543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н.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Около 400 млн. 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человек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 к одной конфессии не причисляет себя 16 % населения, это 1,1 млрд. человек</a:t>
                      </a:r>
                      <a:r>
                        <a:rPr lang="ru-RU" sz="1400" b="0" i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Индия, Бутан, Мьянма, Камбоджа, Лаос, Монголия,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Тайланд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 др.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РФ: Республика Тыва, Республика Калмыкия, Республика Алтай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2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Христианство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Православие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Католицизм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Протестантизм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Восток Римской империи, в </a:t>
                      </a:r>
                      <a:r>
                        <a:rPr lang="ru-RU" sz="1400" b="1" dirty="0" err="1" smtClean="0"/>
                        <a:t>Юго</a:t>
                      </a:r>
                      <a:r>
                        <a:rPr lang="ru-RU" sz="1400" b="1" dirty="0" smtClean="0"/>
                        <a:t> – Западной Азии.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dirty="0" smtClean="0"/>
                        <a:t>Возникло в начале 1 тыс. н. э.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2,4 млрд. человек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П.: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Россия, Сербия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К.: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Италия, Польша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П.: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Финляндия, Латвия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5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Ислам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Суннизм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Шиизм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Аравийский полуостров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век н.э.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1,3 млрд. человек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С.:  Саудовская Аравия, Пакистан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Ш.: Иран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РФ: Республики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Ингушетия, Чечня, Дагестан, Кабардино-Балкария, Карачаево-Черкесия, Башкортостан, Татарстан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4"/>
          <p:cNvSpPr>
            <a:spLocks noGrp="1"/>
          </p:cNvSpPr>
          <p:nvPr>
            <p:ph type="title"/>
          </p:nvPr>
        </p:nvSpPr>
        <p:spPr>
          <a:xfrm>
            <a:off x="3886200" y="3733800"/>
            <a:ext cx="5181600" cy="2971800"/>
          </a:xfrm>
        </p:spPr>
        <p:txBody>
          <a:bodyPr/>
          <a:lstStyle/>
          <a:p>
            <a:r>
              <a:rPr lang="ru-RU" altLang="ru-RU" b="0" smtClean="0"/>
              <a:t/>
            </a:r>
            <a:br>
              <a:rPr lang="ru-RU" altLang="ru-RU" b="0" smtClean="0"/>
            </a:br>
            <a:r>
              <a:rPr lang="ru-RU" altLang="ru-RU" smtClean="0"/>
              <a:t>Вавило́н</a:t>
            </a:r>
            <a:r>
              <a:rPr lang="ru-RU" altLang="ru-RU" b="0" smtClean="0"/>
              <a:t> (</a:t>
            </a:r>
            <a:r>
              <a:rPr lang="ru-RU" altLang="ru-RU" b="0" smtClean="0">
                <a:hlinkClick r:id="rId2" tooltip="Аккадский язык"/>
              </a:rPr>
              <a:t>аккад.</a:t>
            </a:r>
            <a:r>
              <a:rPr lang="ru-RU" altLang="ru-RU" b="0" smtClean="0"/>
              <a:t> Bābili или Babilim «врата Бога»; </a:t>
            </a:r>
            <a:r>
              <a:rPr lang="ru-RU" altLang="ru-RU" b="0" smtClean="0">
                <a:hlinkClick r:id="rId3" tooltip="Древнегреческий язык"/>
              </a:rPr>
              <a:t>др.-греч.</a:t>
            </a:r>
            <a:r>
              <a:rPr lang="ru-RU" altLang="ru-RU" b="0" smtClean="0"/>
              <a:t> Βαβυλών) — древний город, столица Вавилонского царства. </a:t>
            </a:r>
            <a:br>
              <a:rPr lang="ru-RU" altLang="ru-RU" b="0" smtClean="0"/>
            </a:br>
            <a:r>
              <a:rPr lang="ru-RU" altLang="ru-RU" b="0" smtClean="0"/>
              <a:t/>
            </a:r>
            <a:br>
              <a:rPr lang="ru-RU" altLang="ru-RU" b="0" smtClean="0"/>
            </a:br>
            <a:r>
              <a:rPr lang="ru-RU" altLang="ru-RU" b="0" smtClean="0"/>
              <a:t>Важный политический, экономический и культурный центр Древнего мира</a:t>
            </a:r>
            <a:br>
              <a:rPr lang="ru-RU" altLang="ru-RU" b="0" smtClean="0"/>
            </a:br>
            <a:r>
              <a:rPr lang="ru-RU" altLang="ru-RU" b="0" smtClean="0"/>
              <a:t/>
            </a:r>
            <a:br>
              <a:rPr lang="ru-RU" altLang="ru-RU" b="0" smtClean="0"/>
            </a:br>
            <a:r>
              <a:rPr lang="ru-RU" altLang="ru-RU" b="0" smtClean="0"/>
              <a:t>Руины Вавилона находятся в 90 километрах к югу от </a:t>
            </a:r>
            <a:r>
              <a:rPr lang="ru-RU" altLang="ru-RU" b="0" smtClean="0">
                <a:hlinkClick r:id="rId4" tooltip="Багдад"/>
              </a:rPr>
              <a:t>Багдада</a:t>
            </a:r>
            <a:r>
              <a:rPr lang="ru-RU" altLang="ru-RU" b="0" smtClean="0"/>
              <a:t> (территория  современного Ирака).</a:t>
            </a:r>
            <a:endParaRPr lang="ru-RU" altLang="ru-RU" smtClean="0"/>
          </a:p>
        </p:txBody>
      </p:sp>
      <p:sp>
        <p:nvSpPr>
          <p:cNvPr id="7171" name="Текст 5"/>
          <p:cNvSpPr>
            <a:spLocks noGrp="1"/>
          </p:cNvSpPr>
          <p:nvPr>
            <p:ph type="body" sz="half" idx="2"/>
          </p:nvPr>
        </p:nvSpPr>
        <p:spPr>
          <a:xfrm>
            <a:off x="228600" y="228600"/>
            <a:ext cx="3008313" cy="6324600"/>
          </a:xfrm>
        </p:spPr>
        <p:txBody>
          <a:bodyPr/>
          <a:lstStyle/>
          <a:p>
            <a:r>
              <a:rPr lang="ru-RU" altLang="ru-RU" sz="2000" b="1" i="1" smtClean="0"/>
              <a:t> Вавилонская башня </a:t>
            </a:r>
            <a:r>
              <a:rPr lang="ru-RU" altLang="ru-RU" sz="2000" smtClean="0"/>
              <a:t>— </a:t>
            </a:r>
            <a:r>
              <a:rPr lang="ru-RU" altLang="ru-RU" sz="2000" smtClean="0">
                <a:hlinkClick r:id="rId5" tooltip="7 чудес древнего мира"/>
              </a:rPr>
              <a:t>древнее чудо света</a:t>
            </a:r>
            <a:r>
              <a:rPr lang="ru-RU" altLang="ru-RU" sz="2000" smtClean="0"/>
              <a:t>, украшавшее собой древний город Вавилон(  </a:t>
            </a:r>
          </a:p>
          <a:p>
            <a:r>
              <a:rPr lang="ru-RU" altLang="ru-RU" sz="2000" smtClean="0"/>
              <a:t>Согласно преданиям </a:t>
            </a:r>
            <a:r>
              <a:rPr lang="ru-RU" altLang="ru-RU" sz="2000" b="1" i="1" smtClean="0"/>
              <a:t>Вавилонская башня</a:t>
            </a:r>
            <a:r>
              <a:rPr lang="ru-RU" altLang="ru-RU" sz="2000" smtClean="0"/>
              <a:t> достигала неба. Однако Боги прогневались за намерение людей добраться до небес и наказали их, наделив их разными языками. </a:t>
            </a:r>
          </a:p>
          <a:p>
            <a:r>
              <a:rPr lang="ru-RU" altLang="ru-RU" sz="2000" smtClean="0"/>
              <a:t>В результате строительство башни не было завершено.</a:t>
            </a:r>
          </a:p>
          <a:p>
            <a:endParaRPr lang="ru-RU" altLang="ru-RU" smtClean="0"/>
          </a:p>
        </p:txBody>
      </p:sp>
      <p:pic>
        <p:nvPicPr>
          <p:cNvPr id="7172" name="Picture 2" descr="ÐÐ°ÑÑÐ¸Ð½ÐºÐ¸ Ð¿Ð¾ Ð·Ð°Ð¿ÑÐ¾ÑÑ Ð²Ð°Ð²Ð¸Ð»Ð¾Ð½ÑÐºÐ°Ñ Ð±Ð°ÑÐ½Ñ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3149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022975"/>
            <a:ext cx="8763000" cy="83502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География 7 класс</a:t>
            </a:r>
          </a:p>
        </p:txBody>
      </p:sp>
      <p:sp>
        <p:nvSpPr>
          <p:cNvPr id="4" name="Rectangle 2"/>
          <p:cNvSpPr/>
          <p:nvPr/>
        </p:nvSpPr>
        <p:spPr>
          <a:xfrm>
            <a:off x="152400" y="381000"/>
            <a:ext cx="8902700" cy="111283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Народы, языки и религии мира</a:t>
            </a:r>
            <a:endParaRPr lang="en-US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458200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latin typeface="Bodoni MT Black" pitchFamily="18" charset="0"/>
              </a:rPr>
              <a:t>В глубокой древности людей было немного, они жили недалеко друг от друга и говорили на одном языке.</a:t>
            </a:r>
          </a:p>
        </p:txBody>
      </p:sp>
      <p:pic>
        <p:nvPicPr>
          <p:cNvPr id="9219" name="Picture 6" descr="607485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62000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4876800" y="1524000"/>
            <a:ext cx="3810000" cy="3200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latin typeface="Bodoni MT Black" pitchFamily="18" charset="0"/>
              </a:rPr>
              <a:t>Затем численность людей стала увеличиваться, они заселяли новые земли и отдалялись друг от друга.</a:t>
            </a:r>
          </a:p>
        </p:txBody>
      </p:sp>
      <p:pic>
        <p:nvPicPr>
          <p:cNvPr id="10243" name="Picture 6" descr="00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4831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latin typeface="Bodoni MT Black" pitchFamily="18" charset="0"/>
              </a:rPr>
              <a:t>Так образовались разные народы.</a:t>
            </a:r>
          </a:p>
        </p:txBody>
      </p:sp>
      <p:pic>
        <p:nvPicPr>
          <p:cNvPr id="11267" name="Picture 5" descr="005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62000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5575" y="457200"/>
            <a:ext cx="8891588" cy="108585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100" b="1" dirty="0"/>
              <a:t>Великие этносы прошлого создали древние цивилизации и государства. </a:t>
            </a:r>
          </a:p>
          <a:p>
            <a:pPr>
              <a:defRPr/>
            </a:pPr>
            <a:r>
              <a:rPr lang="ru-RU" sz="2100" b="1" dirty="0"/>
              <a:t>(Вспомните из курса истории и назовите государства, существовавшие в древности на территории Юго-Западной Азии, в Северной Африке, в горах Южной Америки.)</a:t>
            </a:r>
          </a:p>
        </p:txBody>
      </p:sp>
      <p:pic>
        <p:nvPicPr>
          <p:cNvPr id="1028" name="Picture 4" descr="https://ridero.ru/books/puteshestviya_so_smyslom/image/5a6c5965f11d810700ed37b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25" y="1752600"/>
            <a:ext cx="884555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</TotalTime>
  <Words>734</Words>
  <Application>Microsoft Office PowerPoint</Application>
  <PresentationFormat>Экран (4:3)</PresentationFormat>
  <Paragraphs>143</Paragraphs>
  <Slides>35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Bodoni MT Black</vt:lpstr>
      <vt:lpstr>Calibri</vt:lpstr>
      <vt:lpstr>Segoe Print</vt:lpstr>
      <vt:lpstr>Times New Roman</vt:lpstr>
      <vt:lpstr>Wingdings</vt:lpstr>
      <vt:lpstr>Тема Office</vt:lpstr>
      <vt:lpstr>1. Какие существуют географические проекции?  В каких картографических проекциях созданы карты Приложения (см. с. 242-253)? </vt:lpstr>
      <vt:lpstr>2. Перечислите способы картографического изображения? </vt:lpstr>
      <vt:lpstr>Презентация PowerPoint</vt:lpstr>
      <vt:lpstr> Вавило́н (аккад. Bābili или Babilim «врата Бога»; др.-греч. Βαβυλών) — древний город, столица Вавилонского царства.   Важный политический, экономический и культурный центр Древнего мира  Руины Вавилона находятся в 90 километрах к югу от Багдада (территория  современного Ирака).</vt:lpstr>
      <vt:lpstr>Презентация PowerPoint</vt:lpstr>
      <vt:lpstr>В глубокой древности людей было немного, они жили недалеко друг от друга и говорили на одном языке.</vt:lpstr>
      <vt:lpstr>Затем численность людей стала увеличиваться, они заселяли новые земли и отдалялись друг от друга.</vt:lpstr>
      <vt:lpstr>Так образовались разные народы.</vt:lpstr>
      <vt:lpstr>Презентация PowerPoint</vt:lpstr>
      <vt:lpstr>Презентация PowerPoint</vt:lpstr>
      <vt:lpstr>При этом люди могут говорить на одном языке, но быть разными народами.  Например: англичане, американцы, канадцы, австралийцы.</vt:lpstr>
      <vt:lpstr>Этнос (от греч. — народ) — исторически образовавшаяся группа людей, объединённая общими языковыми и культурными признаками.   </vt:lpstr>
      <vt:lpstr>Всего в мире около 5,5 тысяч народов и языков.</vt:lpstr>
      <vt:lpstr> По своему родству и сходству языки делятся на   языковые семьи. Их насчитывается около 20.   Самая многочисленная языковая семья – индоевропейская.</vt:lpstr>
      <vt:lpstr>Презентация PowerPoint</vt:lpstr>
      <vt:lpstr>Презентация PowerPoint</vt:lpstr>
      <vt:lpstr>Презентация PowerPoint</vt:lpstr>
      <vt:lpstr>Самые распространенные языки </vt:lpstr>
      <vt:lpstr>Многие языки уже не используются в повседневной жизни людей, потому что исчез народ который говорил на этом языке.  Например: древнегреческий язык, латинский язык</vt:lpstr>
      <vt:lpstr>Латинский язык в мире </vt:lpstr>
      <vt:lpstr>Латинский язык в сфере образования</vt:lpstr>
      <vt:lpstr>Латинский язык в биологии и медицине</vt:lpstr>
      <vt:lpstr>Вопрос:</vt:lpstr>
      <vt:lpstr>Религии мира</vt:lpstr>
      <vt:lpstr>Презентация PowerPoint</vt:lpstr>
      <vt:lpstr>Презентация PowerPoint</vt:lpstr>
      <vt:lpstr>Сейчас в мире сотни религий.  Из них три являются мировыми, так как распространены во многих странах</vt:lpstr>
      <vt:lpstr>Презентация PowerPoint</vt:lpstr>
      <vt:lpstr>Презентация PowerPoint</vt:lpstr>
      <vt:lpstr>Задание: Заполните таблицу на основе слайдов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Андрей</dc:creator>
  <cp:lastModifiedBy>Вознесенские</cp:lastModifiedBy>
  <cp:revision>37</cp:revision>
  <cp:lastPrinted>1601-01-01T00:00:00Z</cp:lastPrinted>
  <dcterms:created xsi:type="dcterms:W3CDTF">2015-10-19T16:36:07Z</dcterms:created>
  <dcterms:modified xsi:type="dcterms:W3CDTF">2022-02-10T11:43:08Z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0008002e1a0000000000010290110207f7000400038000</vt:lpwstr>
  </property>
</Properties>
</file>