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90" r:id="rId2"/>
    <p:sldId id="273" r:id="rId3"/>
    <p:sldId id="287" r:id="rId4"/>
    <p:sldId id="275" r:id="rId5"/>
    <p:sldId id="288" r:id="rId6"/>
    <p:sldId id="289" r:id="rId7"/>
    <p:sldId id="276" r:id="rId8"/>
    <p:sldId id="279" r:id="rId9"/>
    <p:sldId id="281" r:id="rId10"/>
    <p:sldId id="277" r:id="rId11"/>
    <p:sldId id="280" r:id="rId12"/>
    <p:sldId id="278" r:id="rId13"/>
    <p:sldId id="282" r:id="rId14"/>
    <p:sldId id="284" r:id="rId15"/>
    <p:sldId id="28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42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8975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830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1614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378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486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66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30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92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04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24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4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67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3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89E77-E033-4405-BA56-8AD1A6585EA2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43532F-832A-4516-B5B2-47E4C1D4E9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3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Общее родительское собрание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Тема :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Правовое </a:t>
            </a:r>
            <a:r>
              <a:rPr lang="ru-RU" sz="4400" dirty="0">
                <a:solidFill>
                  <a:srgbClr val="002060"/>
                </a:solidFill>
              </a:rPr>
              <a:t>пространство </a:t>
            </a:r>
            <a:r>
              <a:rPr lang="ru-RU" sz="4400" dirty="0" smtClean="0">
                <a:solidFill>
                  <a:srgbClr val="002060"/>
                </a:solidFill>
              </a:rPr>
              <a:t>в ДОУ </a:t>
            </a:r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rgbClr val="00B050"/>
                </a:solidFill>
              </a:rPr>
              <a:t>Подготовила : старший воспитатель МБДОУ № 218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B050"/>
                </a:solidFill>
              </a:rPr>
              <a:t>Петина М.В.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795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717" y="427703"/>
            <a:ext cx="11474244" cy="781666"/>
          </a:xfrm>
        </p:spPr>
        <p:txBody>
          <a:bodyPr>
            <a:normAutofit fontScale="90000"/>
          </a:bodyPr>
          <a:lstStyle/>
          <a:p>
            <a:r>
              <a:rPr lang="ru-RU" sz="2800" b="1" u="sng" dirty="0">
                <a:solidFill>
                  <a:schemeClr val="tx1"/>
                </a:solidFill>
              </a:rPr>
              <a:t>Закон №273   «Об образовании в РФ» (действует с 1 сентября 2013г)    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83111"/>
            <a:ext cx="10708421" cy="4758252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Статья </a:t>
            </a:r>
            <a:r>
              <a:rPr lang="ru-RU" sz="3200" b="1" i="1" dirty="0">
                <a:solidFill>
                  <a:schemeClr val="tx1"/>
                </a:solidFill>
              </a:rPr>
              <a:t>5.</a:t>
            </a:r>
            <a:r>
              <a:rPr lang="ru-RU" sz="3200" dirty="0">
                <a:solidFill>
                  <a:schemeClr val="tx1"/>
                </a:solidFill>
              </a:rPr>
              <a:t> Утверждает право детей, обучающихся во всех образовательных учреждениях, на «уважение их человеческого достоинства».</a:t>
            </a:r>
          </a:p>
          <a:p>
            <a:r>
              <a:rPr lang="ru-RU" sz="3200" b="1" i="1" dirty="0">
                <a:solidFill>
                  <a:schemeClr val="tx1"/>
                </a:solidFill>
              </a:rPr>
              <a:t>Статья 56</a:t>
            </a:r>
            <a:r>
              <a:rPr lang="ru-RU" sz="3200" dirty="0">
                <a:solidFill>
                  <a:schemeClr val="tx1"/>
                </a:solidFill>
              </a:rPr>
              <a:t>. Предусматривает административное наказание педагогических работников за допущенное физическое или психическое «насилие над личностью обучающегося или воспитанника».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9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410563" cy="5850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Закон РФ «О защите прав детей»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740309"/>
            <a:ext cx="11195119" cy="4778477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Статья </a:t>
            </a:r>
            <a:r>
              <a:rPr lang="ru-RU" b="1" i="1" dirty="0"/>
              <a:t>14</a:t>
            </a:r>
            <a:r>
              <a:rPr lang="ru-RU" dirty="0"/>
              <a:t> гласит:  «Жестокое обращение с детьми, физическое и психическое насилие над ними запрещены».</a:t>
            </a:r>
          </a:p>
          <a:p>
            <a:pPr marL="0" indent="0">
              <a:buNone/>
            </a:pPr>
            <a:r>
              <a:rPr lang="ru-RU" dirty="0"/>
              <a:t>По каким признакам можно определить, что по отношению к ребенку осуществляется насилие?</a:t>
            </a:r>
          </a:p>
          <a:p>
            <a:r>
              <a:rPr lang="ru-RU" dirty="0"/>
              <a:t>Ребенок плохо развивается: его психическое и физическое развитие не соответствует возрасту.</a:t>
            </a:r>
          </a:p>
          <a:p>
            <a:r>
              <a:rPr lang="ru-RU" dirty="0"/>
              <a:t>Ребенок </a:t>
            </a:r>
            <a:r>
              <a:rPr lang="ru-RU" dirty="0" err="1"/>
              <a:t>неухожен</a:t>
            </a:r>
            <a:r>
              <a:rPr lang="ru-RU" dirty="0"/>
              <a:t>, неопрятен. Он апатичен, часто плачет, агрессивен.</a:t>
            </a:r>
          </a:p>
          <a:p>
            <a:r>
              <a:rPr lang="ru-RU" dirty="0"/>
              <a:t>Ребенок демонстрирует изменчивое поведение: то спокоен, то внезапно возбуждается, и наоборот. Такое поведение часто является причиной плохих контактов ребенка с другими детьми, приводит к его изоляции, отверженности в группе.</a:t>
            </a:r>
          </a:p>
          <a:p>
            <a:r>
              <a:rPr lang="ru-RU" dirty="0"/>
              <a:t>Ребенок явно испытывает враждебность или чувство страха по отношению к знакомому человеку.</a:t>
            </a:r>
          </a:p>
          <a:p>
            <a:r>
              <a:rPr lang="ru-RU" dirty="0"/>
              <a:t>Судорожно реагирует на поднятую руку.</a:t>
            </a:r>
          </a:p>
          <a:p>
            <a:r>
              <a:rPr lang="ru-RU" dirty="0"/>
              <a:t>Ребенок чрезмерно стремится к одобрению, ласке любых взрослых.</a:t>
            </a:r>
          </a:p>
          <a:p>
            <a:r>
              <a:rPr lang="ru-RU" dirty="0"/>
              <a:t>К выше перечисленным признакам могут добавиться проблемы со сном, боязнь темноты, </a:t>
            </a:r>
            <a:r>
              <a:rPr lang="ru-RU" dirty="0" err="1"/>
              <a:t>энурез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813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53961"/>
            <a:ext cx="10929647" cy="1637071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Правовое воспитание – процесс формирования правовой культуры и правового поведения, т.е. активного и сознательного соблюдения норм нравственности, формирования умения взаимодействовать с другими людьми, строить свои взаимоотношения на уровне доброжелательности и уважения не зависимо от ситуации.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064773"/>
            <a:ext cx="11091879" cy="43212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</a:rPr>
              <a:t>Этапы правового воспитания детей: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I этап (младший дошкольный возраст)</a:t>
            </a:r>
            <a:r>
              <a:rPr lang="ru-RU" sz="2400" dirty="0">
                <a:solidFill>
                  <a:schemeClr val="tx1"/>
                </a:solidFill>
              </a:rPr>
              <a:t> – обучение детей нормам поведения в коллективе, умению устанавливать доброжелательные отношения со сверстниками и взрослыми людьми.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II этап (средний дошкольный возраст)</a:t>
            </a:r>
            <a:r>
              <a:rPr lang="ru-RU" sz="2400" dirty="0">
                <a:solidFill>
                  <a:schemeClr val="tx1"/>
                </a:solidFill>
              </a:rPr>
              <a:t> – продолжение работы по развитию коммуникативных способностей детей; формирование нравственных норм поведения, умения оценивать не только чужие, но и свои поступки, как положительные, так и отрицательные.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III этап (старший дошкольный возраст)</a:t>
            </a:r>
            <a:r>
              <a:rPr lang="ru-RU" sz="2400" dirty="0">
                <a:solidFill>
                  <a:schemeClr val="tx1"/>
                </a:solidFill>
              </a:rPr>
              <a:t> – формирование нравственно-правовой культуры на основе знаний основных прав, ознакомление с понятием «право».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9974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929647" cy="68825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Условия правового (нравственного) воспитания:</a:t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71601"/>
            <a:ext cx="10855905" cy="466976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/>
              <a:t>моральный </a:t>
            </a:r>
            <a:r>
              <a:rPr lang="ru-RU" sz="2800" b="1" dirty="0"/>
              <a:t>облик педагога. </a:t>
            </a:r>
            <a:endParaRPr lang="ru-RU" sz="2800" dirty="0"/>
          </a:p>
          <a:p>
            <a:pPr lvl="0"/>
            <a:r>
              <a:rPr lang="ru-RU" sz="2800" b="1" dirty="0"/>
              <a:t>осуществление правового (нравственного) воспитания в процессе всей педагогической работы с дошкольниками.</a:t>
            </a:r>
            <a:endParaRPr lang="ru-RU" sz="2800" dirty="0"/>
          </a:p>
          <a:p>
            <a:pPr lvl="0"/>
            <a:r>
              <a:rPr lang="ru-RU" sz="2800" b="1" dirty="0"/>
              <a:t>программно-методическое обеспечение; </a:t>
            </a:r>
            <a:endParaRPr lang="ru-RU" sz="2800" dirty="0"/>
          </a:p>
          <a:p>
            <a:pPr lvl="0"/>
            <a:r>
              <a:rPr lang="ru-RU" sz="2800" b="1" dirty="0"/>
              <a:t>организация развивающей предметно-пространственной среды: </a:t>
            </a:r>
            <a:r>
              <a:rPr lang="ru-RU" sz="2800" dirty="0"/>
              <a:t>уголок правовых знаний, уголок нравственно-патриотического воспитания, уголок семьи</a:t>
            </a:r>
            <a:r>
              <a:rPr lang="ru-RU" sz="2800" b="1" dirty="0"/>
              <a:t>;</a:t>
            </a:r>
            <a:endParaRPr lang="ru-RU" sz="2800" dirty="0"/>
          </a:p>
          <a:p>
            <a:pPr lvl="0"/>
            <a:r>
              <a:rPr lang="ru-RU" sz="2800" b="1" dirty="0"/>
              <a:t>организация совместной деятельности детей и взрослых</a:t>
            </a:r>
            <a:r>
              <a:rPr lang="ru-RU" sz="2800" dirty="0"/>
              <a:t>;</a:t>
            </a:r>
          </a:p>
          <a:p>
            <a:pPr lvl="0"/>
            <a:r>
              <a:rPr lang="ru-RU" sz="2800" b="1" dirty="0"/>
              <a:t>организация работы на занятиях (НОД) и в повседневной </a:t>
            </a:r>
            <a:r>
              <a:rPr lang="ru-RU" sz="2800" b="1" dirty="0" smtClean="0"/>
              <a:t>жизни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813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53961"/>
            <a:ext cx="11342601" cy="619433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/>
                </a:solidFill>
              </a:rPr>
              <a:t>ЧЕТЫРЕ ОСНОВНЫЕ ФОРМЫ ЖЕСТОКОГО ОБРАЩЕНИЯ С ДЕТЬМИ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20877"/>
            <a:ext cx="11136124" cy="542740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1. Физическое насилие - преднамеренное нанесение физических повреждений. </a:t>
            </a:r>
          </a:p>
          <a:p>
            <a:r>
              <a:rPr lang="ru-RU" dirty="0" smtClean="0"/>
              <a:t>2. Сексуальное </a:t>
            </a:r>
            <a:r>
              <a:rPr lang="ru-RU" dirty="0"/>
              <a:t>насилие (или развращение) - вовлечение ребенка с его согласия и без такового в сексуальные действия со взрослым с целью получения последним удовлетворения или выгоды. Согласие ребенка на сексуальный контакт не дает оснований считать его ненасильственным, поскольку ребенок не может предвидеть все негативные для себя последствия этого. </a:t>
            </a:r>
          </a:p>
          <a:p>
            <a:r>
              <a:rPr lang="ru-RU" dirty="0"/>
              <a:t>3. Психическое (эмоциональное) насилие – периодически длительное или постоянное психическое воздействие на ребенка, тормозящее развитие его личности и формирующее патологические черты характера.</a:t>
            </a:r>
          </a:p>
          <a:p>
            <a:pPr marL="0" indent="0">
              <a:buNone/>
            </a:pPr>
            <a:r>
              <a:rPr lang="ru-RU" dirty="0"/>
              <a:t>К психическим формам насилия относятся:</a:t>
            </a:r>
          </a:p>
          <a:p>
            <a:pPr marL="0" indent="0">
              <a:buNone/>
            </a:pPr>
            <a:r>
              <a:rPr lang="ru-RU" dirty="0"/>
              <a:t>- открытое неприятие и постоянная критика;</a:t>
            </a:r>
          </a:p>
          <a:p>
            <a:pPr marL="0" indent="0">
              <a:buNone/>
            </a:pPr>
            <a:r>
              <a:rPr lang="ru-RU" dirty="0"/>
              <a:t>- угрозы в адрес ребенка в словесной форме;</a:t>
            </a:r>
          </a:p>
          <a:p>
            <a:pPr marL="0" indent="0">
              <a:buNone/>
            </a:pPr>
            <a:r>
              <a:rPr lang="ru-RU" dirty="0"/>
              <a:t>- замечания в оскорбительной форме, унижающие достоинство ребенка;</a:t>
            </a:r>
          </a:p>
          <a:p>
            <a:pPr marL="0" indent="0">
              <a:buNone/>
            </a:pPr>
            <a:r>
              <a:rPr lang="ru-RU" dirty="0"/>
              <a:t>- преднамеренная физическая или социальная изоляция;</a:t>
            </a:r>
          </a:p>
          <a:p>
            <a:pPr marL="0" indent="0">
              <a:buNone/>
            </a:pPr>
            <a:r>
              <a:rPr lang="ru-RU" dirty="0"/>
              <a:t>- ложь и невыполнение взрослыми своих обещаний;</a:t>
            </a:r>
          </a:p>
          <a:p>
            <a:pPr marL="0" indent="0">
              <a:buNone/>
            </a:pPr>
            <a:r>
              <a:rPr lang="ru-RU" dirty="0"/>
              <a:t>- однократное грубое психическое воздействие, вызывающее психическую травму. </a:t>
            </a:r>
          </a:p>
          <a:p>
            <a:r>
              <a:rPr lang="ru-RU" dirty="0"/>
              <a:t>4. Пренебрежение нуждами ребенка - отсутствие элементарной заботы о ребенке, в результате чего нарушается его эмоциональное состояние и появляется угроза здоровью и жизни или его развитию. </a:t>
            </a:r>
          </a:p>
          <a:p>
            <a:pPr marL="0" indent="0">
              <a:buNone/>
            </a:pPr>
            <a:r>
              <a:rPr lang="ru-RU" dirty="0"/>
              <a:t>К пренебрежению элементарными нуждами ребенка относятся:</a:t>
            </a:r>
          </a:p>
          <a:p>
            <a:pPr marL="0" indent="0">
              <a:buNone/>
            </a:pPr>
            <a:r>
              <a:rPr lang="ru-RU" dirty="0"/>
              <a:t>- отсутствие адекватных возрасту и потребностям ребенка питания, одежды, жилья, образования, медицинского ухода;</a:t>
            </a:r>
          </a:p>
          <a:p>
            <a:pPr marL="0" indent="0">
              <a:buNone/>
            </a:pPr>
            <a:r>
              <a:rPr lang="ru-RU" dirty="0"/>
              <a:t>- должного внимания и заботы, в результате чего ребенок может стать жертвой несчастного случая.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26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04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386348"/>
            <a:ext cx="5738214" cy="49407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 жизни можно по-разному жить: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 горе можно и в радости,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Вовремя есть, вовремя пить,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Вовремя делать гадости.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А можно и так: На рассвете встать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И, помышляя о чуде,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Рукой обнаженной солнце достать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И подарить его людям. </a:t>
            </a:r>
          </a:p>
          <a:p>
            <a:pPr marL="0" indent="0" algn="r">
              <a:buNone/>
            </a:pPr>
            <a:r>
              <a:rPr lang="ru-RU" sz="2400" dirty="0">
                <a:solidFill>
                  <a:schemeClr val="tx1"/>
                </a:solidFill>
              </a:rPr>
              <a:t>А. Вознесенский</a:t>
            </a:r>
          </a:p>
        </p:txBody>
      </p:sp>
      <p:pic>
        <p:nvPicPr>
          <p:cNvPr id="6" name="Picture 4" descr="getImageCAHM69O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32" y="2339181"/>
            <a:ext cx="4070556" cy="4238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26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7755"/>
          </a:xfrm>
        </p:spPr>
        <p:txBody>
          <a:bodyPr/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01097"/>
            <a:ext cx="10560937" cy="46402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Право – это совокупность устанавливаемых и охраняемых государственной властью норм и правил, регулирующих отношения людей в обществе. Права относятся ко всем сферам деятельности, в том числе к образовательной, и распространяются на всех участников образовательного процесса: детей, родителей, педагогов.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6834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9265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chemeClr val="tx1"/>
                </a:solidFill>
              </a:rPr>
              <a:t>Декларация прав ребенка</a:t>
            </a:r>
            <a:endParaRPr lang="ru-RU" sz="4000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7859"/>
            <a:ext cx="10280718" cy="47435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3600" b="1" dirty="0">
                <a:solidFill>
                  <a:schemeClr val="tx1"/>
                </a:solidFill>
              </a:rPr>
              <a:t>принятая в 1959г</a:t>
            </a:r>
            <a:r>
              <a:rPr lang="ru-RU" sz="3600" dirty="0">
                <a:solidFill>
                  <a:schemeClr val="tx1"/>
                </a:solidFill>
              </a:rPr>
              <a:t>., стала первым документом по признанию и соблюдению прав детей путем законодательных и других мер. Декларация явилась смысловой основой нового важнейшего международного документа - Конвенции о правах ребенка.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392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9265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tx1"/>
                </a:solidFill>
              </a:rPr>
              <a:t>Конвенция ООН о правах </a:t>
            </a:r>
            <a:r>
              <a:rPr lang="ru-RU" altLang="ru-RU" dirty="0" smtClean="0">
                <a:solidFill>
                  <a:schemeClr val="tx1"/>
                </a:solidFill>
              </a:rPr>
              <a:t>ребенка 1989 г. </a:t>
            </a:r>
            <a:r>
              <a:rPr lang="ru-RU" altLang="ru-RU" dirty="0">
                <a:solidFill>
                  <a:schemeClr val="tx1"/>
                </a:solidFill>
              </a:rPr>
              <a:t/>
            </a:r>
            <a:br>
              <a:rPr lang="ru-RU" alt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68361"/>
            <a:ext cx="10103737" cy="47730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Международный правовой документ, определяющий права детей в государствах-участниках. Конвенция о правах ребёнка является первым и основным международно-правовым документом обязательного характера, посвящённым широкому спектру прав ребёнка. Документ состоит из 54 статей, детализирующих индивидуальные права каждого человеческого существа до достижения им 18 лет на полное развитие своих возможностей в условиях, свободных от голода и нужды, жестокости, эксплуатации и других форм злоупотреблений.</a:t>
            </a:r>
          </a:p>
        </p:txBody>
      </p:sp>
    </p:spTree>
    <p:extLst>
      <p:ext uri="{BB962C8B-B14F-4D97-AF65-F5344CB8AC3E}">
        <p14:creationId xmlns:p14="http://schemas.microsoft.com/office/powerpoint/2010/main" val="2860584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926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dirty="0">
                <a:solidFill>
                  <a:schemeClr val="tx1"/>
                </a:solidFill>
              </a:rPr>
              <a:t>Конвенция ООН о правах ребенка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7859"/>
            <a:ext cx="10280718" cy="47435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Конвенция признает за каждым ребенком, независимо от расы, цвета кожи, пола, языка, религии, политических или иных убеждений, национального и социального происхождения, юридическое право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</a:rPr>
              <a:t>1. </a:t>
            </a:r>
            <a:r>
              <a:rPr lang="ru-RU" b="1" i="1" dirty="0">
                <a:solidFill>
                  <a:schemeClr val="tx1"/>
                </a:solidFill>
              </a:rPr>
              <a:t>Права ребенка на существование, выживание</a:t>
            </a:r>
            <a:r>
              <a:rPr lang="ru-RU" dirty="0">
                <a:solidFill>
                  <a:schemeClr val="tx1"/>
                </a:solidFill>
              </a:rPr>
              <a:t> (право на жизнь, медицинскую помощь, достойные условия жизни, кров, пищу, заботу родителей).</a:t>
            </a:r>
          </a:p>
          <a:p>
            <a:r>
              <a:rPr lang="ru-RU" dirty="0">
                <a:solidFill>
                  <a:schemeClr val="tx1"/>
                </a:solidFill>
              </a:rPr>
              <a:t>2. </a:t>
            </a:r>
            <a:r>
              <a:rPr lang="ru-RU" b="1" i="1" dirty="0">
                <a:solidFill>
                  <a:schemeClr val="tx1"/>
                </a:solidFill>
              </a:rPr>
              <a:t>Права ребенка на развитие (</a:t>
            </a:r>
            <a:r>
              <a:rPr lang="ru-RU" dirty="0">
                <a:solidFill>
                  <a:schemeClr val="tx1"/>
                </a:solidFill>
              </a:rPr>
              <a:t>право на образование, полноценное развитие в соответствии с возрастом и индивидуальными возможностями и способностями, право на отдых, досуг).</a:t>
            </a:r>
          </a:p>
          <a:p>
            <a:r>
              <a:rPr lang="ru-RU" dirty="0">
                <a:solidFill>
                  <a:schemeClr val="tx1"/>
                </a:solidFill>
              </a:rPr>
              <a:t>3. </a:t>
            </a:r>
            <a:r>
              <a:rPr lang="ru-RU" b="1" i="1" dirty="0">
                <a:solidFill>
                  <a:schemeClr val="tx1"/>
                </a:solidFill>
              </a:rPr>
              <a:t>Права ребенка на защиту</a:t>
            </a:r>
            <a:r>
              <a:rPr lang="ru-RU" dirty="0">
                <a:solidFill>
                  <a:schemeClr val="tx1"/>
                </a:solidFill>
              </a:rPr>
              <a:t> (защищенность от всех форм насилия, а также особые права детей-инвалидов).</a:t>
            </a:r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247054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599" y="506361"/>
            <a:ext cx="11224614" cy="64401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Конвенция ООН о правах </a:t>
            </a:r>
            <a:r>
              <a:rPr lang="ru-RU" dirty="0" smtClean="0">
                <a:solidFill>
                  <a:schemeClr val="tx1"/>
                </a:solidFill>
              </a:rPr>
              <a:t>ребенка.</a:t>
            </a:r>
            <a:r>
              <a:rPr lang="ru-RU" dirty="0">
                <a:solidFill>
                  <a:schemeClr val="tx1"/>
                </a:solidFill>
              </a:rPr>
              <a:t> 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09369"/>
            <a:ext cx="10634679" cy="48319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настоящее время около 130 стран мира присоединились к этому документу. Основные статьи:</a:t>
            </a:r>
          </a:p>
          <a:p>
            <a:r>
              <a:rPr lang="ru-RU" b="1" i="1" dirty="0"/>
              <a:t>Статья 9.</a:t>
            </a:r>
            <a:r>
              <a:rPr lang="ru-RU" dirty="0"/>
              <a:t> Дети имеют право на воспитание в семейном окружении или быть на попечении тех, кто обеспечит им наилучший уход.</a:t>
            </a:r>
          </a:p>
          <a:p>
            <a:r>
              <a:rPr lang="ru-RU" b="1" i="1" dirty="0"/>
              <a:t>Статья 24</a:t>
            </a:r>
            <a:r>
              <a:rPr lang="ru-RU" dirty="0"/>
              <a:t>. Дети имеют право на достойное питание и достойное количество чистой воды, право на пользование услугами здравоохранения и средствами лечения болезней.</a:t>
            </a:r>
          </a:p>
          <a:p>
            <a:r>
              <a:rPr lang="ru-RU" b="1" i="1" dirty="0"/>
              <a:t>Статья 26, 27</a:t>
            </a:r>
            <a:r>
              <a:rPr lang="ru-RU" dirty="0"/>
              <a:t>. Дети имеют право на приемлемый уровень жизни.</a:t>
            </a:r>
          </a:p>
          <a:p>
            <a:r>
              <a:rPr lang="ru-RU" b="1" i="1" dirty="0"/>
              <a:t>Статья  23</a:t>
            </a:r>
            <a:r>
              <a:rPr lang="ru-RU" dirty="0"/>
              <a:t>. Дети-инвалиды имеют право на особую заботу и обучение.</a:t>
            </a:r>
          </a:p>
          <a:p>
            <a:r>
              <a:rPr lang="ru-RU" b="1" i="1" dirty="0"/>
              <a:t>Статья 31</a:t>
            </a:r>
            <a:r>
              <a:rPr lang="ru-RU" dirty="0"/>
              <a:t>. Дети имеют право на отдых.</a:t>
            </a:r>
          </a:p>
          <a:p>
            <a:r>
              <a:rPr lang="ru-RU" dirty="0"/>
              <a:t>право на бесплатное образование.</a:t>
            </a:r>
          </a:p>
          <a:p>
            <a:r>
              <a:rPr lang="ru-RU" b="1" i="1" dirty="0"/>
              <a:t>Статья 19</a:t>
            </a:r>
            <a:r>
              <a:rPr lang="ru-RU" dirty="0"/>
              <a:t>. Дети имеют право на безопасные условия жизни, право не подвергаться жестокому или небрежному обращению.</a:t>
            </a:r>
          </a:p>
          <a:p>
            <a:r>
              <a:rPr lang="ru-RU" b="1" i="1" dirty="0"/>
              <a:t>Статья 32</a:t>
            </a:r>
            <a:r>
              <a:rPr lang="ru-RU" dirty="0"/>
              <a:t>. Дети не должны использоваться в качестве дешевой рабочей силы.</a:t>
            </a:r>
          </a:p>
          <a:p>
            <a:r>
              <a:rPr lang="ru-RU" b="1" i="1" dirty="0"/>
              <a:t>Статья 30</a:t>
            </a:r>
            <a:r>
              <a:rPr lang="ru-RU" dirty="0"/>
              <a:t>. Дети имеют право говорить на своем родном языке, исповедовать свою религию, соблюдать обряды своей культуры.</a:t>
            </a:r>
          </a:p>
          <a:p>
            <a:r>
              <a:rPr lang="ru-RU" b="1" i="1" dirty="0"/>
              <a:t>Статья 12, 13, 15</a:t>
            </a:r>
            <a:r>
              <a:rPr lang="ru-RU" dirty="0"/>
              <a:t>. Дети имеют право выражать своё мнение и собираться вместе с целью выражения своих взглядов.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540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9717"/>
            <a:ext cx="8982860" cy="66367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dirty="0">
                <a:solidFill>
                  <a:schemeClr val="tx1"/>
                </a:solidFill>
              </a:rPr>
              <a:t>Конституция </a:t>
            </a:r>
            <a:r>
              <a:rPr lang="ru-RU" altLang="ru-RU" dirty="0" smtClean="0">
                <a:solidFill>
                  <a:schemeClr val="tx1"/>
                </a:solidFill>
              </a:rPr>
              <a:t>РФ  </a:t>
            </a:r>
            <a:r>
              <a:rPr lang="ru-RU" sz="2700" dirty="0" smtClean="0">
                <a:solidFill>
                  <a:schemeClr val="tx1"/>
                </a:solidFill>
              </a:rPr>
              <a:t>(</a:t>
            </a:r>
            <a:r>
              <a:rPr lang="ru-RU" sz="2700" dirty="0">
                <a:solidFill>
                  <a:schemeClr val="tx1"/>
                </a:solidFill>
              </a:rPr>
              <a:t>1993г, с изменениями в 2001г)</a:t>
            </a:r>
            <a:br>
              <a:rPr lang="ru-RU" sz="2700" dirty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968" y="973394"/>
            <a:ext cx="11503741" cy="573712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Статья </a:t>
            </a:r>
            <a:r>
              <a:rPr lang="ru-RU" b="1" i="1" dirty="0"/>
              <a:t>7.</a:t>
            </a:r>
            <a:r>
              <a:rPr lang="ru-RU" dirty="0"/>
              <a:t> Государство обеспечивает поддержку семьи, материнства, отцовства и детства, инвалидов и пожилых граждан, развивает систему социальных служб, устанавливает государственные пенсии, пособия и иные гарантии социальной защиты.</a:t>
            </a:r>
          </a:p>
          <a:p>
            <a:r>
              <a:rPr lang="ru-RU" b="1" i="1" dirty="0"/>
              <a:t>Статья 17</a:t>
            </a:r>
            <a:r>
              <a:rPr lang="ru-RU" dirty="0"/>
              <a:t>. Основные права и свободы человека неотчуждаемы и принадлежат каждому человеку с рождения.</a:t>
            </a:r>
          </a:p>
          <a:p>
            <a:r>
              <a:rPr lang="ru-RU" b="1" i="1" dirty="0"/>
              <a:t>Статья 19</a:t>
            </a:r>
            <a:r>
              <a:rPr lang="ru-RU" dirty="0"/>
              <a:t>. Государство гарантирует равенство прав и свобод человека и гражданина независимо от пола, расы, языка, происхождения, места жительства, убеждения, принадлежности к общественным объединениям.</a:t>
            </a:r>
          </a:p>
          <a:p>
            <a:r>
              <a:rPr lang="ru-RU" b="1" i="1" dirty="0"/>
              <a:t>Статья 20.</a:t>
            </a:r>
            <a:r>
              <a:rPr lang="ru-RU" dirty="0"/>
              <a:t> Каждый имеет право на жизнь.</a:t>
            </a:r>
          </a:p>
          <a:p>
            <a:r>
              <a:rPr lang="ru-RU" b="1" i="1" dirty="0"/>
              <a:t>Статья 22, 23.</a:t>
            </a:r>
            <a:r>
              <a:rPr lang="ru-RU" dirty="0"/>
              <a:t> Каждый имеет право на свободу и личную неприкосновенность частной жизни.</a:t>
            </a:r>
          </a:p>
          <a:p>
            <a:r>
              <a:rPr lang="ru-RU" b="1" i="1" dirty="0"/>
              <a:t>Статья 29</a:t>
            </a:r>
            <a:r>
              <a:rPr lang="ru-RU" dirty="0"/>
              <a:t>. Каждому  гарантируется свобода мысли и слова.</a:t>
            </a:r>
          </a:p>
          <a:p>
            <a:r>
              <a:rPr lang="ru-RU" b="1" i="1" dirty="0"/>
              <a:t>Статья 37</a:t>
            </a:r>
            <a:r>
              <a:rPr lang="ru-RU" dirty="0"/>
              <a:t>. Каждый имеет право на отдых.</a:t>
            </a:r>
          </a:p>
          <a:p>
            <a:r>
              <a:rPr lang="ru-RU" b="1" i="1" dirty="0"/>
              <a:t>Статья 30.</a:t>
            </a:r>
            <a:r>
              <a:rPr lang="ru-RU" dirty="0"/>
              <a:t> Каждый имеет право на объединение.</a:t>
            </a:r>
          </a:p>
          <a:p>
            <a:r>
              <a:rPr lang="ru-RU" b="1" i="1" dirty="0"/>
              <a:t>Статья 38</a:t>
            </a:r>
            <a:r>
              <a:rPr lang="ru-RU" dirty="0"/>
              <a:t>. Забота о детях, их воспитание- равное право и обязанность родителей.</a:t>
            </a:r>
          </a:p>
          <a:p>
            <a:r>
              <a:rPr lang="ru-RU" b="1" i="1" dirty="0"/>
              <a:t>Статья 41</a:t>
            </a:r>
            <a:r>
              <a:rPr lang="ru-RU" dirty="0"/>
              <a:t>. Каждый имеет право на охрану здоровья и медицинскую помощь.</a:t>
            </a:r>
          </a:p>
          <a:p>
            <a:r>
              <a:rPr lang="ru-RU" b="1" i="1" dirty="0"/>
              <a:t>Статья 43.</a:t>
            </a:r>
            <a:r>
              <a:rPr lang="ru-RU" dirty="0"/>
              <a:t> Каждый имеет право на образование.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97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0220"/>
            <a:ext cx="9985750" cy="54569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Семейный кодекс РФ (1995г, с изменениями на 2 января 2000г)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150375"/>
            <a:ext cx="10944396" cy="5383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4 </a:t>
            </a:r>
            <a:r>
              <a:rPr lang="ru-RU" dirty="0">
                <a:solidFill>
                  <a:schemeClr val="tx1"/>
                </a:solidFill>
              </a:rPr>
              <a:t>раздел семейного кодекса РФ целиком посвящен правам и обязанностям родителей и детей.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Особый </a:t>
            </a:r>
            <a:r>
              <a:rPr lang="ru-RU" dirty="0">
                <a:solidFill>
                  <a:schemeClr val="tx1"/>
                </a:solidFill>
              </a:rPr>
              <a:t>интерес представляют глава № 11 «Права несовершеннолетних детей» и глава №12 «Права и обязанности родителей».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Статья 54.</a:t>
            </a:r>
            <a:r>
              <a:rPr lang="ru-RU" dirty="0">
                <a:solidFill>
                  <a:schemeClr val="tx1"/>
                </a:solidFill>
              </a:rPr>
              <a:t> Право ребенка жить и воспитываться в семье, знать своих родителей, право на их заботу, совместное проживание, обеспечение  его интересов.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Статья 55.</a:t>
            </a:r>
            <a:r>
              <a:rPr lang="ru-RU" dirty="0">
                <a:solidFill>
                  <a:schemeClr val="tx1"/>
                </a:solidFill>
              </a:rPr>
              <a:t> Право ребенка на общение с родителями и другими родственниками. Расторжение брака родителей, признание его недействительным, или раздельное проживание не влияет на права ребенка.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Статья 56.</a:t>
            </a:r>
            <a:r>
              <a:rPr lang="ru-RU" dirty="0">
                <a:solidFill>
                  <a:schemeClr val="tx1"/>
                </a:solidFill>
              </a:rPr>
              <a:t> Право ребенка на защиту своих прав и законных интересов. Ребенок вправе самостоятельно обращаться за защитой в орган опеки и попечительства, а по достижению 14 лет – в суд.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Статья 57.</a:t>
            </a:r>
            <a:r>
              <a:rPr lang="ru-RU" dirty="0">
                <a:solidFill>
                  <a:schemeClr val="tx1"/>
                </a:solidFill>
              </a:rPr>
              <a:t> Право ребенка выражать своё мнение при решении в семье любого вопроса, затрагивающего его интересы.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Статья 58.</a:t>
            </a:r>
            <a:r>
              <a:rPr lang="ru-RU" dirty="0">
                <a:solidFill>
                  <a:schemeClr val="tx1"/>
                </a:solidFill>
              </a:rPr>
              <a:t> Право ребенка на имя, отчество и фамилию.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В статье 63</a:t>
            </a:r>
            <a:r>
              <a:rPr lang="ru-RU" dirty="0">
                <a:solidFill>
                  <a:schemeClr val="tx1"/>
                </a:solidFill>
              </a:rPr>
              <a:t> подчеркивается ответственность родителей за воспитание, здоровье, физическое, психическое, духовное, нравственное развитие ребенка.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Статья 64, 65.</a:t>
            </a:r>
            <a:r>
              <a:rPr lang="ru-RU" dirty="0">
                <a:solidFill>
                  <a:schemeClr val="tx1"/>
                </a:solidFill>
              </a:rPr>
              <a:t> Права и обязанности родителей по защите прав и интересов детей. Обеспечение интересов детей должно быть предметом основной заботы их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92481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9214"/>
            <a:ext cx="8596668" cy="486696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Уголовный кодекс РФ</a:t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320" y="1342102"/>
            <a:ext cx="9631789" cy="4527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Предусматривает </a:t>
            </a:r>
            <a:r>
              <a:rPr lang="ru-RU" sz="3200" dirty="0"/>
              <a:t>ответственность:</a:t>
            </a:r>
          </a:p>
          <a:p>
            <a:r>
              <a:rPr lang="ru-RU" sz="3200" b="1" i="1" dirty="0"/>
              <a:t>Статьи 106-136</a:t>
            </a:r>
            <a:r>
              <a:rPr lang="ru-RU" sz="3200" dirty="0"/>
              <a:t> – за совершение физического и сексуального насилия, в том числе и в отношении несовершеннолетних.</a:t>
            </a:r>
          </a:p>
          <a:p>
            <a:r>
              <a:rPr lang="ru-RU" sz="3200" b="1" i="1" dirty="0"/>
              <a:t>Статьи 150-157</a:t>
            </a:r>
            <a:r>
              <a:rPr lang="ru-RU" sz="3200" dirty="0"/>
              <a:t> – за преступления против семьи и несовершеннолетних.</a:t>
            </a:r>
          </a:p>
          <a:p>
            <a:pPr marL="0" indent="0">
              <a:buNone/>
            </a:pP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9734" y="491614"/>
            <a:ext cx="8596668" cy="48669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smtClean="0">
                <a:solidFill>
                  <a:schemeClr val="tx1"/>
                </a:solidFill>
              </a:rPr>
              <a:t>Уголовный кодекс РФ</a:t>
            </a:r>
            <a:br>
              <a:rPr lang="ru-RU" sz="320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8138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228</TotalTime>
  <Words>829</Words>
  <Application>Microsoft Office PowerPoint</Application>
  <PresentationFormat>Произвольный</PresentationFormat>
  <Paragraphs>108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Общее родительское собрание</vt:lpstr>
      <vt:lpstr>Презентация PowerPoint</vt:lpstr>
      <vt:lpstr>Декларация прав ребенка</vt:lpstr>
      <vt:lpstr>Конвенция ООН о правах ребенка 1989 г.  </vt:lpstr>
      <vt:lpstr>Конвенция ООН о правах ребенка</vt:lpstr>
      <vt:lpstr>Конвенция ООН о правах ребенка.  </vt:lpstr>
      <vt:lpstr>Конституция РФ  (1993г, с изменениями в 2001г) </vt:lpstr>
      <vt:lpstr>Семейный кодекс РФ (1995г, с изменениями на 2 января 2000г) </vt:lpstr>
      <vt:lpstr>Уголовный кодекс РФ </vt:lpstr>
      <vt:lpstr>Закон №273   «Об образовании в РФ» (действует с 1 сентября 2013г)     </vt:lpstr>
      <vt:lpstr>Закон РФ «О защите прав детей» </vt:lpstr>
      <vt:lpstr>Правовое воспитание – процесс формирования правовой культуры и правового поведения, т.е. активного и сознательного соблюдения норм нравственности, формирования умения взаимодействовать с другими людьми, строить свои взаимоотношения на уровне доброжелательности и уважения не зависимо от ситуации. </vt:lpstr>
      <vt:lpstr>Условия правового (нравственного) воспитания: </vt:lpstr>
      <vt:lpstr>ЧЕТЫРЕ ОСНОВНЫЕ ФОРМЫ ЖЕСТОКОГО ОБРАЩЕНИЯ С ДЕТЬМИ </vt:lpstr>
      <vt:lpstr>Презентация PowerPoint</vt:lpstr>
    </vt:vector>
  </TitlesOfParts>
  <Company>KrotySOFT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Совместное мероприятие с родителями второй младшей группы,  квест-игра  «Познакомимся сейчас!»</dc:title>
  <dc:creator>temp</dc:creator>
  <cp:lastModifiedBy>User</cp:lastModifiedBy>
  <cp:revision>24</cp:revision>
  <dcterms:created xsi:type="dcterms:W3CDTF">2019-09-16T14:03:47Z</dcterms:created>
  <dcterms:modified xsi:type="dcterms:W3CDTF">2022-02-10T07:33:31Z</dcterms:modified>
</cp:coreProperties>
</file>