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2" r:id="rId1"/>
  </p:sldMasterIdLst>
  <p:handoutMasterIdLst>
    <p:handoutMasterId r:id="rId19"/>
  </p:handoutMasterIdLst>
  <p:sldIdLst>
    <p:sldId id="256" r:id="rId2"/>
    <p:sldId id="262" r:id="rId3"/>
    <p:sldId id="290" r:id="rId4"/>
    <p:sldId id="289" r:id="rId5"/>
    <p:sldId id="292" r:id="rId6"/>
    <p:sldId id="293" r:id="rId7"/>
    <p:sldId id="279" r:id="rId8"/>
    <p:sldId id="281" r:id="rId9"/>
    <p:sldId id="282" r:id="rId10"/>
    <p:sldId id="283" r:id="rId11"/>
    <p:sldId id="284" r:id="rId12"/>
    <p:sldId id="285" r:id="rId13"/>
    <p:sldId id="286" r:id="rId14"/>
    <p:sldId id="294" r:id="rId15"/>
    <p:sldId id="295" r:id="rId16"/>
    <p:sldId id="296" r:id="rId17"/>
    <p:sldId id="297" r:id="rId18"/>
  </p:sldIdLst>
  <p:sldSz cx="12192000" cy="6858000"/>
  <p:notesSz cx="10020300" cy="68881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4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42130" cy="345604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75851" y="1"/>
            <a:ext cx="4342130" cy="345604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3D3E189F-79DC-427E-8628-AA1FA5F6C76F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42560"/>
            <a:ext cx="4342130" cy="345603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75851" y="6542560"/>
            <a:ext cx="4342130" cy="345603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A00A163D-0B36-4F9D-ACC3-61A5E1D4DE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206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4AFD8-CD91-4B01-95D1-4C12E215EEB3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C59E7-4F79-4E18-8040-6340BF309D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618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4AFD8-CD91-4B01-95D1-4C12E215EEB3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C59E7-4F79-4E18-8040-6340BF309D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518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4AFD8-CD91-4B01-95D1-4C12E215EEB3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C59E7-4F79-4E18-8040-6340BF309D8F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392787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4AFD8-CD91-4B01-95D1-4C12E215EEB3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C59E7-4F79-4E18-8040-6340BF309D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4781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4AFD8-CD91-4B01-95D1-4C12E215EEB3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C59E7-4F79-4E18-8040-6340BF309D8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608927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4AFD8-CD91-4B01-95D1-4C12E215EEB3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C59E7-4F79-4E18-8040-6340BF309D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8029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4AFD8-CD91-4B01-95D1-4C12E215EEB3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C59E7-4F79-4E18-8040-6340BF309D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2714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4AFD8-CD91-4B01-95D1-4C12E215EEB3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C59E7-4F79-4E18-8040-6340BF309D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851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4AFD8-CD91-4B01-95D1-4C12E215EEB3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C59E7-4F79-4E18-8040-6340BF309D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717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4AFD8-CD91-4B01-95D1-4C12E215EEB3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C59E7-4F79-4E18-8040-6340BF309D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530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4AFD8-CD91-4B01-95D1-4C12E215EEB3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C59E7-4F79-4E18-8040-6340BF309D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471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4AFD8-CD91-4B01-95D1-4C12E215EEB3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C59E7-4F79-4E18-8040-6340BF309D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715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4AFD8-CD91-4B01-95D1-4C12E215EEB3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C59E7-4F79-4E18-8040-6340BF309D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415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4AFD8-CD91-4B01-95D1-4C12E215EEB3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C59E7-4F79-4E18-8040-6340BF309D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279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4AFD8-CD91-4B01-95D1-4C12E215EEB3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C59E7-4F79-4E18-8040-6340BF309D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0229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4AFD8-CD91-4B01-95D1-4C12E215EEB3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C59E7-4F79-4E18-8040-6340BF309D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857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4AFD8-CD91-4B01-95D1-4C12E215EEB3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DAC59E7-4F79-4E18-8040-6340BF309D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3564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  <p:sldLayoutId id="2147483784" r:id="rId12"/>
    <p:sldLayoutId id="2147483785" r:id="rId13"/>
    <p:sldLayoutId id="2147483786" r:id="rId14"/>
    <p:sldLayoutId id="2147483787" r:id="rId15"/>
    <p:sldLayoutId id="21474837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91672" y="336877"/>
            <a:ext cx="9878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Муниципальная научно – практическая конференция </a:t>
            </a:r>
            <a:endParaRPr lang="ru-RU" sz="20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педагогических 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работников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1195" y="2292440"/>
            <a:ext cx="7959143" cy="1384995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«ИСПОЛЬЗОВАНИЕ МЕТОДА «СИНКВЕЙН» В РАБОТЕ ПО РАЗВИТИЮ РЕЧИ С ДЕТЬМИ СТАРШЕГО ДОШКОЛЬНОГО ВОЗРАСТА»</a:t>
            </a:r>
            <a:endParaRPr lang="ru-RU" sz="2800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853448" y="4548778"/>
            <a:ext cx="3825026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Выполнила: Воспитатель высшей </a:t>
            </a:r>
            <a:endParaRPr lang="ru-RU" sz="1400" b="1" dirty="0">
              <a:solidFill>
                <a:schemeClr val="accent2">
                  <a:lumMod val="5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квалификационной категории</a:t>
            </a:r>
            <a:endParaRPr lang="ru-RU" sz="1400" b="1" dirty="0">
              <a:solidFill>
                <a:schemeClr val="accent2">
                  <a:lumMod val="5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1400" b="1" dirty="0" err="1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Хламина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Ольга Игоревна</a:t>
            </a:r>
            <a:endParaRPr lang="ru-RU" sz="1400" b="1" dirty="0">
              <a:solidFill>
                <a:schemeClr val="accent2">
                  <a:lumMod val="5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24507" y="6247622"/>
            <a:ext cx="18565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п. Светлый, 2021г</a:t>
            </a: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</a:endParaRPr>
          </a:p>
        </p:txBody>
      </p:sp>
      <p:pic>
        <p:nvPicPr>
          <p:cNvPr id="6" name="Picture 2" descr="http://naymenok.ru/wp-content/uploads/2018/10/kak-pravilno-sostavlyat-sinkvey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69" t="31273" r="48142" b="24971"/>
          <a:stretch/>
        </p:blipFill>
        <p:spPr bwMode="auto">
          <a:xfrm>
            <a:off x="991672" y="4216813"/>
            <a:ext cx="1992349" cy="2200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01968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3"/>
          <p:cNvSpPr txBox="1">
            <a:spLocks/>
          </p:cNvSpPr>
          <p:nvPr/>
        </p:nvSpPr>
        <p:spPr>
          <a:xfrm>
            <a:off x="829734" y="7620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1668" y="272603"/>
            <a:ext cx="9131122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Коррекция </a:t>
            </a:r>
            <a:r>
              <a:rPr lang="ru-RU" sz="28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совершенствование готового </a:t>
            </a:r>
            <a:r>
              <a:rPr lang="ru-RU" sz="2800" b="1" i="1" u="sng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синквейна</a:t>
            </a:r>
            <a:r>
              <a:rPr lang="ru-RU" sz="28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b="1" i="1" u="sng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анализ неполного 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синквейна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для определения отсутствующей части.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Например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дан 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без указания темы, первой строки – на основе существующих строк необходимо ее определить).</a:t>
            </a:r>
          </a:p>
        </p:txBody>
      </p:sp>
      <p:pic>
        <p:nvPicPr>
          <p:cNvPr id="7" name="Picture 3" descr="C:\Users\ALINA_LISA\Desktop\0_7ad66_9aab7c63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65195" y="2441083"/>
            <a:ext cx="3281363" cy="391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кругленный прямоугольник 7"/>
          <p:cNvSpPr/>
          <p:nvPr/>
        </p:nvSpPr>
        <p:spPr>
          <a:xfrm>
            <a:off x="2366037" y="2348889"/>
            <a:ext cx="1915486" cy="5838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276127" y="3105150"/>
            <a:ext cx="1876425" cy="647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Растёт.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417195" y="3106067"/>
            <a:ext cx="1878012" cy="647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Стоит.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57434" y="3964848"/>
            <a:ext cx="1974850" cy="6492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9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Белоствольная.</a:t>
            </a:r>
            <a:endParaRPr lang="ru-RU" sz="19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547973" y="3966436"/>
            <a:ext cx="1733550" cy="649288"/>
          </a:xfrm>
          <a:prstGeom prst="roundRect">
            <a:avLst>
              <a:gd name="adj" fmla="val 185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Стройная.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587183" y="3964848"/>
            <a:ext cx="1878012" cy="647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Русская</a:t>
            </a: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858939" y="4769589"/>
            <a:ext cx="5116512" cy="7194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  любуюсь  стройной    </a:t>
            </a:r>
            <a:r>
              <a:rPr lang="ru-RU" sz="20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.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214339" y="5712920"/>
            <a:ext cx="2089150" cy="647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Дерево.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4898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011" y="346501"/>
            <a:ext cx="101399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8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Можно использовать </a:t>
            </a:r>
            <a:r>
              <a:rPr lang="ru-RU" sz="2800" b="1" i="1" u="sng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28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- </a:t>
            </a:r>
            <a:r>
              <a:rPr lang="ru-RU" sz="28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занятиях для закрепления </a:t>
            </a:r>
            <a:r>
              <a:rPr lang="ru-RU" sz="28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изученной </a:t>
            </a:r>
            <a:r>
              <a:rPr lang="ru-RU" sz="28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лексической темы;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337790" y="1429523"/>
            <a:ext cx="44152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Тема: «Животные леса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63722" y="4606521"/>
            <a:ext cx="4106755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Белка</a:t>
            </a:r>
          </a:p>
          <a:p>
            <a:pPr algn="ctr"/>
            <a:r>
              <a:rPr lang="ru-RU" sz="2400" b="1" i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Шустрая, рыжая</a:t>
            </a:r>
          </a:p>
          <a:p>
            <a:pPr algn="ctr"/>
            <a:r>
              <a:rPr lang="ru-RU" sz="2400" b="1" i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Прыгает</a:t>
            </a:r>
            <a:r>
              <a:rPr lang="ru-RU" sz="2400" b="1" i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, сушит, запасает</a:t>
            </a:r>
          </a:p>
          <a:p>
            <a:pPr algn="ctr"/>
            <a:r>
              <a:rPr lang="ru-RU" sz="2400" b="1" i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Белочка живет в лесу.</a:t>
            </a:r>
          </a:p>
          <a:p>
            <a:pPr algn="ctr"/>
            <a:r>
              <a:rPr lang="ru-RU" sz="2400" b="1" i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Хозяйка</a:t>
            </a:r>
            <a:r>
              <a:rPr lang="ru-RU" sz="2400" b="1" i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i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1" name="Picture 7" descr="C:\Users\Администратор\Desktop\Новая папка (6)\20211208_1831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4225" y="2130060"/>
            <a:ext cx="3428990" cy="2476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Администратор\Desktop\Новая папка (6)\20211208_1832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6527" y="2130060"/>
            <a:ext cx="3400019" cy="2476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643944" y="4606521"/>
            <a:ext cx="4441619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Волк</a:t>
            </a:r>
            <a:endParaRPr lang="ru-RU" sz="2800" b="1" i="1" u="sng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Злой, серый</a:t>
            </a:r>
          </a:p>
          <a:p>
            <a:pPr algn="ctr"/>
            <a:r>
              <a:rPr lang="ru-RU" sz="24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Охотится, воет, бегает</a:t>
            </a:r>
          </a:p>
          <a:p>
            <a:pPr algn="ctr"/>
            <a:r>
              <a:rPr lang="ru-RU" sz="24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Волчок, серый бочок.</a:t>
            </a:r>
          </a:p>
          <a:p>
            <a:pPr algn="ctr"/>
            <a:r>
              <a:rPr lang="ru-RU" sz="24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Хищник </a:t>
            </a:r>
            <a:endParaRPr lang="ru-RU" sz="2400" b="1" i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731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3"/>
          <p:cNvSpPr txBox="1">
            <a:spLocks/>
          </p:cNvSpPr>
          <p:nvPr/>
        </p:nvSpPr>
        <p:spPr>
          <a:xfrm>
            <a:off x="218940" y="285482"/>
            <a:ext cx="11668259" cy="95089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8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 составлении </a:t>
            </a:r>
            <a:r>
              <a:rPr lang="ru-RU" sz="2800" b="1" i="1" u="sng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синквейнов</a:t>
            </a:r>
            <a:r>
              <a:rPr lang="ru-RU" sz="28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можно использовать</a:t>
            </a:r>
            <a:r>
              <a:rPr lang="ru-RU" sz="28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соревнование</a:t>
            </a:r>
            <a:endParaRPr lang="ru-RU" sz="2800" b="1" i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Игра «Кто </a:t>
            </a: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назовет больше нужных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слов?».</a:t>
            </a:r>
            <a:endParaRPr lang="ru-RU" sz="2800" b="1" i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Администратор\Desktop\Новая папка (6)\20211208_1837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186" y="1442432"/>
            <a:ext cx="2700807" cy="4146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дминистратор\Desktop\Новая папка (6)\20211208_18381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5428" y="1442434"/>
            <a:ext cx="2487970" cy="4146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618962" y="1715439"/>
            <a:ext cx="3631844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 слову «МАМА»</a:t>
            </a:r>
          </a:p>
          <a:p>
            <a:pPr algn="ctr"/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Красивая, любимая, добрая, счастливая, милая, спортивная, модная, стройная, хорошенькая, улыбчивая, скромная, чудесная и т.п.   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21186" y="5731098"/>
            <a:ext cx="841902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этом словесном соревновании, победила дружба!!!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00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3"/>
          <p:cNvSpPr txBox="1">
            <a:spLocks/>
          </p:cNvSpPr>
          <p:nvPr/>
        </p:nvSpPr>
        <p:spPr>
          <a:xfrm>
            <a:off x="5460642" y="762000"/>
            <a:ext cx="3965760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36442" y="260196"/>
            <a:ext cx="928996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6. </a:t>
            </a:r>
            <a:r>
              <a:rPr lang="ru-RU" sz="2800" b="1" i="1" u="sng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28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– это способ контроля и самоконтроля</a:t>
            </a:r>
            <a:r>
              <a:rPr 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endParaRPr lang="ru-RU" sz="2800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могут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сравнивать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синквейны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оценивать их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3"/>
          <p:cNvSpPr txBox="1">
            <a:spLocks/>
          </p:cNvSpPr>
          <p:nvPr/>
        </p:nvSpPr>
        <p:spPr>
          <a:xfrm>
            <a:off x="519358" y="4525493"/>
            <a:ext cx="4259548" cy="205561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400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Осень.</a:t>
            </a:r>
          </a:p>
          <a:p>
            <a:pPr algn="ctr"/>
            <a:r>
              <a:rPr lang="ru-RU" sz="2400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Солнечная, теплая.</a:t>
            </a:r>
          </a:p>
          <a:p>
            <a:pPr algn="ctr"/>
            <a:r>
              <a:rPr lang="ru-RU" sz="2400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Дарит, радует, удивляет.</a:t>
            </a:r>
          </a:p>
          <a:p>
            <a:pPr algn="ctr"/>
            <a:r>
              <a:rPr lang="ru-RU" sz="2400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В парке осыпаются листья.</a:t>
            </a:r>
          </a:p>
          <a:p>
            <a:pPr algn="ctr"/>
            <a:r>
              <a:rPr lang="ru-RU" sz="2400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Золото!</a:t>
            </a:r>
            <a:endParaRPr lang="ru-RU" sz="2400" b="1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4920942" y="1422400"/>
            <a:ext cx="4259548" cy="196474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Осень.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Ветреная, холодная.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Дождит, шуршит, хмурится.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Люди гуляют с зонтом.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Грусть!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AutoShape 2" descr="https://printonic.ru/uploads/images/2016/03/26/img_56f68cac8f9c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4" descr="https://printonic.ru/uploads/images/2016/03/26/img_56f68cac8f9ca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://4.bp.blogspot.com/-qIxvyQPFxo0/UGxY9kzJ83I/AAAAAAAAATM/v4K1x12zwos/s1600/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767" y="1893193"/>
            <a:ext cx="3596119" cy="2465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AutoShape 8" descr="https://artnow.ru/img/1214000/1214944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https://im0-tub-ru.yandex.net/i?id=52dc43ca6ac533f537ed5c9a249d2dfa-l&amp;ref=rim&amp;n=13&amp;w=1080&amp;h=108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5510" y="3688656"/>
            <a:ext cx="3540759" cy="2596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066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3"/>
          <p:cNvSpPr txBox="1">
            <a:spLocks/>
          </p:cNvSpPr>
          <p:nvPr/>
        </p:nvSpPr>
        <p:spPr>
          <a:xfrm>
            <a:off x="2323684" y="692151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dirty="0"/>
          </a:p>
        </p:txBody>
      </p:sp>
      <p:sp>
        <p:nvSpPr>
          <p:cNvPr id="42" name="Rectangle 45"/>
          <p:cNvSpPr>
            <a:spLocks noChangeArrowheads="1"/>
          </p:cNvSpPr>
          <p:nvPr/>
        </p:nvSpPr>
        <p:spPr bwMode="auto">
          <a:xfrm>
            <a:off x="79822" y="4603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Rectangle 90"/>
          <p:cNvSpPr>
            <a:spLocks noChangeArrowheads="1"/>
          </p:cNvSpPr>
          <p:nvPr/>
        </p:nvSpPr>
        <p:spPr bwMode="auto">
          <a:xfrm>
            <a:off x="152400" y="4603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1970" y="2123429"/>
            <a:ext cx="1043188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Актуальность 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целесообразность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использования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синквейна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объясняется тем, что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прежде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всего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открываются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новые творческие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интеллектуальные возможности;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способствует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обогащению и актуализации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словаря</a:t>
            </a:r>
          </a:p>
          <a:p>
            <a:pPr lvl="0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является диагностическим инструментом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(коммуникативные </a:t>
            </a: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качества);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носит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характер комплексного воздействия </a:t>
            </a:r>
            <a:r>
              <a:rPr lang="ru-RU" sz="2400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(развивает речь, память, внимание, мышление)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используется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закрепления изученной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темы является    игровым приемом.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://naymenok.ru/wp-content/uploads/2018/10/kak-pravilno-sostavlyat-sinkveyn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69" t="31273" r="48142" b="24971"/>
          <a:stretch/>
        </p:blipFill>
        <p:spPr bwMode="auto">
          <a:xfrm>
            <a:off x="342965" y="5292264"/>
            <a:ext cx="376040" cy="416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naymenok.ru/wp-content/uploads/2018/10/kak-pravilno-sostavlyat-sinkveyn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69" t="31273" r="48142" b="24971"/>
          <a:stretch/>
        </p:blipFill>
        <p:spPr bwMode="auto">
          <a:xfrm>
            <a:off x="273742" y="3004621"/>
            <a:ext cx="376040" cy="416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naymenok.ru/wp-content/uploads/2018/10/kak-pravilno-sostavlyat-sinkveyn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69" t="31273" r="48142" b="24971"/>
          <a:stretch/>
        </p:blipFill>
        <p:spPr bwMode="auto">
          <a:xfrm>
            <a:off x="284743" y="3847571"/>
            <a:ext cx="376040" cy="416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naymenok.ru/wp-content/uploads/2018/10/kak-pravilno-sostavlyat-sinkveyn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69" t="31273" r="48142" b="24971"/>
          <a:stretch/>
        </p:blipFill>
        <p:spPr bwMode="auto">
          <a:xfrm>
            <a:off x="281120" y="3437635"/>
            <a:ext cx="376040" cy="416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naymenok.ru/wp-content/uploads/2018/10/kak-pravilno-sostavlyat-sinkveyn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69" t="31273" r="48142" b="24971"/>
          <a:stretch/>
        </p:blipFill>
        <p:spPr bwMode="auto">
          <a:xfrm>
            <a:off x="300171" y="4538750"/>
            <a:ext cx="376040" cy="416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342965" y="360097"/>
            <a:ext cx="897657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Инновационность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данной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методики состоит в том, что создаются условий для развития личности, способной критически мыслить,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 есть исключать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лишнее и выделять главное, обобщать, классифицировать.</a:t>
            </a:r>
          </a:p>
        </p:txBody>
      </p:sp>
    </p:spTree>
    <p:extLst>
      <p:ext uri="{BB962C8B-B14F-4D97-AF65-F5344CB8AC3E}">
        <p14:creationId xmlns:p14="http://schemas.microsoft.com/office/powerpoint/2010/main" val="2871125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3"/>
          <p:cNvSpPr txBox="1">
            <a:spLocks/>
          </p:cNvSpPr>
          <p:nvPr/>
        </p:nvSpPr>
        <p:spPr>
          <a:xfrm>
            <a:off x="829734" y="7620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dirty="0"/>
          </a:p>
        </p:txBody>
      </p:sp>
      <p:sp>
        <p:nvSpPr>
          <p:cNvPr id="42" name="Rectangle 45"/>
          <p:cNvSpPr>
            <a:spLocks noChangeArrowheads="1"/>
          </p:cNvSpPr>
          <p:nvPr/>
        </p:nvSpPr>
        <p:spPr bwMode="auto">
          <a:xfrm>
            <a:off x="141667" y="4603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Rectangle 90"/>
          <p:cNvSpPr>
            <a:spLocks noChangeArrowheads="1"/>
          </p:cNvSpPr>
          <p:nvPr/>
        </p:nvSpPr>
        <p:spPr bwMode="auto">
          <a:xfrm>
            <a:off x="152400" y="6127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99305" y="340642"/>
            <a:ext cx="1029236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Использование технологии «</a:t>
            </a:r>
            <a:r>
              <a:rPr lang="ru-RU" sz="36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3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 позволяет решить сразу несколько важнейших задач:</a:t>
            </a:r>
          </a:p>
          <a:p>
            <a:pPr lvl="0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придает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лексическим единицам эмоциональную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окраску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обеспечивает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непроизвольное запоминание материала;</a:t>
            </a:r>
          </a:p>
          <a:p>
            <a:pPr lvl="0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закрепляет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знания о частях речи, о предложении;</a:t>
            </a:r>
          </a:p>
          <a:p>
            <a:pPr lvl="0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значительно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активизирует словарный запас;</a:t>
            </a:r>
          </a:p>
          <a:p>
            <a:pPr lvl="0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совершенствует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навык использования в речи синонимов;</a:t>
            </a:r>
          </a:p>
          <a:p>
            <a:pPr lvl="0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активизирует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мыслительную деятельность;</a:t>
            </a:r>
          </a:p>
          <a:p>
            <a:pPr lvl="0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совершенствует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умение высказывать собственное отношение к чему-либо;</a:t>
            </a:r>
          </a:p>
          <a:p>
            <a:pPr lvl="0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стимулирует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творческого потенциала.</a:t>
            </a:r>
          </a:p>
        </p:txBody>
      </p:sp>
      <p:pic>
        <p:nvPicPr>
          <p:cNvPr id="10" name="Picture 2" descr="http://naymenok.ru/wp-content/uploads/2018/10/kak-pravilno-sostavlyat-sinkveyn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69" t="31273" r="48142" b="24971"/>
          <a:stretch/>
        </p:blipFill>
        <p:spPr bwMode="auto">
          <a:xfrm>
            <a:off x="299305" y="2071002"/>
            <a:ext cx="376040" cy="416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naymenok.ru/wp-content/uploads/2018/10/kak-pravilno-sostavlyat-sinkveyn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69" t="31273" r="48142" b="24971"/>
          <a:stretch/>
        </p:blipFill>
        <p:spPr bwMode="auto">
          <a:xfrm>
            <a:off x="297233" y="3365189"/>
            <a:ext cx="376040" cy="416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naymenok.ru/wp-content/uploads/2018/10/kak-pravilno-sostavlyat-sinkveyn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69" t="31273" r="48142" b="24971"/>
          <a:stretch/>
        </p:blipFill>
        <p:spPr bwMode="auto">
          <a:xfrm>
            <a:off x="299305" y="2948406"/>
            <a:ext cx="376040" cy="416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naymenok.ru/wp-content/uploads/2018/10/kak-pravilno-sostavlyat-sinkveyn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69" t="31273" r="48142" b="24971"/>
          <a:stretch/>
        </p:blipFill>
        <p:spPr bwMode="auto">
          <a:xfrm>
            <a:off x="297233" y="5467615"/>
            <a:ext cx="376040" cy="416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naymenok.ru/wp-content/uploads/2018/10/kak-pravilno-sostavlyat-sinkveyn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69" t="31273" r="48142" b="24971"/>
          <a:stretch/>
        </p:blipFill>
        <p:spPr bwMode="auto">
          <a:xfrm>
            <a:off x="297233" y="4630488"/>
            <a:ext cx="376040" cy="416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://naymenok.ru/wp-content/uploads/2018/10/kak-pravilno-sostavlyat-sinkveyn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69" t="31273" r="48142" b="24971"/>
          <a:stretch/>
        </p:blipFill>
        <p:spPr bwMode="auto">
          <a:xfrm>
            <a:off x="299305" y="4213706"/>
            <a:ext cx="376040" cy="416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://naymenok.ru/wp-content/uploads/2018/10/kak-pravilno-sostavlyat-sinkveyn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69" t="31273" r="48142" b="24971"/>
          <a:stretch/>
        </p:blipFill>
        <p:spPr bwMode="auto">
          <a:xfrm>
            <a:off x="297233" y="3781971"/>
            <a:ext cx="376040" cy="416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20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3"/>
          <p:cNvSpPr txBox="1">
            <a:spLocks/>
          </p:cNvSpPr>
          <p:nvPr/>
        </p:nvSpPr>
        <p:spPr>
          <a:xfrm>
            <a:off x="829734" y="7620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dirty="0"/>
          </a:p>
        </p:txBody>
      </p:sp>
      <p:sp>
        <p:nvSpPr>
          <p:cNvPr id="42" name="Rectangle 45"/>
          <p:cNvSpPr>
            <a:spLocks noChangeArrowheads="1"/>
          </p:cNvSpPr>
          <p:nvPr/>
        </p:nvSpPr>
        <p:spPr bwMode="auto">
          <a:xfrm>
            <a:off x="0" y="4603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Rectangle 90"/>
          <p:cNvSpPr>
            <a:spLocks noChangeArrowheads="1"/>
          </p:cNvSpPr>
          <p:nvPr/>
        </p:nvSpPr>
        <p:spPr bwMode="auto">
          <a:xfrm>
            <a:off x="88006" y="22640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1821" y="226409"/>
            <a:ext cx="919458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Данный метод 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может легко интегрироваться со всеми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образовательными 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областями, а простота построения </a:t>
            </a:r>
            <a:r>
              <a:rPr lang="ru-RU" sz="32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синквейна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позволяет быстро получить результат. </a:t>
            </a:r>
            <a:endParaRPr 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творческом использовании </a:t>
            </a:r>
            <a:r>
              <a:rPr lang="ru-RU" sz="28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синквейна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на занятиях он воспринимается дошкольниками как увлекательная игра. Но нужно помнить, что необходимо составлять </a:t>
            </a:r>
            <a:r>
              <a:rPr lang="ru-RU" sz="28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только на темы хорошо известные детьми и обязательно показывать образец.</a:t>
            </a:r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Самое 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главное, что мне очень импонирует в данном методе, это то, что </a:t>
            </a:r>
            <a:r>
              <a:rPr lang="ru-RU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получается 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 всех!</a:t>
            </a:r>
          </a:p>
        </p:txBody>
      </p:sp>
    </p:spTree>
    <p:extLst>
      <p:ext uri="{BB962C8B-B14F-4D97-AF65-F5344CB8AC3E}">
        <p14:creationId xmlns:p14="http://schemas.microsoft.com/office/powerpoint/2010/main" val="76194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3"/>
          <p:cNvSpPr txBox="1">
            <a:spLocks/>
          </p:cNvSpPr>
          <p:nvPr/>
        </p:nvSpPr>
        <p:spPr>
          <a:xfrm>
            <a:off x="829734" y="7620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dirty="0"/>
          </a:p>
        </p:txBody>
      </p:sp>
      <p:sp>
        <p:nvSpPr>
          <p:cNvPr id="81" name="Rectangle 90"/>
          <p:cNvSpPr>
            <a:spLocks noChangeArrowheads="1"/>
          </p:cNvSpPr>
          <p:nvPr/>
        </p:nvSpPr>
        <p:spPr bwMode="auto">
          <a:xfrm>
            <a:off x="88006" y="22640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5623" y="421153"/>
            <a:ext cx="6284890" cy="6109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97746" y="4132974"/>
            <a:ext cx="4572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</a:p>
        </p:txBody>
      </p:sp>
    </p:spTree>
    <p:extLst>
      <p:ext uri="{BB962C8B-B14F-4D97-AF65-F5344CB8AC3E}">
        <p14:creationId xmlns:p14="http://schemas.microsoft.com/office/powerpoint/2010/main" val="122032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91918" y="216932"/>
            <a:ext cx="89894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3200" b="1" i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ПРОБЛЕМА И ЕЁ АКТУАЛЬНОСТЬ</a:t>
            </a:r>
            <a:endParaRPr lang="ru-RU" sz="3200" i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76527" y="1828034"/>
            <a:ext cx="765005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Проблема формирования речи у детей дошкольного возраста актуальна на сегодняшний день и является важной и трудно решаемой задачей.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89534" y="3643916"/>
            <a:ext cx="955855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Успешное решение этой задачи необходимо как для подготовки детей к предстоящему школьному обучению, так и для комфортного общения с окружающими. Однако развитие речи у детей в настоящем времени представляет собой актуальную проблему, что обусловлено значимостью связной речи для дошкольников.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1918" y="812371"/>
            <a:ext cx="933718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«Изучая родной язык, ребенок усваивает не только слова, но 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 множество 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понятий, мыслей, чувств, художественных образов…»</a:t>
            </a:r>
          </a:p>
          <a:p>
            <a:pPr algn="r"/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К. Д. Ушинский</a:t>
            </a:r>
            <a:endParaRPr lang="ru-RU" sz="2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 descr="https://gymn1-sochi.ru/800/600/https/thumbs.dreamstime.com/b/owl-wearing-graduation-cap-reading-book-vector-illustration-7964055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918" y="1267763"/>
            <a:ext cx="1964287" cy="2376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55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91376" y="651154"/>
            <a:ext cx="5913232" cy="3154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Принятие ФГОС ДО требует от </a:t>
            </a:r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воспитателя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более глубокого </a:t>
            </a:r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продумывания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методов и приёмов к </a:t>
            </a:r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организации образовательной деятельности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так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как роль воспитателя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является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направляющей, развивающей. </a:t>
            </a:r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0231" y="3422677"/>
            <a:ext cx="7679471" cy="29243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Поиск подходов к повышению эффективности образовательного процесса вызывает необходимость уделять большое внимание применению инновационных педагогических технологий и методов одним из которых является </a:t>
            </a:r>
            <a:r>
              <a:rPr lang="ru-RU" sz="32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Синквейн</a:t>
            </a:r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endParaRPr lang="ru-RU" sz="32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6146" name="Picture 2" descr="C:\Users\Администратор\Pictures\сыч-с-окументом-переченя-34695812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605" y="332012"/>
            <a:ext cx="3446560" cy="3184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996885" y="1382195"/>
            <a:ext cx="12485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ФГОС  ДО 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901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09093" y="223391"/>
            <a:ext cx="89894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20000"/>
              </a:spcBef>
              <a:buClr>
                <a:srgbClr val="F0A22E"/>
              </a:buClr>
              <a:buSzPct val="70000"/>
            </a:pPr>
            <a:endParaRPr lang="ru-RU" sz="3200" i="1" dirty="0">
              <a:solidFill>
                <a:srgbClr val="54A021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6" descr="a_crapsey.jpg"/>
          <p:cNvPicPr>
            <a:picLocks noChangeAspect="1"/>
          </p:cNvPicPr>
          <p:nvPr/>
        </p:nvPicPr>
        <p:blipFill>
          <a:blip r:embed="rId2" cstate="print"/>
          <a:srcRect b="12281"/>
          <a:stretch>
            <a:fillRect/>
          </a:stretch>
        </p:blipFill>
        <p:spPr>
          <a:xfrm>
            <a:off x="212553" y="592723"/>
            <a:ext cx="2208674" cy="26228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511379" y="195983"/>
            <a:ext cx="6980351" cy="3754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ru-RU" b="1" i="1" dirty="0">
                <a:solidFill>
                  <a:srgbClr val="C42F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Слово «</a:t>
            </a:r>
            <a:r>
              <a:rPr lang="ru-RU" b="1" i="1" dirty="0" err="1">
                <a:solidFill>
                  <a:srgbClr val="C42F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b="1" i="1" dirty="0">
                <a:solidFill>
                  <a:srgbClr val="C42F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происходит от французского слова «пять» и означает «стихотворение пяти строк». </a:t>
            </a:r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начале XX века, форму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синквейна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разработала американская поэтесса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Аделаида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Крепси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опиравшаяся на знакомство с японскими миниатюрами хайку и танка.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Синквейны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вошли в её посмертное собрание стихотворений,  изданное в 1914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году.</a:t>
            </a:r>
            <a:endParaRPr kumimoji="0" lang="ru-RU" altLang="ru-R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23268" y="3950857"/>
            <a:ext cx="973513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just"/>
            <a:r>
              <a:rPr kumimoji="0" lang="ru-RU" altLang="ru-RU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kumimoji="0" lang="ru-RU" alt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alt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это не обычное стихотворение, а стихотворение, написанное в соответствии с определёнными правилами.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23268" y="5157082"/>
            <a:ext cx="9337184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kumimoji="0" lang="ru-RU" alt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Сравнительно недавно педагоги стали применять </a:t>
            </a:r>
            <a:r>
              <a:rPr kumimoji="0" lang="ru-RU" altLang="ru-RU" sz="2800" b="1" i="1" dirty="0" err="1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kumimoji="0" lang="ru-RU" altLang="ru-RU" sz="2800" b="1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alt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активизации познавательной деятельности и стали использовать его </a:t>
            </a:r>
            <a:r>
              <a:rPr kumimoji="0" lang="ru-RU" altLang="ru-RU" sz="2800" b="1" i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метод развития речи</a:t>
            </a:r>
            <a:r>
              <a:rPr kumimoji="0" lang="ru-RU" alt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12786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09093" y="515778"/>
            <a:ext cx="89894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20000"/>
              </a:spcBef>
              <a:buClr>
                <a:srgbClr val="F0A22E"/>
              </a:buClr>
              <a:buSzPct val="70000"/>
            </a:pPr>
            <a:endParaRPr lang="ru-RU" sz="3200" i="1" dirty="0">
              <a:solidFill>
                <a:srgbClr val="54A021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7580" y="192612"/>
            <a:ext cx="946597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i="1" dirty="0" smtClean="0">
                <a:ln w="1905"/>
                <a:solidFill>
                  <a:srgbClr val="C42F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ПРАВИЛА СОСТАВЛЕНИЯ СИНКВЕЙНА</a:t>
            </a:r>
            <a:r>
              <a:rPr lang="ru-RU" sz="3600" b="1" i="1" dirty="0" smtClean="0">
                <a:ln w="1905"/>
                <a:solidFill>
                  <a:srgbClr val="C42F1A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i="1" dirty="0">
              <a:ln w="1905"/>
              <a:solidFill>
                <a:srgbClr val="C42F1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409306" y="1160888"/>
            <a:ext cx="4849455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>
              <a:buFont typeface="Arial" charset="0"/>
              <a:buChar char="•"/>
            </a:pPr>
            <a:endParaRPr kumimoji="0" lang="ru-RU" altLang="ru-RU" sz="1000" b="1" dirty="0" smtClean="0">
              <a:solidFill>
                <a:srgbClr val="54A021">
                  <a:lumMod val="75000"/>
                </a:srgbClr>
              </a:solidFill>
              <a:latin typeface="Arial" charset="0"/>
            </a:endParaRPr>
          </a:p>
          <a:p>
            <a:pPr>
              <a:buFont typeface="Arial" charset="0"/>
              <a:buChar char="•"/>
            </a:pPr>
            <a:r>
              <a:rPr kumimoji="0" lang="ru-RU" altLang="ru-RU" sz="2400" dirty="0" smtClean="0">
                <a:solidFill>
                  <a:srgbClr val="54A021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altLang="ru-RU" sz="2400" b="1" dirty="0" err="1" smtClean="0">
                <a:solidFill>
                  <a:srgbClr val="54A021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kumimoji="0" lang="ru-RU" altLang="ru-RU" sz="2400" b="1" dirty="0" smtClean="0">
                <a:solidFill>
                  <a:srgbClr val="54A021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состоит из 5 строк;</a:t>
            </a:r>
          </a:p>
          <a:p>
            <a:pPr>
              <a:buFont typeface="Arial" charset="0"/>
              <a:buChar char="•"/>
            </a:pPr>
            <a:r>
              <a:rPr kumimoji="0" lang="ru-RU" altLang="ru-RU" sz="2400" b="1" dirty="0" smtClean="0">
                <a:solidFill>
                  <a:srgbClr val="54A021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Его форма напоминает ёлочку.</a:t>
            </a:r>
            <a:endParaRPr kumimoji="0" lang="ru-RU" altLang="ru-RU" sz="2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kumimoji="0" lang="ru-RU" altLang="ru-RU" sz="1000" dirty="0" smtClean="0">
              <a:solidFill>
                <a:srgbClr val="54A021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18942" y="2548051"/>
            <a:ext cx="10032641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800"/>
              </a:spcAft>
              <a:tabLst>
                <a:tab pos="457200" algn="l"/>
              </a:tabLst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1 строка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– Название. </a:t>
            </a:r>
            <a:r>
              <a:rPr lang="ru-RU" b="1" dirty="0">
                <a:solidFill>
                  <a:srgbClr val="54A021">
                    <a:lumMod val="50000"/>
                  </a:srgb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Одно слово, обычно существительное, отражающее главную </a:t>
            </a:r>
            <a:r>
              <a:rPr lang="ru-RU" b="1" dirty="0" smtClean="0">
                <a:solidFill>
                  <a:srgbClr val="54A021">
                    <a:lumMod val="50000"/>
                  </a:srgb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идею (Кто, что?);</a:t>
            </a:r>
          </a:p>
          <a:p>
            <a:pPr marL="342900" indent="-342900">
              <a:spcAft>
                <a:spcPts val="800"/>
              </a:spcAft>
              <a:tabLst>
                <a:tab pos="457200" algn="l"/>
              </a:tabLst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2 строка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– Описание. </a:t>
            </a:r>
            <a:r>
              <a:rPr lang="ru-RU" b="1" dirty="0">
                <a:solidFill>
                  <a:srgbClr val="54A021">
                    <a:lumMod val="50000"/>
                  </a:srgb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Два слова, прилагательные, описывающие основную </a:t>
            </a:r>
            <a:r>
              <a:rPr lang="ru-RU" b="1" dirty="0" smtClean="0">
                <a:solidFill>
                  <a:srgbClr val="54A021">
                    <a:lumMod val="50000"/>
                  </a:srgb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мысль (Какой, какая</a:t>
            </a:r>
            <a:r>
              <a:rPr lang="ru-RU" b="1" dirty="0">
                <a:solidFill>
                  <a:srgbClr val="54A021">
                    <a:lumMod val="50000"/>
                  </a:srgb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какое, какие</a:t>
            </a:r>
            <a:r>
              <a:rPr lang="ru-RU" b="1" dirty="0" smtClean="0">
                <a:solidFill>
                  <a:srgbClr val="54A021">
                    <a:lumMod val="50000"/>
                  </a:srgb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?);</a:t>
            </a:r>
          </a:p>
          <a:p>
            <a:pPr marL="342900" indent="-342900">
              <a:spcAft>
                <a:spcPts val="800"/>
              </a:spcAft>
              <a:tabLst>
                <a:tab pos="457200" algn="l"/>
              </a:tabLst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3 строка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– Действие. </a:t>
            </a:r>
            <a:r>
              <a:rPr lang="ru-RU" b="1" dirty="0">
                <a:solidFill>
                  <a:srgbClr val="54A021">
                    <a:lumMod val="50000"/>
                  </a:srgb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Три слова, глаголы, описывающие действия в рамках </a:t>
            </a:r>
            <a:r>
              <a:rPr lang="ru-RU" b="1" dirty="0" smtClean="0">
                <a:solidFill>
                  <a:srgbClr val="54A021">
                    <a:lumMod val="50000"/>
                  </a:srgb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темы (Что </a:t>
            </a:r>
            <a:r>
              <a:rPr lang="ru-RU" b="1" dirty="0">
                <a:solidFill>
                  <a:srgbClr val="54A021">
                    <a:lumMod val="50000"/>
                  </a:srgb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делает, что делают?);</a:t>
            </a:r>
            <a:endParaRPr lang="ru-RU" b="1" dirty="0">
              <a:solidFill>
                <a:srgbClr val="54A021">
                  <a:lumMod val="50000"/>
                </a:srgb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indent="-342900">
              <a:spcAft>
                <a:spcPts val="800"/>
              </a:spcAft>
              <a:tabLst>
                <a:tab pos="457200" algn="l"/>
              </a:tabLst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4 строка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– Фраза </a:t>
            </a:r>
            <a:r>
              <a:rPr lang="ru-RU" b="1" dirty="0">
                <a:solidFill>
                  <a:srgbClr val="54A021">
                    <a:lumMod val="50000"/>
                  </a:srgb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из нескольких слов, показывающая отношение к теме, выражающая личное отношение автора </a:t>
            </a:r>
            <a:r>
              <a:rPr lang="ru-RU" b="1" dirty="0" err="1">
                <a:solidFill>
                  <a:srgbClr val="54A021">
                    <a:lumMod val="50000"/>
                  </a:srgb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синквейна</a:t>
            </a:r>
            <a:r>
              <a:rPr lang="ru-RU" b="1" dirty="0">
                <a:solidFill>
                  <a:srgbClr val="54A021">
                    <a:lumMod val="50000"/>
                  </a:srgb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к описываемому предмету или объекту;</a:t>
            </a:r>
            <a:endParaRPr lang="ru-RU" b="1" dirty="0">
              <a:solidFill>
                <a:srgbClr val="54A021">
                  <a:lumMod val="50000"/>
                </a:srgb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indent="-342900">
              <a:spcAft>
                <a:spcPts val="800"/>
              </a:spcAft>
              <a:tabLst>
                <a:tab pos="457200" algn="l"/>
              </a:tabLst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5 строка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– Синоним названия темы. </a:t>
            </a:r>
            <a:r>
              <a:rPr lang="ru-RU" b="1" dirty="0">
                <a:solidFill>
                  <a:srgbClr val="54A021">
                    <a:lumMod val="50000"/>
                  </a:srgb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Одно слово-резюме, характеризующее суть предмета или объекта (обобщающее слово). Вывод, итог, ассоциация</a:t>
            </a:r>
            <a:r>
              <a:rPr lang="ru-RU" b="1" dirty="0" smtClean="0">
                <a:solidFill>
                  <a:srgbClr val="54A021">
                    <a:lumMod val="50000"/>
                  </a:srgb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</a:p>
          <a:p>
            <a:pPr marL="342900" indent="-342900" algn="ctr">
              <a:spcAft>
                <a:spcPts val="800"/>
              </a:spcAft>
              <a:tabLst>
                <a:tab pos="457200" algn="l"/>
              </a:tabLst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Можно сказать, что 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это стихи, в которых нет рифмы, но есть смысл.</a:t>
            </a:r>
          </a:p>
          <a:p>
            <a:pPr marL="342900" indent="-342900" algn="ctr">
              <a:spcAft>
                <a:spcPts val="800"/>
              </a:spcAft>
              <a:tabLst>
                <a:tab pos="457200" algn="l"/>
              </a:tabLst>
            </a:pPr>
            <a:endParaRPr lang="ru-RU" b="1" dirty="0">
              <a:solidFill>
                <a:srgbClr val="54A021">
                  <a:lumMod val="50000"/>
                </a:srgb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10" name="Picture 2" descr="http://naymenok.ru/wp-content/uploads/2018/10/kak-pravilno-sostavlyat-sinkvey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69" t="31273" r="48142" b="24971"/>
          <a:stretch/>
        </p:blipFill>
        <p:spPr bwMode="auto">
          <a:xfrm>
            <a:off x="7328080" y="821230"/>
            <a:ext cx="1646423" cy="1818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Администратор\Pictures\depositphotos_129545556-stock-illustration-owl-wearing-graduation-cap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188" y="770172"/>
            <a:ext cx="1429555" cy="1862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5481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3"/>
          <p:cNvSpPr txBox="1">
            <a:spLocks/>
          </p:cNvSpPr>
          <p:nvPr/>
        </p:nvSpPr>
        <p:spPr>
          <a:xfrm>
            <a:off x="829734" y="762000"/>
            <a:ext cx="4012722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dirty="0">
              <a:solidFill>
                <a:srgbClr val="90C226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365935" y="2835328"/>
            <a:ext cx="621452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Родные, любимые.</a:t>
            </a:r>
          </a:p>
          <a:p>
            <a:pPr algn="ctr">
              <a:lnSpc>
                <a:spcPct val="150000"/>
              </a:lnSpc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Играют, безобразничают, шалят.</a:t>
            </a:r>
          </a:p>
          <a:p>
            <a:pPr algn="ctr">
              <a:lnSpc>
                <a:spcPct val="150000"/>
              </a:lnSpc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Самое 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ценное в жизни.</a:t>
            </a:r>
          </a:p>
          <a:p>
            <a:pPr algn="ctr">
              <a:lnSpc>
                <a:spcPct val="150000"/>
              </a:lnSpc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Счастье! </a:t>
            </a:r>
          </a:p>
        </p:txBody>
      </p:sp>
      <p:pic>
        <p:nvPicPr>
          <p:cNvPr id="1026" name="Picture 2" descr="https://avatars.mds.yandex.net/i?id=f94fcb0ca4d8ec7f4c6342f1069fbd16-4546420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6095" y="1011762"/>
            <a:ext cx="3645654" cy="1982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Прямая со стрелкой 7"/>
          <p:cNvCxnSpPr/>
          <p:nvPr/>
        </p:nvCxnSpPr>
        <p:spPr>
          <a:xfrm>
            <a:off x="2177861" y="3380704"/>
            <a:ext cx="4121241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2821330" y="4069723"/>
            <a:ext cx="2790163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2941879" y="4752924"/>
            <a:ext cx="148751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2986011" y="5447763"/>
            <a:ext cx="231364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4" name="Прямая со стрелкой 1023"/>
          <p:cNvCxnSpPr/>
          <p:nvPr/>
        </p:nvCxnSpPr>
        <p:spPr>
          <a:xfrm>
            <a:off x="2669601" y="6226936"/>
            <a:ext cx="38121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2" descr="http://naymenok.ru/wp-content/uploads/2018/10/kak-pravilno-sostavlyat-sinkveyn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69" t="31273" r="48142" b="24971"/>
          <a:stretch/>
        </p:blipFill>
        <p:spPr bwMode="auto">
          <a:xfrm>
            <a:off x="967238" y="2994087"/>
            <a:ext cx="3200400" cy="3547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8" name="Прямоугольник 1037"/>
          <p:cNvSpPr/>
          <p:nvPr/>
        </p:nvSpPr>
        <p:spPr>
          <a:xfrm>
            <a:off x="2099255" y="201995"/>
            <a:ext cx="64008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ln w="1905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lang="ru-RU" sz="4000" b="1" i="1" dirty="0" smtClean="0">
                <a:ln w="1905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СИНКВЕЙНА.</a:t>
            </a:r>
            <a:endParaRPr lang="ru-RU" sz="4000" b="1" i="1" dirty="0">
              <a:ln w="1905"/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444413" y="2943680"/>
            <a:ext cx="687732" cy="598129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4" name="Сердце 13"/>
          <p:cNvSpPr/>
          <p:nvPr/>
        </p:nvSpPr>
        <p:spPr>
          <a:xfrm>
            <a:off x="1414430" y="2994087"/>
            <a:ext cx="675620" cy="598129"/>
          </a:xfrm>
          <a:prstGeom prst="heart">
            <a:avLst/>
          </a:prstGeom>
          <a:solidFill>
            <a:srgbClr val="FF00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467594" y="3721994"/>
            <a:ext cx="664551" cy="559494"/>
          </a:xfrm>
          <a:prstGeom prst="triangle">
            <a:avLst/>
          </a:prstGeom>
          <a:solidFill>
            <a:srgbClr val="FFFF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pic>
        <p:nvPicPr>
          <p:cNvPr id="10265" name="Picture 2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7" t="867" r="67979" b="14221"/>
          <a:stretch/>
        </p:blipFill>
        <p:spPr bwMode="auto">
          <a:xfrm>
            <a:off x="504774" y="4342109"/>
            <a:ext cx="627372" cy="702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Фигура, имеющая форму буквы L 41"/>
          <p:cNvSpPr/>
          <p:nvPr/>
        </p:nvSpPr>
        <p:spPr>
          <a:xfrm>
            <a:off x="1132145" y="5564477"/>
            <a:ext cx="572671" cy="164206"/>
          </a:xfrm>
          <a:prstGeom prst="corner">
            <a:avLst/>
          </a:prstGeom>
          <a:solidFill>
            <a:sysClr val="windowText" lastClr="0000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1963471" y="5634504"/>
            <a:ext cx="457200" cy="82103"/>
          </a:xfrm>
          <a:prstGeom prst="rect">
            <a:avLst/>
          </a:prstGeom>
          <a:solidFill>
            <a:sysClr val="windowText" lastClr="0000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2757411" y="5621627"/>
            <a:ext cx="457200" cy="82103"/>
          </a:xfrm>
          <a:prstGeom prst="rect">
            <a:avLst/>
          </a:prstGeom>
          <a:solidFill>
            <a:sysClr val="windowText" lastClr="0000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45" name="Блок-схема: узел 44"/>
          <p:cNvSpPr/>
          <p:nvPr/>
        </p:nvSpPr>
        <p:spPr>
          <a:xfrm>
            <a:off x="3685634" y="5564477"/>
            <a:ext cx="114300" cy="11430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534324" y="5911404"/>
            <a:ext cx="597821" cy="534058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88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3"/>
          <p:cNvSpPr txBox="1">
            <a:spLocks/>
          </p:cNvSpPr>
          <p:nvPr/>
        </p:nvSpPr>
        <p:spPr>
          <a:xfrm>
            <a:off x="829734" y="7620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4313" y="214290"/>
            <a:ext cx="921208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ru-RU" sz="2800" b="1" dirty="0" smtClean="0">
                <a:ln w="1905"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СИНКВЕЙН </a:t>
            </a:r>
            <a:r>
              <a:rPr lang="ru-RU" sz="2800" b="1" dirty="0">
                <a:ln w="1905"/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один из эффективных методов развития речи </a:t>
            </a:r>
            <a:r>
              <a:rPr lang="ru-RU" sz="2800" b="1" dirty="0" smtClean="0">
                <a:ln w="1905"/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дошкольников.</a:t>
            </a:r>
            <a:endParaRPr lang="ru-RU" sz="2800" b="1" dirty="0">
              <a:ln w="1905"/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73487" y="1214438"/>
            <a:ext cx="9337183" cy="5139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kumimoji="0" lang="ru-RU" altLang="ru-RU" b="1" i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чём же его эффективность и значимость</a:t>
            </a:r>
            <a:r>
              <a:rPr kumimoji="0" lang="ru-RU" altLang="ru-RU" i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kumimoji="0" lang="ru-RU" altLang="ru-RU" sz="2400" i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kumimoji="0" lang="ru-RU" alt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Е</a:t>
            </a:r>
            <a:r>
              <a:rPr kumimoji="0" lang="ru-RU" alt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 </a:t>
            </a:r>
            <a:r>
              <a:rPr kumimoji="0" lang="ru-RU" alt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простота. </a:t>
            </a:r>
            <a:r>
              <a:rPr kumimoji="0" lang="ru-RU" alt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kumimoji="0" lang="ru-RU" alt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могут составить все</a:t>
            </a:r>
            <a:r>
              <a:rPr kumimoji="0" lang="ru-RU" alt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/>
            <a:endParaRPr kumimoji="0" lang="ru-RU" altLang="ru-R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kumimoji="0" lang="ru-RU" alt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В </a:t>
            </a:r>
            <a:r>
              <a:rPr kumimoji="0" lang="ru-RU" alt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составлении </a:t>
            </a:r>
            <a:r>
              <a:rPr kumimoji="0" lang="ru-RU" alt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синквейна</a:t>
            </a:r>
            <a:r>
              <a:rPr kumimoji="0" lang="ru-RU" alt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каждый ребенок может реализовать свои творческие, интеллектуальные возможности.</a:t>
            </a:r>
          </a:p>
          <a:p>
            <a:pPr algn="just" eaLnBrk="1" hangingPunct="1"/>
            <a:endParaRPr kumimoji="0" lang="ru-RU" altLang="ru-R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kumimoji="0" lang="ru-RU" alt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kumimoji="0" lang="ru-RU" alt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kumimoji="0" lang="ru-RU" alt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alt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является игровым приемом.</a:t>
            </a:r>
          </a:p>
          <a:p>
            <a:pPr algn="just" eaLnBrk="1" hangingPunct="1"/>
            <a:endParaRPr kumimoji="0" lang="ru-RU" altLang="ru-R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kumimoji="0" lang="ru-RU" alt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Составление </a:t>
            </a:r>
            <a:r>
              <a:rPr kumimoji="0" lang="ru-RU" alt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синквейна</a:t>
            </a:r>
            <a:r>
              <a:rPr kumimoji="0" lang="ru-RU" alt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используется как заключительное задание по пройденному материалу.</a:t>
            </a:r>
          </a:p>
          <a:p>
            <a:pPr algn="just" eaLnBrk="1" hangingPunct="1"/>
            <a:endParaRPr kumimoji="0" lang="ru-RU" altLang="ru-R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kumimoji="0" lang="ru-RU" alt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Составление </a:t>
            </a:r>
            <a:r>
              <a:rPr kumimoji="0" lang="ru-RU" alt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синквейна</a:t>
            </a:r>
            <a:r>
              <a:rPr kumimoji="0" lang="ru-RU" alt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используется для проведения рефлексии, анализа и синтеза полученной информации.</a:t>
            </a:r>
          </a:p>
        </p:txBody>
      </p:sp>
      <p:pic>
        <p:nvPicPr>
          <p:cNvPr id="6" name="Picture 2" descr="http://naymenok.ru/wp-content/uploads/2018/10/kak-pravilno-sostavlyat-sinkveyn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69" t="31273" r="48142" b="24971"/>
          <a:stretch/>
        </p:blipFill>
        <p:spPr bwMode="auto">
          <a:xfrm>
            <a:off x="373487" y="1751329"/>
            <a:ext cx="376040" cy="416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naymenok.ru/wp-content/uploads/2018/10/kak-pravilno-sostavlyat-sinkveyn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69" t="31273" r="48142" b="24971"/>
          <a:stretch/>
        </p:blipFill>
        <p:spPr bwMode="auto">
          <a:xfrm>
            <a:off x="373487" y="2499582"/>
            <a:ext cx="376040" cy="416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naymenok.ru/wp-content/uploads/2018/10/kak-pravilno-sostavlyat-sinkveyn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69" t="31273" r="48142" b="24971"/>
          <a:stretch/>
        </p:blipFill>
        <p:spPr bwMode="auto">
          <a:xfrm>
            <a:off x="373487" y="3575981"/>
            <a:ext cx="376040" cy="416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naymenok.ru/wp-content/uploads/2018/10/kak-pravilno-sostavlyat-sinkveyn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69" t="31273" r="48142" b="24971"/>
          <a:stretch/>
        </p:blipFill>
        <p:spPr bwMode="auto">
          <a:xfrm>
            <a:off x="373487" y="4285088"/>
            <a:ext cx="376040" cy="416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naymenok.ru/wp-content/uploads/2018/10/kak-pravilno-sostavlyat-sinkveyn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69" t="31273" r="48142" b="24971"/>
          <a:stretch/>
        </p:blipFill>
        <p:spPr bwMode="auto">
          <a:xfrm>
            <a:off x="373487" y="5379791"/>
            <a:ext cx="376040" cy="416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3361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3"/>
          <p:cNvSpPr txBox="1">
            <a:spLocks/>
          </p:cNvSpPr>
          <p:nvPr/>
        </p:nvSpPr>
        <p:spPr>
          <a:xfrm>
            <a:off x="829734" y="7620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71325" y="228221"/>
            <a:ext cx="1023480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СПОСОБЫ  РАБОТЫ С  ДОШКОЛЬНИКАМИ С СИНКВЕЙНАМИ.</a:t>
            </a:r>
            <a:endParaRPr lang="ru-RU" sz="2800" i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8990" y="1228325"/>
            <a:ext cx="1092987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ru-RU" sz="28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Составление </a:t>
            </a:r>
            <a:r>
              <a:rPr lang="ru-RU" sz="28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краткого рассказа по готовому </a:t>
            </a:r>
            <a:r>
              <a:rPr lang="ru-RU" sz="2800" b="1" i="1" u="sng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синквейну</a:t>
            </a:r>
            <a:r>
              <a:rPr lang="ru-RU" sz="28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endParaRPr lang="ru-RU" sz="2800" b="1" i="1" u="sng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использованием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слов и фраз, входящих в состав последнего).</a:t>
            </a:r>
          </a:p>
        </p:txBody>
      </p:sp>
      <p:sp>
        <p:nvSpPr>
          <p:cNvPr id="4" name="AutoShape 2" descr="https://cf2.ppt-online.org/files2/slide/p/PLfA0vciU3ZlXmdRz6Vsqr9T1JkEo2BGMgWbKwa4NO/slide-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Picture 4" descr="C:\Users\Администратор\Desktop\Новая папка (6)\20211209_1042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205" y="2120877"/>
            <a:ext cx="2242551" cy="307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Администратор\Desktop\Новая папка (6)\20211209_10415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1092" y="2181924"/>
            <a:ext cx="2259133" cy="3133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Администратор\Pictures\pictur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4756" y="2502509"/>
            <a:ext cx="3248121" cy="205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2654096" y="4766771"/>
            <a:ext cx="45462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има</a:t>
            </a:r>
          </a:p>
          <a:p>
            <a:pPr algn="ctr"/>
            <a:r>
              <a:rPr lang="ru-RU" sz="2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орозная, снежная, красивая</a:t>
            </a:r>
          </a:p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Заметает, засыпает, вьюжит</a:t>
            </a:r>
          </a:p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 очень люблю зиму.</a:t>
            </a:r>
          </a:p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Новый год </a:t>
            </a:r>
            <a:endParaRPr lang="ru-RU" sz="2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98839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695" y="116862"/>
            <a:ext cx="9556125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8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Составление </a:t>
            </a:r>
            <a:r>
              <a:rPr lang="ru-RU" sz="2800" b="1" i="1" u="sng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синквейна</a:t>
            </a:r>
            <a:r>
              <a:rPr lang="ru-RU" sz="28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по прослушанному рассказу или сказки</a:t>
            </a:r>
            <a:r>
              <a:rPr lang="ru-RU" sz="28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Составление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синквейна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 сказке «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Заюшкина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избушка».</a:t>
            </a:r>
            <a:r>
              <a:rPr lang="ru-RU" sz="2400" b="1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http://xn----etbbrbbbjgx3byb3d.xn--p1ai/d/513282/d/Scan_20140124_1410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4906" y="1426610"/>
            <a:ext cx="2486487" cy="3188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1086489" y="2066131"/>
            <a:ext cx="404277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Петух.</a:t>
            </a:r>
            <a:endParaRPr lang="ru-RU" sz="20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Смелый, отважный.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Спас, защитил, выгнал (лису).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Петух поступил смело.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Сказочный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герой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(Влад Ч.)</a:t>
            </a:r>
            <a:endParaRPr lang="ru-RU" sz="2000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58078" y="4614944"/>
            <a:ext cx="3825025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Лиса.</a:t>
            </a:r>
            <a:endParaRPr lang="ru-RU" sz="20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Хитрая, наглая.</a:t>
            </a:r>
            <a:endParaRPr lang="ru-RU" sz="20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Выгнала, обманула, обхитрила.</a:t>
            </a:r>
            <a:endParaRPr lang="ru-RU" sz="20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Лиса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поступила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плохо.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Сказочный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герой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(Варвара К.)</a:t>
            </a:r>
            <a:endParaRPr lang="ru-RU" sz="2000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878876" y="4753443"/>
            <a:ext cx="421139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Зайчик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	</a:t>
            </a:r>
            <a:endParaRPr lang="ru-RU" sz="20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Слабый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трусливый.	</a:t>
            </a:r>
            <a:endParaRPr lang="ru-RU" sz="20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Плачет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боится, просит (помощи).         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Мне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жалко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зайчика.</a:t>
            </a:r>
          </a:p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Сказочный герой. </a:t>
            </a:r>
            <a:r>
              <a:rPr lang="ru-RU" sz="2000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(София М.)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54352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10401</TotalTime>
  <Words>814</Words>
  <Application>Microsoft Office PowerPoint</Application>
  <PresentationFormat>Произвольный</PresentationFormat>
  <Paragraphs>153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«Применение методики синквейн в работе с детьми старшей группы» </dc:title>
  <dc:creator>User</dc:creator>
  <cp:lastModifiedBy>1</cp:lastModifiedBy>
  <cp:revision>111</cp:revision>
  <cp:lastPrinted>2021-10-20T05:58:51Z</cp:lastPrinted>
  <dcterms:created xsi:type="dcterms:W3CDTF">2017-03-29T14:08:01Z</dcterms:created>
  <dcterms:modified xsi:type="dcterms:W3CDTF">2021-12-09T15:04:01Z</dcterms:modified>
</cp:coreProperties>
</file>