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70" r:id="rId4"/>
    <p:sldId id="269" r:id="rId5"/>
    <p:sldId id="268" r:id="rId6"/>
    <p:sldId id="267" r:id="rId7"/>
    <p:sldId id="266" r:id="rId8"/>
    <p:sldId id="264" r:id="rId9"/>
    <p:sldId id="265" r:id="rId10"/>
    <p:sldId id="271" r:id="rId11"/>
    <p:sldId id="272" r:id="rId12"/>
    <p:sldId id="273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B9F1-5A80-4A97-83B2-DB17B5343B1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7040-EA9A-4B61-8D1D-FAA9D3116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642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B9F1-5A80-4A97-83B2-DB17B5343B1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7040-EA9A-4B61-8D1D-FAA9D3116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532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B9F1-5A80-4A97-83B2-DB17B5343B1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7040-EA9A-4B61-8D1D-FAA9D3116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696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B9F1-5A80-4A97-83B2-DB17B5343B1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7040-EA9A-4B61-8D1D-FAA9D3116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162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B9F1-5A80-4A97-83B2-DB17B5343B1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7040-EA9A-4B61-8D1D-FAA9D3116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735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B9F1-5A80-4A97-83B2-DB17B5343B1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7040-EA9A-4B61-8D1D-FAA9D3116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615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B9F1-5A80-4A97-83B2-DB17B5343B1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7040-EA9A-4B61-8D1D-FAA9D3116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923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B9F1-5A80-4A97-83B2-DB17B5343B1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7040-EA9A-4B61-8D1D-FAA9D3116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578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B9F1-5A80-4A97-83B2-DB17B5343B1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7040-EA9A-4B61-8D1D-FAA9D3116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437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B9F1-5A80-4A97-83B2-DB17B5343B1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7040-EA9A-4B61-8D1D-FAA9D3116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543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B9F1-5A80-4A97-83B2-DB17B5343B1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7040-EA9A-4B61-8D1D-FAA9D3116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0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BB9F1-5A80-4A97-83B2-DB17B5343B1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F7040-EA9A-4B61-8D1D-FAA9D3116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161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TA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3" y="-437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188640"/>
            <a:ext cx="741682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развития творческого воображения и способностей</a:t>
            </a:r>
          </a:p>
          <a:p>
            <a:pPr algn="ctr"/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воспитанников </a:t>
            </a:r>
          </a:p>
          <a:p>
            <a:pPr algn="ctr"/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старшей группы </a:t>
            </a:r>
          </a:p>
          <a:p>
            <a:pPr algn="ctr"/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МКДОУ </a:t>
            </a:r>
          </a:p>
          <a:p>
            <a:pPr algn="ctr"/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Берёзка» </a:t>
            </a:r>
            <a:endParaRPr lang="ru-RU" sz="2000" b="0" i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Котыгорох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Александра Юрьевна.</a:t>
            </a:r>
            <a:endParaRPr lang="ru-RU" sz="2000" b="0" i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к </a:t>
            </a:r>
          </a:p>
          <a:p>
            <a:pPr algn="ctr"/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LEGO </a:t>
            </a:r>
          </a:p>
          <a:p>
            <a:pPr algn="ctr"/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конструированию</a:t>
            </a:r>
            <a:endParaRPr lang="ru-RU" sz="2000" b="0" i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105835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0" i="0" dirty="0" smtClean="0">
              <a:effectLst/>
              <a:latin typeface="Arial"/>
            </a:endParaRPr>
          </a:p>
          <a:p>
            <a:pPr algn="ctr"/>
            <a:endParaRPr lang="ru-RU" dirty="0">
              <a:latin typeface="Arial"/>
            </a:endParaRPr>
          </a:p>
          <a:p>
            <a:pPr algn="ctr"/>
            <a:r>
              <a:rPr lang="ru-RU" b="0" i="0" dirty="0" smtClean="0">
                <a:effectLst/>
                <a:latin typeface="Arial"/>
              </a:rPr>
              <a:t>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Новый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дом</a:t>
            </a:r>
            <a:r>
              <a:rPr lang="ru-RU" b="0" i="0" dirty="0" smtClean="0"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endParaRPr lang="ru-RU" b="0" i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SOTA\Desktop\ima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365104"/>
            <a:ext cx="240026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98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TA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SOTA\Desktop\image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171450"/>
            <a:ext cx="9601200" cy="720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78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TA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16632"/>
            <a:ext cx="8892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Наши </a:t>
            </a:r>
            <a:r>
              <a:rPr lang="ru-RU" dirty="0" smtClean="0"/>
              <a:t>рисунки.</a:t>
            </a:r>
            <a:endParaRPr lang="ru-RU" dirty="0"/>
          </a:p>
        </p:txBody>
      </p:sp>
      <p:pic>
        <p:nvPicPr>
          <p:cNvPr id="1026" name="Picture 2" descr="C:\Users\SOTA\Desktop\image (10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6352"/>
            <a:ext cx="2340285" cy="27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OTA\Desktop\image (9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717032"/>
            <a:ext cx="248427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OTA\Desktop\image (8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429000"/>
            <a:ext cx="2465865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OTA\Desktop\image (6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485965"/>
            <a:ext cx="2520280" cy="2799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78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TA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Строим домики из </a:t>
            </a:r>
            <a:r>
              <a:rPr lang="en-US" dirty="0" smtClean="0"/>
              <a:t>LEGO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9387"/>
            <a:ext cx="2451100" cy="288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 descr="https://i.mycdn.me/image?id=944285401709&amp;t=3&amp;plc=API&amp;viewToken=zmu-LrTIGG5HZFSGWMzmlg&amp;tkn=*iifOhhbWv98A5HiQwp8w_wkqrj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49" y="3933056"/>
            <a:ext cx="2808511" cy="210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C:\Users\SOTA\Desktop\image (7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49" y="819207"/>
            <a:ext cx="2892812" cy="2169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SOTA\Desktop\image (1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01008"/>
            <a:ext cx="2353120" cy="3137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78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TA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2" y="764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0"/>
            <a:ext cx="90364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"/>
              </a:rPr>
              <a:t>Оформление уголка «Новый дом в </a:t>
            </a:r>
            <a:r>
              <a:rPr lang="ru-RU" dirty="0" err="1" smtClean="0">
                <a:latin typeface="Arial"/>
              </a:rPr>
              <a:t>простаквашино</a:t>
            </a:r>
            <a:r>
              <a:rPr lang="ru-RU" dirty="0" smtClean="0">
                <a:latin typeface="Arial"/>
              </a:rPr>
              <a:t>» .</a:t>
            </a:r>
            <a:endParaRPr lang="ru-RU" dirty="0"/>
          </a:p>
        </p:txBody>
      </p:sp>
      <p:pic>
        <p:nvPicPr>
          <p:cNvPr id="4" name="Picture 2" descr="C:\Users\SOTA\Desktop\image (1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3" y="692696"/>
            <a:ext cx="9127586" cy="617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93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TA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623" y="1181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88640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Название </a:t>
            </a:r>
          </a:p>
          <a:p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проекта: Новый дом.</a:t>
            </a:r>
          </a:p>
          <a:p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Вид проекта: Творческий подгрупповой</a:t>
            </a:r>
          </a:p>
          <a:p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Участники проекта:</a:t>
            </a:r>
          </a:p>
          <a:p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Педагоги, дети  старшей группы МКДОУ «Берёзка»</a:t>
            </a:r>
          </a:p>
          <a:p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Возраст детей: 5-6 лет</a:t>
            </a:r>
          </a:p>
          <a:p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Продукт детской деятельности: </a:t>
            </a: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Новый дом</a:t>
            </a: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000" b="0" i="0" dirty="0" err="1" smtClean="0">
                <a:effectLst/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конструктора</a:t>
            </a:r>
          </a:p>
          <a:p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Продолжительность: 1 неделя.</a:t>
            </a:r>
          </a:p>
          <a:p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Предварительная работа:</a:t>
            </a:r>
          </a:p>
          <a:p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Рассматривание иллюстраций домов разного вида.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. Просмотр мультфильма «Строим дом».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Рассматривание иллюстраций с изображением больших городов.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Беседа «Кто строит дома».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Рисование (аппликация, конструирование) домика</a:t>
            </a:r>
            <a:r>
              <a:rPr lang="ru-RU" sz="1600" b="0" i="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0" i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82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TA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0"/>
            <a:ext cx="86044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effectLst/>
                <a:latin typeface="Arial"/>
              </a:rPr>
              <a:t>Описание проекта:</a:t>
            </a:r>
          </a:p>
          <a:p>
            <a:r>
              <a:rPr lang="ru-RU" b="0" i="0" dirty="0" smtClean="0">
                <a:effectLst/>
                <a:latin typeface="Arial"/>
              </a:rPr>
              <a:t>Цель:</a:t>
            </a:r>
            <a:r>
              <a:rPr lang="ru-RU" dirty="0">
                <a:latin typeface="Arial"/>
              </a:rPr>
              <a:t> </a:t>
            </a:r>
            <a:r>
              <a:rPr lang="ru-RU" dirty="0" smtClean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Развивать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фантазию, мышление и способность детей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к</a:t>
            </a:r>
            <a:r>
              <a:rPr lang="ru-RU" dirty="0" smtClean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моделированию через познавательный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интерес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к</a:t>
            </a:r>
            <a:r>
              <a:rPr lang="ru-RU" dirty="0">
                <a:latin typeface="Arial"/>
              </a:rPr>
              <a:t> </a:t>
            </a:r>
            <a:r>
              <a:rPr lang="ru-RU" b="0" i="0" dirty="0" err="1" smtClean="0">
                <a:effectLst/>
                <a:latin typeface="Arial"/>
              </a:rPr>
              <a:t>Лего</a:t>
            </a:r>
            <a:r>
              <a:rPr lang="ru-RU" dirty="0">
                <a:latin typeface="Arial"/>
              </a:rPr>
              <a:t>-</a:t>
            </a:r>
            <a:r>
              <a:rPr lang="ru-RU" b="0" i="0" dirty="0" smtClean="0">
                <a:effectLst/>
                <a:latin typeface="Arial"/>
              </a:rPr>
              <a:t>конструированию.</a:t>
            </a:r>
          </a:p>
          <a:p>
            <a:r>
              <a:rPr lang="ru-RU" b="0" i="0" dirty="0" smtClean="0">
                <a:effectLst/>
                <a:latin typeface="Arial"/>
              </a:rPr>
              <a:t>Задачи:</a:t>
            </a:r>
          </a:p>
          <a:p>
            <a:r>
              <a:rPr lang="ru-RU" b="0" i="0" dirty="0" smtClean="0">
                <a:effectLst/>
                <a:latin typeface="Arial"/>
              </a:rPr>
              <a:t>1. Формировать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устойчивый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интерес к конструктивной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деятельности,</a:t>
            </a:r>
          </a:p>
          <a:p>
            <a:r>
              <a:rPr lang="ru-RU" dirty="0">
                <a:latin typeface="Arial"/>
              </a:rPr>
              <a:t>ж</a:t>
            </a:r>
            <a:r>
              <a:rPr lang="ru-RU" b="0" i="0" dirty="0" smtClean="0">
                <a:effectLst/>
                <a:latin typeface="Arial"/>
              </a:rPr>
              <a:t>елание творить, изобретать.</a:t>
            </a:r>
          </a:p>
          <a:p>
            <a:r>
              <a:rPr lang="ru-RU" b="0" i="0" dirty="0" smtClean="0">
                <a:effectLst/>
                <a:latin typeface="Arial"/>
              </a:rPr>
              <a:t>2.Развивать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фантазию, конструктивное воображение и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умение творчески</a:t>
            </a:r>
          </a:p>
          <a:p>
            <a:r>
              <a:rPr lang="ru-RU" dirty="0">
                <a:latin typeface="Arial"/>
              </a:rPr>
              <a:t>и</a:t>
            </a:r>
            <a:r>
              <a:rPr lang="ru-RU" b="0" i="0" dirty="0" smtClean="0">
                <a:effectLst/>
                <a:latin typeface="Arial"/>
              </a:rPr>
              <a:t>спользовать приобретённые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навыки и создавать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привлекательную игровую</a:t>
            </a:r>
          </a:p>
          <a:p>
            <a:r>
              <a:rPr lang="ru-RU" b="0" i="0" dirty="0" smtClean="0">
                <a:effectLst/>
                <a:latin typeface="Arial"/>
              </a:rPr>
              <a:t>ситуации, способствующую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возникновению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у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детей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собственных замыслов.</a:t>
            </a:r>
          </a:p>
          <a:p>
            <a:r>
              <a:rPr lang="ru-RU" b="0" i="0" dirty="0" smtClean="0">
                <a:effectLst/>
                <a:latin typeface="Arial"/>
              </a:rPr>
              <a:t>3. Воспитывать дружеские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взаимоотношения, развивать самостоятельность при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работе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со схемами.</a:t>
            </a:r>
          </a:p>
          <a:p>
            <a:r>
              <a:rPr lang="ru-RU" b="0" i="0" dirty="0" smtClean="0">
                <a:effectLst/>
                <a:latin typeface="Arial"/>
              </a:rPr>
              <a:t>Проблемная ситуация:</a:t>
            </a:r>
          </a:p>
          <a:p>
            <a:r>
              <a:rPr lang="ru-RU" b="0" i="0" dirty="0" smtClean="0">
                <a:effectLst/>
                <a:latin typeface="Arial"/>
              </a:rPr>
              <a:t>Пришло письмо</a:t>
            </a:r>
            <a:r>
              <a:rPr lang="ru-RU" dirty="0">
                <a:latin typeface="Arial"/>
              </a:rPr>
              <a:t> </a:t>
            </a:r>
            <a:r>
              <a:rPr lang="ru-RU" dirty="0" smtClean="0">
                <a:latin typeface="Arial"/>
              </a:rPr>
              <a:t>из деревни </a:t>
            </a:r>
            <a:r>
              <a:rPr lang="ru-RU" dirty="0" err="1" smtClean="0">
                <a:latin typeface="Arial"/>
              </a:rPr>
              <a:t>Простаквашино</a:t>
            </a:r>
            <a:r>
              <a:rPr lang="ru-RU" dirty="0" smtClean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с просьбой помочь</a:t>
            </a:r>
            <a:r>
              <a:rPr lang="ru-RU" dirty="0">
                <a:latin typeface="Arial"/>
              </a:rPr>
              <a:t> </a:t>
            </a:r>
            <a:r>
              <a:rPr lang="ru-RU" b="0" i="0" dirty="0" smtClean="0">
                <a:effectLst/>
                <a:latin typeface="Arial"/>
              </a:rPr>
              <a:t>построить</a:t>
            </a:r>
            <a:r>
              <a:rPr lang="ru-RU" dirty="0">
                <a:latin typeface="Arial"/>
              </a:rPr>
              <a:t> </a:t>
            </a:r>
            <a:r>
              <a:rPr lang="ru-RU" dirty="0" smtClean="0">
                <a:latin typeface="Arial"/>
              </a:rPr>
              <a:t>им </a:t>
            </a:r>
            <a:r>
              <a:rPr lang="ru-RU" b="0" i="0" dirty="0" smtClean="0">
                <a:effectLst/>
                <a:latin typeface="Arial"/>
              </a:rPr>
              <a:t>новый </a:t>
            </a:r>
            <a:r>
              <a:rPr lang="ru-RU" dirty="0" smtClean="0">
                <a:latin typeface="Arial"/>
              </a:rPr>
              <a:t>красивый, уютный </a:t>
            </a:r>
            <a:r>
              <a:rPr lang="ru-RU" b="0" i="0" dirty="0" smtClean="0">
                <a:effectLst/>
                <a:latin typeface="Arial"/>
              </a:rPr>
              <a:t>дом, старый</a:t>
            </a:r>
            <a:r>
              <a:rPr lang="ru-RU" dirty="0" smtClean="0">
                <a:latin typeface="Arial"/>
              </a:rPr>
              <a:t> уже маленький для их большой семьи</a:t>
            </a:r>
            <a:r>
              <a:rPr lang="ru-RU" b="0" i="0" dirty="0" smtClean="0">
                <a:effectLst/>
                <a:latin typeface="Arial"/>
              </a:rPr>
              <a:t>!</a:t>
            </a:r>
            <a:endParaRPr lang="ru-RU" b="0" i="0" dirty="0">
              <a:effectLst/>
              <a:latin typeface="Arial"/>
            </a:endParaRPr>
          </a:p>
        </p:txBody>
      </p:sp>
      <p:pic>
        <p:nvPicPr>
          <p:cNvPr id="4098" name="Picture 2" descr="C:\Users\SOTA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09120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OTA\Desktop\Без названия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365104"/>
            <a:ext cx="2867025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62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TA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0"/>
            <a:ext cx="838842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Arial"/>
              </a:rPr>
              <a:t>Обоснование актуальности</a:t>
            </a:r>
          </a:p>
          <a:p>
            <a:pPr algn="ctr"/>
            <a:r>
              <a:rPr lang="ru-RU" b="0" i="0" dirty="0" smtClean="0">
                <a:effectLst/>
                <a:latin typeface="Arial"/>
              </a:rPr>
              <a:t>Самое главное</a:t>
            </a:r>
          </a:p>
          <a:p>
            <a:r>
              <a:rPr lang="ru-RU" b="0" i="0" dirty="0" smtClean="0">
                <a:effectLst/>
                <a:latin typeface="Arial"/>
              </a:rPr>
              <a:t>– </a:t>
            </a:r>
            <a:r>
              <a:rPr lang="ru-RU" sz="1600" b="0" i="0" dirty="0" smtClean="0">
                <a:effectLst/>
                <a:latin typeface="Arial"/>
              </a:rPr>
              <a:t>предоставить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детям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возможность «проживания» интересного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для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них</a:t>
            </a:r>
          </a:p>
          <a:p>
            <a:r>
              <a:rPr lang="ru-RU" sz="1600" b="0" i="0" dirty="0" smtClean="0">
                <a:effectLst/>
                <a:latin typeface="Arial"/>
              </a:rPr>
              <a:t>материала.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Узнавая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новое, дети учатся выражать свое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отношение к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происходящему.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Конструируя, они погружаются в организованную взрослыми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ситуацию: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превращаются в строителей.</a:t>
            </a:r>
            <a:r>
              <a:rPr lang="ru-RU" sz="1600" dirty="0">
                <a:latin typeface="Arial"/>
              </a:rPr>
              <a:t> </a:t>
            </a:r>
            <a:endParaRPr lang="ru-RU" sz="1600" dirty="0" smtClean="0">
              <a:latin typeface="Arial"/>
            </a:endParaRPr>
          </a:p>
          <a:p>
            <a:r>
              <a:rPr lang="ru-RU" sz="1600" b="0" i="0" dirty="0" smtClean="0">
                <a:effectLst/>
                <a:latin typeface="Arial"/>
              </a:rPr>
              <a:t>В</a:t>
            </a:r>
            <a:r>
              <a:rPr lang="ru-RU" sz="1600" dirty="0" smtClean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процессе деятельности решаются самые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разные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задачи:</a:t>
            </a:r>
          </a:p>
          <a:p>
            <a:r>
              <a:rPr lang="ru-RU" sz="1600" b="0" i="0" dirty="0" smtClean="0">
                <a:effectLst/>
                <a:latin typeface="Arial"/>
              </a:rPr>
              <a:t>психологические, развитие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познавательной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деятельности.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Получив</a:t>
            </a:r>
          </a:p>
          <a:p>
            <a:r>
              <a:rPr lang="ru-RU" sz="1600" b="0" i="0" dirty="0" smtClean="0">
                <a:effectLst/>
                <a:latin typeface="Arial"/>
              </a:rPr>
              <a:t>Письмо из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деревни, в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котором </a:t>
            </a:r>
            <a:r>
              <a:rPr lang="ru-RU" sz="1600" dirty="0" smtClean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детей</a:t>
            </a:r>
            <a:r>
              <a:rPr lang="ru-RU" sz="1600" dirty="0">
                <a:latin typeface="Arial"/>
              </a:rPr>
              <a:t> </a:t>
            </a:r>
            <a:r>
              <a:rPr lang="ru-RU" sz="1600" dirty="0" smtClean="0">
                <a:latin typeface="Arial"/>
              </a:rPr>
              <a:t>просят </a:t>
            </a:r>
            <a:r>
              <a:rPr lang="ru-RU" sz="1600" b="0" i="0" dirty="0" smtClean="0">
                <a:effectLst/>
                <a:latin typeface="Arial"/>
              </a:rPr>
              <a:t>помочь</a:t>
            </a:r>
            <a:r>
              <a:rPr lang="ru-RU" sz="1600" dirty="0" smtClean="0">
                <a:latin typeface="Arial"/>
              </a:rPr>
              <a:t>  </a:t>
            </a:r>
            <a:r>
              <a:rPr lang="ru-RU" sz="1600" b="0" i="0" dirty="0" smtClean="0">
                <a:effectLst/>
                <a:latin typeface="Arial"/>
              </a:rPr>
              <a:t>в строительстве нового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дома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(так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как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старый</a:t>
            </a:r>
            <a:r>
              <a:rPr lang="ru-RU" sz="1600" dirty="0">
                <a:latin typeface="Arial"/>
              </a:rPr>
              <a:t> </a:t>
            </a:r>
            <a:r>
              <a:rPr lang="ru-RU" sz="1600" dirty="0" smtClean="0">
                <a:latin typeface="Arial"/>
              </a:rPr>
              <a:t>дом стал им мал</a:t>
            </a:r>
            <a:r>
              <a:rPr lang="ru-RU" sz="1600" b="0" i="0" dirty="0" smtClean="0">
                <a:effectLst/>
                <a:latin typeface="Arial"/>
              </a:rPr>
              <a:t>).</a:t>
            </a:r>
            <a:r>
              <a:rPr lang="ru-RU" sz="1600" dirty="0" smtClean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Дети приняли решение помочь</a:t>
            </a:r>
            <a:r>
              <a:rPr lang="ru-RU" sz="1600" dirty="0">
                <a:latin typeface="Arial"/>
              </a:rPr>
              <a:t> </a:t>
            </a:r>
            <a:r>
              <a:rPr lang="ru-RU" sz="1600" dirty="0" smtClean="0">
                <a:latin typeface="Arial"/>
              </a:rPr>
              <a:t>деревне </a:t>
            </a:r>
            <a:r>
              <a:rPr lang="ru-RU" sz="1600" dirty="0">
                <a:latin typeface="Arial"/>
              </a:rPr>
              <a:t>П</a:t>
            </a:r>
            <a:r>
              <a:rPr lang="ru-RU" sz="1600" dirty="0" smtClean="0">
                <a:latin typeface="Arial"/>
              </a:rPr>
              <a:t>ростоквашино</a:t>
            </a:r>
            <a:r>
              <a:rPr lang="ru-RU" sz="1600" b="0" i="0" dirty="0" smtClean="0">
                <a:effectLst/>
                <a:latin typeface="Arial"/>
              </a:rPr>
              <a:t>.</a:t>
            </a:r>
            <a:r>
              <a:rPr lang="ru-RU" sz="1600" dirty="0" smtClean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А чтобы построить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дом, нужно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многому</a:t>
            </a:r>
          </a:p>
          <a:p>
            <a:r>
              <a:rPr lang="ru-RU" sz="1600" b="0" i="0" dirty="0" smtClean="0">
                <a:effectLst/>
                <a:latin typeface="Arial"/>
              </a:rPr>
              <a:t>научиться! Поэтому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дети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много конструируют, работают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со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схемами, рисуют, составляют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аппликацию, рассматривают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иллюстрации.</a:t>
            </a:r>
          </a:p>
          <a:p>
            <a:r>
              <a:rPr lang="ru-RU" sz="1600" b="0" i="0" dirty="0" smtClean="0">
                <a:effectLst/>
                <a:latin typeface="Arial"/>
              </a:rPr>
              <a:t>При этом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у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детей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развивается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творческое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воображение, коммуникативные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качества, любознательность. Главное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нет зрителей, здесь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есть только участники, причем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все участвуют с большим желанием. Знания, получаемые детьми, являются актуальными, необходимыми для них. А осмысленный, интересный материал усваивается легко и навсегда. Игры</a:t>
            </a:r>
          </a:p>
          <a:p>
            <a:r>
              <a:rPr lang="ru-RU" sz="1600" dirty="0">
                <a:latin typeface="Arial"/>
              </a:rPr>
              <a:t>т</a:t>
            </a:r>
            <a:r>
              <a:rPr lang="ru-RU" sz="1600" b="0" i="0" dirty="0" smtClean="0">
                <a:effectLst/>
                <a:latin typeface="Arial"/>
              </a:rPr>
              <a:t>акого рода способствуют не только развитию кругозора, но и формированию</a:t>
            </a:r>
            <a:r>
              <a:rPr lang="ru-RU" sz="1600" dirty="0">
                <a:latin typeface="Arial"/>
              </a:rPr>
              <a:t> </a:t>
            </a:r>
            <a:r>
              <a:rPr lang="ru-RU" sz="1600" b="0" i="0" dirty="0" smtClean="0">
                <a:effectLst/>
                <a:latin typeface="Arial"/>
              </a:rPr>
              <a:t>навыков общения.</a:t>
            </a:r>
            <a:endParaRPr lang="ru-RU" sz="1600" b="0" i="0" dirty="0">
              <a:effectLst/>
              <a:latin typeface="Arial"/>
            </a:endParaRPr>
          </a:p>
        </p:txBody>
      </p:sp>
      <p:pic>
        <p:nvPicPr>
          <p:cNvPr id="5122" name="Picture 2" descr="C:\Users\SOTA\Desktop\image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869160"/>
            <a:ext cx="2304323" cy="1728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62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TA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97346"/>
            <a:ext cx="86409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принципы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подход к каждому ребёнку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учет возрастных и индивидуальных особенностей детей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Эффективность форм взаимодействия от простого к сложному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Активность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созидательность комплексность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решения задач 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Интегрированность) результативность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гарантированность доступность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наглядность интеграция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развивающего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обучения, индивидуализация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дифференциация образовательного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процесса, активное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 эмоционально-эстетического и нравственно-оценочного отношения к действительности, природе, психологической комфортности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вариативности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Принцип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поэтапности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который влечет за собой распределение деятельности между всеми участниками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образовательного процесса.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62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TA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2"/>
            <a:ext cx="91440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0" i="0" dirty="0" smtClean="0">
                <a:solidFill>
                  <a:srgbClr val="000000"/>
                </a:solidFill>
                <a:effectLst/>
                <a:latin typeface="Times New Roman"/>
              </a:rPr>
              <a:t>Методы и приемы работы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Объяснительно-иллюстративный (наглядный, словесный)- предъявление информации различными способами (объяснение, рассказ, беседа, инструктаж, рассматривание таблиц, демонстрация, работа с технологическими картами, картами- схемами построек, иллюстрации, дидактические игры.);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репродуктивный метод (восприятие и усвоение готовой информации воспроизводство знаний и способов деятельности (форма: собирание моделей и конструкций по образцу, беседа, упражнения по аналогу); поисковый метод- самостоятельное решение проблем частично-поисковый метод (выполнение вариативных заданий, решение проблемных задач с помощью педагога;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исследовательский метод;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метод стимулирования и мотивации деятельности (игровые эмоциональные ситуации, похвала, поощрение.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Познавательный метод (восприятие, осмысление и запоминание воспитанниками нового материала с привлечением наблюдения готовых примеров, моделирования, изучения иллюстраций, восприятия, анализа и обобщения демонстрируемых материалов);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Контрольный метод (при выявлении качества усвоения знаний, навыков и умений и их коррекция в процессе выполнения практических заданий);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Метод Групповой работы (используется при совместной сборке моделей, а также при разработке проектов).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Проблемный метод (постановка проблемы и поиск решения, творческое использование готовых заданий (предметов), самостоятельное их преобразование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Игровой метод (использование сюжета игр для организации детской деятельности, персонажей для обыгрывания сюжета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Эвристический метод творческой деятельности (создание творческих моделей и т.д.);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Программированный метод - набор операций, которые необходимо выполнить в ходе выполнения практических работ (форма: компьютерный практикум, проектная деятельность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Метод проектов - технология организации образовательных ситуаций, в которых ребёнок ставит и решает собственные задачи, и технология сопровождения самостоятельной деятельности детей.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62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TA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1"/>
            <a:ext cx="8388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Times New Roman"/>
              </a:rPr>
              <a:t>Интеграция образовательных областей через «ЛЕГО»- технологию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620688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1" u="sng" dirty="0" smtClean="0">
                <a:solidFill>
                  <a:srgbClr val="000000"/>
                </a:solidFill>
                <a:effectLst/>
                <a:latin typeface="Times New Roman"/>
              </a:rPr>
              <a:t>Социально-коммуникативное развитие: </a:t>
            </a:r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Создание совместных построек, объединенных одной идеей, одним проектом; развитие общения и взаимодействия ребенка со взрослыми и сверстниками; формирование готовности к совместной деятельности со сверстниками; формирование позитивных установок к различным видам труда и творчества.</a:t>
            </a:r>
            <a:endParaRPr lang="ru-RU" sz="1400" dirty="0">
              <a:solidFill>
                <a:srgbClr val="000000"/>
              </a:solidFill>
            </a:endParaRPr>
          </a:p>
          <a:p>
            <a:pPr algn="just"/>
            <a:r>
              <a:rPr lang="ru-RU" b="0" i="1" u="sng" dirty="0" smtClean="0">
                <a:solidFill>
                  <a:srgbClr val="000000"/>
                </a:solidFill>
                <a:effectLst/>
                <a:latin typeface="Times New Roman"/>
              </a:rPr>
              <a:t>Познавательное развитие</a:t>
            </a:r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: Техническое конструирование – воплощение замысла из деталей наборов конструктора «ЛЕГО»; формирование первичных представлений о себе, других людях, объектах окружающего мира,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др.).</a:t>
            </a:r>
            <a:endParaRPr lang="ru-RU" sz="1400" dirty="0">
              <a:solidFill>
                <a:srgbClr val="000000"/>
              </a:solidFill>
            </a:endParaRPr>
          </a:p>
          <a:p>
            <a:pPr algn="just"/>
            <a:r>
              <a:rPr lang="ru-RU" b="0" i="1" u="sng" dirty="0" smtClean="0">
                <a:solidFill>
                  <a:srgbClr val="000000"/>
                </a:solidFill>
                <a:effectLst/>
                <a:latin typeface="Times New Roman"/>
              </a:rPr>
              <a:t>Речевое развитие:</a:t>
            </a:r>
            <a:r>
              <a:rPr lang="ru-RU" b="0" i="1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 </a:t>
            </a:r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Работа с педагогом над развитием фонетического слуха, звуковой и интонационной культуры речи словообразованием, формированием звуковой аналитико-синтетической активности как предпосылки обучения грамоте</a:t>
            </a:r>
            <a:endParaRPr lang="ru-RU" sz="1400" dirty="0">
              <a:solidFill>
                <a:srgbClr val="000000"/>
              </a:solidFill>
            </a:endParaRPr>
          </a:p>
          <a:p>
            <a:pPr algn="just"/>
            <a:r>
              <a:rPr lang="ru-RU" b="0" i="1" u="sng" dirty="0" smtClean="0">
                <a:solidFill>
                  <a:srgbClr val="000000"/>
                </a:solidFill>
                <a:effectLst/>
                <a:latin typeface="Times New Roman"/>
              </a:rPr>
              <a:t>Художественно- эстетическое развитие</a:t>
            </a:r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: Творческое конструирование – создание замысла из деталей наборов конструктора «ЛЕГО»; реализация самостоятельной творческой конструктивно-модельной деятельности детей.</a:t>
            </a:r>
            <a:endParaRPr lang="ru-RU" sz="1400" dirty="0">
              <a:solidFill>
                <a:srgbClr val="000000"/>
              </a:solidFill>
            </a:endParaRPr>
          </a:p>
          <a:p>
            <a:pPr algn="just"/>
            <a:r>
              <a:rPr lang="ru-RU" b="0" i="1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Физическое развитие </a:t>
            </a:r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Координация движения, крупной и мелкой моторики обеих рук, зрения.</a:t>
            </a:r>
            <a:endParaRPr lang="ru-RU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62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TA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u="sng" dirty="0" smtClean="0">
                <a:solidFill>
                  <a:srgbClr val="000000"/>
                </a:solidFill>
                <a:effectLst/>
                <a:latin typeface="Times New Roman"/>
              </a:rPr>
              <a:t>Результат проекта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476672"/>
            <a:ext cx="9144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Основной особенностью детского конструирования является установление пространственного расположения элементов предмета и подчинение его определённой логике. В ходе реализации проекта дети называют и узнают детали конструктора «ЛЕГО», могут произвести замену недостающей детали на аналогичную, умеют создавать конструкции из разных видов конструкторов по собственному желанию; умеют применять разные средства для достижения результаты (схемы, модели, рисунки, образцы). Наблюдается сплочение детского коллектива: сформированы навыки сотрудничества с партнером, воспитанники умеют совместно решать задачи, распределять роли, объяснять друг другу важность данного конструктивного решения, стремиться стать участником коллективной сюжетно-ролевой игры с использованием поделок из различных видов конструктора «ЛЕГО». Также наблюдается удовлетворённость родителей и детей уровнем образовательных услуг в ДОУ; повышение компетентности родителей по вопросам воспитания и обучения детей, развития интеллектуального и творческого потенциала детей посредством «ЛЕГО»-конструирования и степени вовлеченности родителей в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-образовательный процесс. Отмечается рост профессиональной компетентности педагогов в плане обучения и воспитания детей, а также в вопросах формирования и использования предметно - развивающей среды.</a:t>
            </a:r>
          </a:p>
        </p:txBody>
      </p:sp>
    </p:spTree>
    <p:extLst>
      <p:ext uri="{BB962C8B-B14F-4D97-AF65-F5344CB8AC3E}">
        <p14:creationId xmlns:p14="http://schemas.microsoft.com/office/powerpoint/2010/main" val="230562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TA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SOTA\Desktop\image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171450"/>
            <a:ext cx="9601200" cy="720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62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922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SOTA</dc:creator>
  <cp:lastModifiedBy>SOTA</cp:lastModifiedBy>
  <cp:revision>16</cp:revision>
  <dcterms:created xsi:type="dcterms:W3CDTF">2022-02-09T05:36:43Z</dcterms:created>
  <dcterms:modified xsi:type="dcterms:W3CDTF">2022-02-10T02:24:36Z</dcterms:modified>
</cp:coreProperties>
</file>