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1" r:id="rId4"/>
    <p:sldId id="273" r:id="rId5"/>
    <p:sldId id="268" r:id="rId6"/>
    <p:sldId id="274" r:id="rId7"/>
    <p:sldId id="263" r:id="rId8"/>
    <p:sldId id="29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0000"/>
    <a:srgbClr val="F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4" autoAdjust="0"/>
    <p:restoredTop sz="94660"/>
  </p:normalViewPr>
  <p:slideViewPr>
    <p:cSldViewPr>
      <p:cViewPr varScale="1">
        <p:scale>
          <a:sx n="91" d="100"/>
          <a:sy n="91" d="100"/>
        </p:scale>
        <p:origin x="-1230" y="-114"/>
      </p:cViewPr>
      <p:guideLst>
        <p:guide orient="horz" pos="2137"/>
        <p:guide pos="29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2646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pic>
        <p:nvPicPr>
          <p:cNvPr id="1030" name="Picture 6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1" cstate="print"/>
          <a:srcRect l="5560" t="54200"/>
          <a:stretch>
            <a:fillRect/>
          </a:stretch>
        </p:blipFill>
        <p:spPr bwMode="auto">
          <a:xfrm>
            <a:off x="1619672" y="3212976"/>
            <a:ext cx="4892433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Горизонтальный свиток 13"/>
          <p:cNvSpPr/>
          <p:nvPr/>
        </p:nvSpPr>
        <p:spPr>
          <a:xfrm>
            <a:off x="2339975" y="5445125"/>
            <a:ext cx="5940425" cy="1008380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400" b="1" dirty="0" smtClean="0">
              <a:latin typeface="Georgia" panose="02040502050405020303" pitchFamily="18" charset="0"/>
            </a:endParaRPr>
          </a:p>
          <a:p>
            <a:r>
              <a:rPr lang="ru-RU" sz="1400" b="1" i="1" dirty="0" smtClean="0">
                <a:latin typeface="Georgia" panose="02040502050405020303" pitchFamily="18" charset="0"/>
              </a:rPr>
              <a:t>логопеды МБДОУ детский сад №10 “Сказка”: Непряхина Т.Ф., Бадмаева Л.Б.</a:t>
            </a:r>
            <a:endParaRPr lang="ru-RU" sz="1400" b="1" i="1" dirty="0" smtClean="0">
              <a:latin typeface="Georgia" panose="02040502050405020303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 rot="20977994">
            <a:off x="6994806" y="3626624"/>
            <a:ext cx="648072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anose="02040502050405020303" pitchFamily="18" charset="0"/>
              </a:rPr>
              <a:t>А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 rot="1114218">
            <a:off x="6647135" y="3274954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anose="02040502050405020303" pitchFamily="18" charset="0"/>
              </a:rPr>
              <a:t>Л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 rot="20249108">
            <a:off x="3217436" y="2306991"/>
            <a:ext cx="648072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Georgia" panose="02040502050405020303" pitchFamily="18" charset="0"/>
              </a:rPr>
              <a:t>Р</a:t>
            </a:r>
            <a:endParaRPr lang="ru-RU" sz="2800" dirty="0">
              <a:latin typeface="Georgia" panose="02040502050405020303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 rot="856340">
            <a:off x="1030250" y="5290131"/>
            <a:ext cx="562702" cy="54624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anose="02040502050405020303" pitchFamily="18" charset="0"/>
              </a:rPr>
              <a:t>Ш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" y="1052830"/>
            <a:ext cx="82296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Фонетико-фонематическое нарушение речи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2060848"/>
            <a:ext cx="8640960" cy="45365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Фонетико-фонематическое нарушение речи (ФФНР)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нарушение произносительной стороны речи родного языка у детей с различными речевыми расстройствами вследствие дефектов восприятия и произношения фонем при нормальном интеллекте и физиологиечксом слухе.  Произносительная сторона речи - это звукопроизношение и просодика (темп, ритм, дыхание, голос, интонация и пауза).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ФФН нарушается 2 компонента речи: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ctr"/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Произносительная сторона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ctr"/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                     -Фонематические представления (слуховое восприятие, анализ, синтез) 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2" cstate="print"/>
          <a:srcRect b="75850"/>
          <a:stretch>
            <a:fillRect/>
          </a:stretch>
        </p:blipFill>
        <p:spPr bwMode="auto">
          <a:xfrm>
            <a:off x="1030605" y="769620"/>
            <a:ext cx="3980180" cy="1272540"/>
          </a:xfrm>
          <a:prstGeom prst="rect">
            <a:avLst/>
          </a:prstGeom>
          <a:noFill/>
        </p:spPr>
      </p:pic>
      <p:sp>
        <p:nvSpPr>
          <p:cNvPr id="17" name="Овал 16"/>
          <p:cNvSpPr/>
          <p:nvPr/>
        </p:nvSpPr>
        <p:spPr>
          <a:xfrm>
            <a:off x="4427652" y="404763"/>
            <a:ext cx="583408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anose="02040502050405020303" pitchFamily="18" charset="0"/>
              </a:rPr>
              <a:t>О</a:t>
            </a:r>
            <a:endParaRPr lang="ru-RU" sz="2800" b="1" dirty="0">
              <a:latin typeface="Georgia" panose="02040502050405020303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 rot="1114218">
            <a:off x="5278968" y="1259067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anose="02040502050405020303" pitchFamily="18" charset="0"/>
              </a:rPr>
              <a:t>Л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67544" y="692696"/>
            <a:ext cx="583408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anose="02040502050405020303" pitchFamily="18" charset="0"/>
              </a:rPr>
              <a:t>О</a:t>
            </a:r>
            <a:endParaRPr lang="ru-RU" sz="2800" b="1" dirty="0">
              <a:latin typeface="Georgia" panose="02040502050405020303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0463" y="116607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268760"/>
            <a:ext cx="8784976" cy="5400600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1" cstate="print"/>
          <a:srcRect r="73590" b="75850"/>
          <a:stretch>
            <a:fillRect/>
          </a:stretch>
        </p:blipFill>
        <p:spPr bwMode="auto">
          <a:xfrm>
            <a:off x="7380868" y="4509155"/>
            <a:ext cx="1656184" cy="2004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30" name="Прямая со стрелкой 29"/>
          <p:cNvCxnSpPr/>
          <p:nvPr/>
        </p:nvCxnSpPr>
        <p:spPr>
          <a:xfrm>
            <a:off x="4572000" y="2348865"/>
            <a:ext cx="0" cy="41763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43563" y="1268616"/>
            <a:ext cx="2232248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796161" y="1268849"/>
            <a:ext cx="2160240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92090" y="1340485"/>
            <a:ext cx="2439035" cy="81699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960000"/>
                </a:solidFill>
                <a:latin typeface="Georgia" panose="02040502050405020303" pitchFamily="18" charset="0"/>
              </a:rPr>
              <a:t>Искажение одного или нескольких звуков </a:t>
            </a:r>
            <a:endParaRPr lang="ru-RU" sz="1400" b="1" dirty="0">
              <a:solidFill>
                <a:srgbClr val="960000"/>
              </a:solidFill>
              <a:latin typeface="Georgia" panose="02040502050405020303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4034" y="1340242"/>
            <a:ext cx="2314195" cy="578444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960000"/>
                </a:solidFill>
                <a:latin typeface="Georgia" panose="02040502050405020303" pitchFamily="18" charset="0"/>
              </a:rPr>
              <a:t>Замена одних звуков другими</a:t>
            </a:r>
            <a:endParaRPr lang="ru-RU" sz="1400" b="1" dirty="0">
              <a:solidFill>
                <a:srgbClr val="960000"/>
              </a:solidFill>
              <a:latin typeface="Georgia" panose="02040502050405020303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475740" y="620395"/>
            <a:ext cx="5859145" cy="3987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характерно для ФФНР?</a:t>
            </a:r>
            <a:endParaRPr lang="ru-RU" sz="2000" b="1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4787900" y="2276475"/>
            <a:ext cx="37649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акустически ненормативное</a:t>
            </a:r>
            <a:endParaRPr lang="ru-RU" altLang="en-US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en-US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произношение звуков ( сигматизмы, ротацизмы и т.д.)</a:t>
            </a:r>
            <a:endParaRPr lang="ru-RU" altLang="en-US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107315" y="1918970"/>
            <a:ext cx="4210685" cy="203009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Артикуляционно-сложные звуки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заменяются на более простые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([c] на [т], [р] на [л] и т.д.)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Целый ряд звуков заменяется 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одним звуком (вместо звуков с, ч, ш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ребёнок произносит звук ть: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сумка-тюмка, чашка-тяска, шапка-тяпка)</a:t>
            </a:r>
            <a:endParaRPr lang="ru-RU" altLang="en-US"/>
          </a:p>
        </p:txBody>
      </p:sp>
      <p:sp>
        <p:nvSpPr>
          <p:cNvPr id="8" name="TextBox 52"/>
          <p:cNvSpPr txBox="1"/>
          <p:nvPr/>
        </p:nvSpPr>
        <p:spPr>
          <a:xfrm>
            <a:off x="1044248" y="4004831"/>
            <a:ext cx="2232248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endParaRPr lang="ru-RU" sz="14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9" name="TextBox 31"/>
          <p:cNvSpPr txBox="1"/>
          <p:nvPr/>
        </p:nvSpPr>
        <p:spPr>
          <a:xfrm>
            <a:off x="683895" y="4076700"/>
            <a:ext cx="2439035" cy="3398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pPr algn="ctr"/>
            <a:r>
              <a:rPr lang="ru-RU" sz="1400" b="1" dirty="0">
                <a:solidFill>
                  <a:srgbClr val="960000"/>
                </a:solidFill>
                <a:latin typeface="Georgia" panose="02040502050405020303" pitchFamily="18" charset="0"/>
              </a:rPr>
              <a:t>Смешение звуков</a:t>
            </a:r>
            <a:endParaRPr lang="ru-RU" sz="1400" b="1" dirty="0">
              <a:solidFill>
                <a:srgbClr val="96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323850" y="4436745"/>
            <a:ext cx="396494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ru-RU" altLang="en-US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Умея произносить те или иные звуки изолированно, в самостоятельной речи путает их (напр., правильно использует звук ш в слове</a:t>
            </a:r>
            <a:endParaRPr lang="ru-RU" altLang="en-US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altLang="en-US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шапка, но смешивает с и ш в словах подушка, песок — «подуска», «пешок»).</a:t>
            </a:r>
            <a:endParaRPr lang="ru-RU" altLang="en-US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52"/>
          <p:cNvSpPr txBox="1"/>
          <p:nvPr/>
        </p:nvSpPr>
        <p:spPr>
          <a:xfrm>
            <a:off x="6300778" y="3948951"/>
            <a:ext cx="2232248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endParaRPr lang="ru-RU" sz="14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13" name="TextBox 31"/>
          <p:cNvSpPr txBox="1"/>
          <p:nvPr/>
        </p:nvSpPr>
        <p:spPr>
          <a:xfrm>
            <a:off x="5940425" y="4004945"/>
            <a:ext cx="2439035" cy="33988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pPr algn="ctr"/>
            <a:r>
              <a:rPr lang="ru-RU" sz="1400" b="1" dirty="0">
                <a:solidFill>
                  <a:srgbClr val="960000"/>
                </a:solidFill>
                <a:latin typeface="Georgia" panose="02040502050405020303" pitchFamily="18" charset="0"/>
              </a:rPr>
              <a:t>Отсутствие звука</a:t>
            </a:r>
            <a:endParaRPr lang="ru-RU" sz="1400" b="1" dirty="0">
              <a:solidFill>
                <a:srgbClr val="960000"/>
              </a:solidFill>
              <a:latin typeface="Georgia" panose="02040502050405020303" pitchFamily="18" charset="0"/>
            </a:endParaRPr>
          </a:p>
        </p:txBody>
      </p:sp>
      <p:sp>
        <p:nvSpPr>
          <p:cNvPr id="15" name="Text Box 14"/>
          <p:cNvSpPr txBox="1"/>
          <p:nvPr/>
        </p:nvSpPr>
        <p:spPr>
          <a:xfrm>
            <a:off x="4772660" y="4580890"/>
            <a:ext cx="284797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Выражается в выпадении звука в начале, середине или конце слова:</a:t>
            </a:r>
            <a:endParaRPr lang="ru-RU" altLang="en-US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en-US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рыба ребенок говорит «ыба», пароход — «паоход», шар — «ша»</a:t>
            </a:r>
            <a:endParaRPr lang="ru-RU" altLang="en-US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en-US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705" y="1268730"/>
            <a:ext cx="8785225" cy="4661535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Кроме этого при ФФНР могут наблюдаться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Перестановки и упрощение слоговой структуры слова; 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Неярко выраженные лексико-грамматические ошибки.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Наряду с нарушениями вербального характера, есть и другие признаки фонетико-фонематического недоразвития речи у детей: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Проблемы с памятью (особенно при расширении лексического словаря);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Сложности с восприятием абстрактных понятий;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Проблемы с переключением внимания, либо с фокусировкой на чем-либо;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Замедленность мыслительных процессов и т.д.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1" cstate="print"/>
          <a:srcRect b="75850"/>
          <a:stretch>
            <a:fillRect/>
          </a:stretch>
        </p:blipFill>
        <p:spPr bwMode="auto">
          <a:xfrm>
            <a:off x="2771775" y="5300980"/>
            <a:ext cx="3980180" cy="1272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404664"/>
            <a:ext cx="8784976" cy="6264696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323647" y="692666"/>
            <a:ext cx="7560840" cy="146797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Фонетико-фонематическое нарушение может быть как приобретённым (чаще всего), так и врождённым – на восприятие звуков могут влиять как внешние факторы, так ошибки внутриутробного развития или родовые травмы.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sz="1600" b="1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20" name="Picture 9" descr="ff962c65118d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668141" y="44237"/>
            <a:ext cx="1512168" cy="188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2" cstate="print"/>
          <a:srcRect l="25822" b="75850"/>
          <a:stretch>
            <a:fillRect/>
          </a:stretch>
        </p:blipFill>
        <p:spPr bwMode="auto">
          <a:xfrm>
            <a:off x="5796280" y="5450840"/>
            <a:ext cx="3265805" cy="1407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 Box 4"/>
          <p:cNvSpPr txBox="1"/>
          <p:nvPr/>
        </p:nvSpPr>
        <p:spPr>
          <a:xfrm>
            <a:off x="549910" y="2564765"/>
            <a:ext cx="804481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Причины приобретённого ФФН: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Травмы головного мозга. Сотрясения, просто сильные ушибы – всё это может оказать влияние.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Длительные инфекции или вирусные заболевания. Долгая болезнь во время первого года, пока иммунитет ещё не сформирован, сильно травмируют все системы, в том числе и нервную.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Наследственная предрасположенность – в семье был кто-то с похожими проблемами в детстве.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Сильные нервные потрясения и хронические стрессы в период активного развития речевой системы. Именно поэтому ФФН часто можно найти у детей из неблагополучных семей.</a:t>
            </a:r>
            <a:endParaRPr lang="ru-RU" altLang="en-US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980728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75740" y="2276475"/>
            <a:ext cx="7180580" cy="4117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accent3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ru-RU" sz="16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  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ФФНР должны заниматься в специальных логопедических группах в детском саду (зачисляются с 5 лет ).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ru-RU" sz="1600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цели коррекции ФФНР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фонематического восприятия;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совершенствование артикуляторной моторики;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обогащение словарного запаса ребенка;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правильной, связной речи;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навыков словоизменения и словообразования;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коррекция звукопроизношения;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работа с простыми и сложными предложениями;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подготовка к обучению грамоте </a:t>
            </a:r>
            <a:r>
              <a:rPr lang="ru-RU" sz="16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   </a:t>
            </a:r>
            <a:endParaRPr lang="ru-RU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just"/>
            <a:endParaRPr lang="ru-RU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just"/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4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0" y="4796790"/>
            <a:ext cx="1272540" cy="1727200"/>
          </a:xfrm>
          <a:prstGeom prst="rect">
            <a:avLst/>
          </a:prstGeom>
          <a:noFill/>
        </p:spPr>
      </p:pic>
      <p:sp>
        <p:nvSpPr>
          <p:cNvPr id="19" name="Овал 18"/>
          <p:cNvSpPr/>
          <p:nvPr/>
        </p:nvSpPr>
        <p:spPr>
          <a:xfrm rot="1114218">
            <a:off x="5206976" y="322626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anose="02040502050405020303" pitchFamily="18" charset="0"/>
              </a:rPr>
              <a:t>Л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2172446" y="600040"/>
            <a:ext cx="549171" cy="5219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anose="02040502050405020303" pitchFamily="18" charset="0"/>
              </a:rPr>
              <a:t>С</a:t>
            </a:r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 rot="291953">
            <a:off x="8412547" y="6047152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anose="02040502050405020303" pitchFamily="18" charset="0"/>
              </a:rPr>
              <a:t>А</a:t>
            </a:r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 rot="20732323">
            <a:off x="305023" y="609363"/>
            <a:ext cx="549709" cy="4989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М</a:t>
            </a:r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259632" y="1484784"/>
            <a:ext cx="7128792" cy="5040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Как исправить ФФНР?</a:t>
            </a:r>
            <a:endParaRPr lang="ru-RU" sz="2400" b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980728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 rot="1114218">
            <a:off x="5999456" y="4571411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anose="02040502050405020303" pitchFamily="18" charset="0"/>
              </a:rPr>
              <a:t>Л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1956546" y="4416390"/>
            <a:ext cx="549171" cy="5219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anose="02040502050405020303" pitchFamily="18" charset="0"/>
              </a:rPr>
              <a:t>С</a:t>
            </a:r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 rot="291953">
            <a:off x="3947873" y="4823263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anose="02040502050405020303" pitchFamily="18" charset="0"/>
              </a:rPr>
              <a:t>А</a:t>
            </a:r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 rot="20732323">
            <a:off x="7649844" y="4065683"/>
            <a:ext cx="549709" cy="4989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М</a:t>
            </a:r>
            <a:endParaRPr lang="ru-RU" sz="2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55700" y="2996466"/>
            <a:ext cx="7128792" cy="5040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Благодарим за внимание!</a:t>
            </a:r>
            <a:endParaRPr lang="ru-RU" sz="2400" b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3158</Words>
  <Application>WPS Presentation</Application>
  <PresentationFormat>Экран (4:3)</PresentationFormat>
  <Paragraphs>110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SimSun</vt:lpstr>
      <vt:lpstr>Wingdings</vt:lpstr>
      <vt:lpstr>Georgia</vt:lpstr>
      <vt:lpstr>Times New Roman</vt:lpstr>
      <vt:lpstr>Arial Black</vt:lpstr>
      <vt:lpstr>Calibri</vt:lpstr>
      <vt:lpstr>Microsoft YaHei</vt:lpstr>
      <vt:lpstr>Arial Unicode MS</vt:lpstr>
      <vt:lpstr>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132</dc:creator>
  <cp:lastModifiedBy>aidar</cp:lastModifiedBy>
  <cp:revision>183</cp:revision>
  <dcterms:created xsi:type="dcterms:W3CDTF">2017-04-21T22:11:00Z</dcterms:created>
  <dcterms:modified xsi:type="dcterms:W3CDTF">2021-03-24T03:12:13Z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1049-11.2.0.10078</vt:lpwstr>
  </property>
</Properties>
</file>