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58" r:id="rId2"/>
  </p:sldMasterIdLst>
  <p:notesMasterIdLst>
    <p:notesMasterId r:id="rId12"/>
  </p:notesMasterIdLst>
  <p:handoutMasterIdLst>
    <p:handoutMasterId r:id="rId13"/>
  </p:handoutMasterIdLst>
  <p:sldIdLst>
    <p:sldId id="257" r:id="rId3"/>
    <p:sldId id="269" r:id="rId4"/>
    <p:sldId id="282" r:id="rId5"/>
    <p:sldId id="261" r:id="rId6"/>
    <p:sldId id="295" r:id="rId7"/>
    <p:sldId id="286" r:id="rId8"/>
    <p:sldId id="294" r:id="rId9"/>
    <p:sldId id="291" r:id="rId10"/>
    <p:sldId id="296" r:id="rId11"/>
  </p:sldIdLst>
  <p:sldSz cx="12188825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21">
          <p15:clr>
            <a:srgbClr val="A4A3A4"/>
          </p15:clr>
        </p15:guide>
        <p15:guide id="3" orient="horz" pos="1035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2784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959">
          <p15:clr>
            <a:srgbClr val="A4A3A4"/>
          </p15:clr>
        </p15:guide>
        <p15:guide id="9" pos="6719">
          <p15:clr>
            <a:srgbClr val="A4A3A4"/>
          </p15:clr>
        </p15:guide>
        <p15:guide id="10" pos="719">
          <p15:clr>
            <a:srgbClr val="A4A3A4"/>
          </p15:clr>
        </p15:guide>
        <p15:guide id="11" pos="6959">
          <p15:clr>
            <a:srgbClr val="A4A3A4"/>
          </p15:clr>
        </p15:guide>
        <p15:guide id="1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6" d="100"/>
          <a:sy n="76" d="100"/>
        </p:scale>
        <p:origin x="540" y="84"/>
      </p:cViewPr>
      <p:guideLst>
        <p:guide orient="horz" pos="2160"/>
        <p:guide orient="horz" pos="921"/>
        <p:guide orient="horz" pos="1035"/>
        <p:guide orient="horz" pos="3888"/>
        <p:guide orient="horz" pos="2784"/>
        <p:guide orient="horz" pos="432"/>
        <p:guide orient="horz" pos="3648"/>
        <p:guide pos="959"/>
        <p:guide pos="6719"/>
        <p:guide pos="719"/>
        <p:guide pos="6959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200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6D341-6D40-498C-B355-1A6B10FB4029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86A95-D0A4-44B9-98DA-3665758D826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8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E7497-3723-4859-BCC5-41DA474F1359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21A9-1C31-4760-BDBC-9A0BA471B1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16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79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0" y="0"/>
            <a:ext cx="12227975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1697" y="1871132"/>
            <a:ext cx="6813894" cy="1515533"/>
          </a:xfrm>
        </p:spPr>
        <p:txBody>
          <a:bodyPr anchor="b">
            <a:noAutofit/>
          </a:bodyPr>
          <a:lstStyle>
            <a:lvl1pPr algn="ctr">
              <a:defRPr sz="5398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1697" y="3657597"/>
            <a:ext cx="6813894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099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1154" y="5037663"/>
            <a:ext cx="897233" cy="279400"/>
          </a:xfrm>
        </p:spPr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1696" y="5037663"/>
            <a:ext cx="5213277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4568" y="5037663"/>
            <a:ext cx="551023" cy="279400"/>
          </a:xfrm>
        </p:spPr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1698" y="3522131"/>
            <a:ext cx="68138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6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4" y="4815415"/>
            <a:ext cx="9607163" cy="566738"/>
          </a:xfrm>
        </p:spPr>
        <p:txBody>
          <a:bodyPr anchor="b">
            <a:normAutofit/>
          </a:bodyPr>
          <a:lstStyle>
            <a:lvl1pPr algn="ctr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156" y="1041400"/>
            <a:ext cx="10103340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064" y="5382153"/>
            <a:ext cx="9607163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965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528" y="982132"/>
            <a:ext cx="9590234" cy="2954868"/>
          </a:xfrm>
        </p:spPr>
        <p:txBody>
          <a:bodyPr anchor="ctr">
            <a:normAutofit/>
          </a:bodyPr>
          <a:lstStyle>
            <a:lvl1pPr algn="ctr">
              <a:defRPr sz="31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528" y="4343400"/>
            <a:ext cx="9590234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5806" y="4140199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644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836" y="982132"/>
            <a:ext cx="9293977" cy="2370668"/>
          </a:xfrm>
        </p:spPr>
        <p:txBody>
          <a:bodyPr anchor="ctr">
            <a:normAutofit/>
          </a:bodyPr>
          <a:lstStyle>
            <a:lvl1pPr algn="ctr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376" y="3352800"/>
            <a:ext cx="8836900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999"/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4343400"/>
            <a:ext cx="9607163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1789" y="87996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597507" y="2827870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5806" y="4140199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312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5" y="3308581"/>
            <a:ext cx="9607165" cy="1468800"/>
          </a:xfrm>
        </p:spPr>
        <p:txBody>
          <a:bodyPr anchor="b">
            <a:normAutofit/>
          </a:bodyPr>
          <a:lstStyle>
            <a:lvl1pPr algn="l">
              <a:defRPr sz="31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4777381"/>
            <a:ext cx="9607165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98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836" y="982132"/>
            <a:ext cx="9293977" cy="2243668"/>
          </a:xfrm>
        </p:spPr>
        <p:txBody>
          <a:bodyPr anchor="ctr">
            <a:normAutofit/>
          </a:bodyPr>
          <a:lstStyle>
            <a:lvl1pPr algn="ctr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064" y="3639312"/>
            <a:ext cx="9607165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3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4529667"/>
            <a:ext cx="9607165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1789" y="87996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97507" y="259926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5806" y="3429000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766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4" y="982132"/>
            <a:ext cx="9607163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064" y="3630168"/>
            <a:ext cx="9607165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3" y="4470400"/>
            <a:ext cx="9607167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5806" y="3429000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462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31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7013" y="982132"/>
            <a:ext cx="1890403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061" y="982132"/>
            <a:ext cx="7431089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1582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29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 bwMode="gray">
          <a:xfrm>
            <a:off x="1634550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14"/>
          </p:nvPr>
        </p:nvSpPr>
        <p:spPr bwMode="gray">
          <a:xfrm>
            <a:off x="4787507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10"/>
          <p:cNvSpPr>
            <a:spLocks noGrp="1"/>
          </p:cNvSpPr>
          <p:nvPr>
            <p:ph type="pic" sz="quarter" idx="15"/>
          </p:nvPr>
        </p:nvSpPr>
        <p:spPr bwMode="gray">
          <a:xfrm>
            <a:off x="7940463" y="917753"/>
            <a:ext cx="2592388" cy="3314701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4843464"/>
            <a:ext cx="9144002" cy="947736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56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Заголовок и объект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5612" y="319088"/>
            <a:ext cx="767080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5612" y="1643063"/>
            <a:ext cx="7670802" cy="452913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3"/>
          </p:nvPr>
        </p:nvSpPr>
        <p:spPr bwMode="gray">
          <a:xfrm rot="180000">
            <a:off x="357415" y="280969"/>
            <a:ext cx="1446157" cy="1965874"/>
          </a:xfr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tIns="182880">
            <a:normAutofit/>
          </a:bodyPr>
          <a:lstStyle>
            <a:lvl1pPr marL="45720" indent="0" algn="ctr"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48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95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4544" y="1752606"/>
            <a:ext cx="8156563" cy="1822514"/>
          </a:xfrm>
        </p:spPr>
        <p:txBody>
          <a:bodyPr anchor="b">
            <a:normAutofit/>
          </a:bodyPr>
          <a:lstStyle>
            <a:lvl1pPr algn="ctr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4542" y="3846052"/>
            <a:ext cx="8156565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3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199" y="3710585"/>
            <a:ext cx="816125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14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110" y="2560320"/>
            <a:ext cx="4717075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9734" y="2560320"/>
            <a:ext cx="4717075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43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3" y="2658533"/>
            <a:ext cx="4717075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7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063" y="3243263"/>
            <a:ext cx="4717075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9061" y="2658533"/>
            <a:ext cx="4717075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7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9061" y="3243263"/>
            <a:ext cx="4717075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6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02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97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474" y="1388534"/>
            <a:ext cx="3717487" cy="1371600"/>
          </a:xfrm>
        </p:spPr>
        <p:txBody>
          <a:bodyPr anchor="b">
            <a:normAutofit/>
          </a:bodyPr>
          <a:lstStyle>
            <a:lvl1pPr algn="ctr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7257" y="982132"/>
            <a:ext cx="5468042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474" y="3031065"/>
            <a:ext cx="3717487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t>08.03.2017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5805" y="2912533"/>
            <a:ext cx="35135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9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1" y="1883832"/>
            <a:ext cx="6240191" cy="1371600"/>
          </a:xfrm>
        </p:spPr>
        <p:txBody>
          <a:bodyPr anchor="b">
            <a:normAutofit/>
          </a:bodyPr>
          <a:lstStyle>
            <a:lvl1pPr algn="ctr">
              <a:defRPr sz="27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2724" y="1041400"/>
            <a:ext cx="3062549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061" y="3255432"/>
            <a:ext cx="624019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068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2" y="0"/>
            <a:ext cx="12226777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065" y="982133"/>
            <a:ext cx="95986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2556932"/>
            <a:ext cx="95986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5241" y="5969000"/>
            <a:ext cx="15997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53D76A-AFCE-4D96-B917-CBEF96F7D1EB}" type="datetimeFigureOut">
              <a:rPr lang="ru-RU" smtClean="0"/>
              <a:pPr/>
              <a:t>08.03.2017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064" y="5969000"/>
            <a:ext cx="73039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1205" y="5969000"/>
            <a:ext cx="542556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09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  <p:sldLayoutId id="2147484076" r:id="rId18"/>
    <p:sldLayoutId id="2147484077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063" rtl="0" eaLnBrk="1" latinLnBrk="0" hangingPunct="1">
        <a:spcBef>
          <a:spcPct val="0"/>
        </a:spcBef>
        <a:buNone/>
        <a:defRPr sz="4399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664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3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9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199790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7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2587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999650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94612" y="5661248"/>
            <a:ext cx="4176464" cy="79208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Преподаватель: 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Булгакова Екатерина Леонидовна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Курс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«Линия и ее выразительные   возможности».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класс.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937673" y="28228"/>
            <a:ext cx="4222204" cy="273630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Каллиграфия. </a:t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Подпись </a:t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 паспорт</a:t>
            </a: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</a:t>
            </a: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11" y="3428752"/>
            <a:ext cx="2846065" cy="2137275"/>
          </a:xfrm>
          <a:prstGeom prst="rect">
            <a:avLst/>
          </a:prstGeom>
        </p:spPr>
      </p:pic>
      <p:pic>
        <p:nvPicPr>
          <p:cNvPr id="15" name="Рисунок 14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" r="2762"/>
          <a:stretch>
            <a:fillRect/>
          </a:stretch>
        </p:blipFill>
        <p:spPr>
          <a:xfrm>
            <a:off x="693738" y="917575"/>
            <a:ext cx="5905500" cy="4887913"/>
          </a:xfrm>
        </p:spPr>
      </p:pic>
    </p:spTree>
    <p:extLst>
      <p:ext uri="{BB962C8B-B14F-4D97-AF65-F5344CB8AC3E}">
        <p14:creationId xmlns:p14="http://schemas.microsoft.com/office/powerpoint/2010/main" val="30738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Цели и задачи данного курса: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Воспитательная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Развивающая</a:t>
            </a:r>
          </a:p>
          <a:p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 умению применять полученные знания в своей собственной художественно-творческой 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деятельности;</a:t>
            </a:r>
          </a:p>
          <a:p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аккуратность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, внимательность;;</a:t>
            </a:r>
            <a:endParaRPr lang="ru-RU" sz="1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умения обучающихся анализировать, сравнивать,   обобщать информацию, планировать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контролировать и оценивать результаты своей учебной , </a:t>
            </a:r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художественно-творческой деятельности</a:t>
            </a: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Оборудование: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для учащихся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 листа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ФА4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тушь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перо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поэтапное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наглядное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пособие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99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972" y="319088"/>
            <a:ext cx="8280400" cy="12049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термины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5980" y="1643063"/>
            <a:ext cx="9070032" cy="5214937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Каллиграфия</a:t>
            </a:r>
            <a:r>
              <a:rPr lang="ru-RU" sz="2800" dirty="0" smtClean="0"/>
              <a:t> (</a:t>
            </a:r>
            <a:r>
              <a:rPr lang="ru-RU" sz="2800" dirty="0"/>
              <a:t>искусство красивого письма</a:t>
            </a:r>
            <a:r>
              <a:rPr lang="ru-RU" sz="2800" dirty="0" smtClean="0"/>
              <a:t>).</a:t>
            </a:r>
          </a:p>
          <a:p>
            <a:r>
              <a:rPr lang="ru-RU" sz="2800" b="1" dirty="0"/>
              <a:t>Росчерки</a:t>
            </a:r>
            <a:r>
              <a:rPr lang="ru-RU" sz="2800" dirty="0"/>
              <a:t>. Это встречающиеся элементы (длинные черточки или завитушки) на конце подписи</a:t>
            </a:r>
            <a:r>
              <a:rPr lang="ru-RU" sz="2800" dirty="0" smtClean="0"/>
              <a:t>.</a:t>
            </a:r>
          </a:p>
          <a:p>
            <a:r>
              <a:rPr lang="ru-RU" sz="2800" b="1" dirty="0" smtClean="0"/>
              <a:t>Монограммы</a:t>
            </a:r>
            <a:r>
              <a:rPr lang="ru-RU" sz="2800" dirty="0"/>
              <a:t>. Э</a:t>
            </a:r>
            <a:r>
              <a:rPr lang="ru-RU" sz="2800" dirty="0" smtClean="0"/>
              <a:t>то </a:t>
            </a:r>
            <a:r>
              <a:rPr lang="ru-RU" sz="2800" dirty="0"/>
              <a:t>символы, образующиеся при слиянии </a:t>
            </a:r>
            <a:r>
              <a:rPr lang="ru-RU" sz="2800" dirty="0" smtClean="0"/>
              <a:t>начальных </a:t>
            </a:r>
            <a:r>
              <a:rPr lang="ru-RU" sz="2800" dirty="0"/>
              <a:t>букв имени и фамилии. </a:t>
            </a:r>
            <a:endParaRPr lang="ru-RU" sz="2800" dirty="0" smtClean="0"/>
          </a:p>
          <a:p>
            <a:r>
              <a:rPr lang="ru-RU" sz="2800" b="1" dirty="0"/>
              <a:t>Автограф</a:t>
            </a:r>
            <a:r>
              <a:rPr lang="ru-RU" sz="2800" dirty="0"/>
              <a:t> — собственноручная подпись или </a:t>
            </a:r>
            <a:r>
              <a:rPr lang="ru-RU" sz="2800" dirty="0" smtClean="0"/>
              <a:t>надпись.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b="1" dirty="0" smtClean="0"/>
              <a:t>Подписью</a:t>
            </a:r>
            <a:r>
              <a:rPr lang="ru-RU" sz="2800" dirty="0" smtClean="0"/>
              <a:t> </a:t>
            </a:r>
            <a:r>
              <a:rPr lang="ru-RU" sz="2800" dirty="0"/>
              <a:t>называют написанную от руки фамилию человека, подтверждающего своё согласие с содержанием определённой документации.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7" r="132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134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74338" y="5721624"/>
            <a:ext cx="10548666" cy="94773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Каждый хочет сделать свою роспись самой красивой.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62364" y="660752"/>
            <a:ext cx="6092825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Подпись носила важнейший характер в истории человечества — вспомните хотя бы значение подписания международных договоров, законов, реформ. А подписи королей, царей, императоров, и великих президентов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Подпись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паспорта,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любых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документов, должна удовлетворять трем неизменным критериями: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Уникальность.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Сложность в воспроизведении.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Быстрота в исполнении.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43" y="548680"/>
            <a:ext cx="503569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964" y="260648"/>
            <a:ext cx="9286056" cy="12049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Нам помогут простые знание 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 каллиграфии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711" y="5085184"/>
            <a:ext cx="4463423" cy="12051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907" y="3173940"/>
            <a:ext cx="4368451" cy="1524986"/>
          </a:xfrm>
          <a:prstGeom prst="rect">
            <a:avLst/>
          </a:prstGeom>
        </p:spPr>
      </p:pic>
      <p:pic>
        <p:nvPicPr>
          <p:cNvPr id="11" name="Рисунок 10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5" r="22405"/>
          <a:stretch>
            <a:fillRect/>
          </a:stretch>
        </p:blipFill>
        <p:spPr/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972" y="1556792"/>
            <a:ext cx="4463423" cy="139003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174532" y="1652607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Роспись на паспорт должна быть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уникальна.  Надо сформировать свою собственную, такую, которая не будет </a:t>
            </a: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похожа на какие-то другие.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6897932" y="1700808"/>
            <a:ext cx="276600" cy="2766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74533" y="2967534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Она должная быть понятной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читабельной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Можно добавить-монограммы,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росчерки.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Ромб 15"/>
          <p:cNvSpPr/>
          <p:nvPr/>
        </p:nvSpPr>
        <p:spPr>
          <a:xfrm>
            <a:off x="6896964" y="3290899"/>
            <a:ext cx="276600" cy="2766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омб 17"/>
          <p:cNvSpPr/>
          <p:nvPr/>
        </p:nvSpPr>
        <p:spPr>
          <a:xfrm>
            <a:off x="6923992" y="4116261"/>
            <a:ext cx="276600" cy="2766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8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964" y="260648"/>
            <a:ext cx="9286056" cy="12049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Нам помогут простые знание 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 каллиграфии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74532" y="1652607"/>
            <a:ext cx="47525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начала напишите вашу фамилию в простом курсиве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Попробуйте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экспериментировать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размером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букв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Следите за формами букв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размерами.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Проработайте каждую деталь, чтобы все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они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сочетались между собой.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Придавайте им как можно более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изящный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вид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Дополняйте роспись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элементами, узорами, черточками.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Блок-схема: решение 2"/>
          <p:cNvSpPr/>
          <p:nvPr/>
        </p:nvSpPr>
        <p:spPr>
          <a:xfrm>
            <a:off x="6732005" y="1772816"/>
            <a:ext cx="466564" cy="209557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6732005" y="2636912"/>
            <a:ext cx="466564" cy="209557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6732005" y="3429000"/>
            <a:ext cx="466564" cy="209557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решение 19"/>
          <p:cNvSpPr/>
          <p:nvPr/>
        </p:nvSpPr>
        <p:spPr>
          <a:xfrm>
            <a:off x="6732005" y="4191763"/>
            <a:ext cx="466564" cy="209557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решение 20"/>
          <p:cNvSpPr/>
          <p:nvPr/>
        </p:nvSpPr>
        <p:spPr>
          <a:xfrm>
            <a:off x="6732005" y="5075232"/>
            <a:ext cx="466564" cy="209557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решение 21"/>
          <p:cNvSpPr/>
          <p:nvPr/>
        </p:nvSpPr>
        <p:spPr>
          <a:xfrm>
            <a:off x="6732005" y="5877272"/>
            <a:ext cx="466564" cy="209557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668" y="1532778"/>
            <a:ext cx="4322073" cy="1313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668" y="3023174"/>
            <a:ext cx="1811136" cy="135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268" y="2996952"/>
            <a:ext cx="1944473" cy="14024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667" y="4646182"/>
            <a:ext cx="4322073" cy="18791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668" y="2672155"/>
            <a:ext cx="4322074" cy="1998522"/>
          </a:xfrm>
          <a:prstGeom prst="rect">
            <a:avLst/>
          </a:prstGeom>
        </p:spPr>
      </p:pic>
      <p:pic>
        <p:nvPicPr>
          <p:cNvPr id="26" name="Рисунок 25"/>
          <p:cNvPicPr>
            <a:picLocks noGrp="1" noChangeAspect="1"/>
          </p:cNvPicPr>
          <p:nvPr>
            <p:ph type="pic" sz="quarter"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6" r="141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690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474" y="2489448"/>
            <a:ext cx="3717487" cy="1371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Русская каллиграфия.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Алфавит.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623" y="3723928"/>
            <a:ext cx="2247900" cy="24574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530" y="980728"/>
            <a:ext cx="2210073" cy="3312368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48" y="908720"/>
            <a:ext cx="2162175" cy="2743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620" y="3542841"/>
            <a:ext cx="2134369" cy="255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0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5"/>
          <p:cNvSpPr txBox="1">
            <a:spLocks/>
          </p:cNvSpPr>
          <p:nvPr/>
        </p:nvSpPr>
        <p:spPr>
          <a:xfrm>
            <a:off x="477788" y="692696"/>
            <a:ext cx="11359753" cy="395907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0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600" kern="1200" cap="none">
                <a:ln w="3175" cmpd="sng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12252210" cy="6878741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477788" y="5086925"/>
            <a:ext cx="113597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любом случае придумать самую оригинальную подпись для себя сможете только вы. </a:t>
            </a:r>
            <a:b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Ведь каждый из нас индивидуален и обладает своей собственной манерой письма и нравом.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8" name="Рисунок 2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7" r="25567"/>
          <a:stretch>
            <a:fillRect/>
          </a:stretch>
        </p:blipFill>
        <p:spPr>
          <a:xfrm rot="180000">
            <a:off x="357415" y="280969"/>
            <a:ext cx="1446157" cy="1965874"/>
          </a:xfrm>
        </p:spPr>
      </p:pic>
      <p:sp>
        <p:nvSpPr>
          <p:cNvPr id="29" name="Прямоугольник 28"/>
          <p:cNvSpPr/>
          <p:nvPr/>
        </p:nvSpPr>
        <p:spPr>
          <a:xfrm>
            <a:off x="1973188" y="4437112"/>
            <a:ext cx="9449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Пробуйте и экспериментируйте,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совершенствуйтесь!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5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Рабочий Them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FoodGourmet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абочий Them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FoodGourmet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Рабочий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94EB11-824E-40C6-8823-566365C0D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283</Words>
  <Application>Microsoft Office PowerPoint</Application>
  <PresentationFormat>Произвольный</PresentationFormat>
  <Paragraphs>58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Cambria</vt:lpstr>
      <vt:lpstr>Garamond</vt:lpstr>
      <vt:lpstr>Натуральные материалы</vt:lpstr>
      <vt:lpstr>Каллиграфия.  Подпись  на паспорт.</vt:lpstr>
      <vt:lpstr>Цели и задачи данного курса:</vt:lpstr>
      <vt:lpstr>Оборудование: для учащихся </vt:lpstr>
      <vt:lpstr>термины</vt:lpstr>
      <vt:lpstr>Каждый хочет сделать свою роспись самой красивой.</vt:lpstr>
      <vt:lpstr>Нам помогут простые знание о каллиграфии</vt:lpstr>
      <vt:lpstr>Нам помогут простые знание о каллиграфии</vt:lpstr>
      <vt:lpstr>Русская каллиграфия. Алфавит.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2016-04-03T08:01:38Z</dcterms:created>
  <dcterms:modified xsi:type="dcterms:W3CDTF">2017-03-08T16:27:31Z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TC029010239991</vt:lpwstr>
  </property>
</Properties>
</file>