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58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911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3176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254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9763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922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626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272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009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90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526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64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020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627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397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276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C6BD9-4D18-4FFF-BD6A-66A2875D0292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F6159EB-9AE5-4C3F-99BE-9009B6A979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645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Презентация для дистанционного обучения по алгебре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endParaRPr lang="ru-RU" sz="3200" dirty="0" smtClean="0">
              <a:solidFill>
                <a:srgbClr val="92D050"/>
              </a:solidFill>
            </a:endParaRPr>
          </a:p>
          <a:p>
            <a:pPr marL="0" indent="0" algn="r">
              <a:buNone/>
            </a:pPr>
            <a:endParaRPr lang="ru-RU" sz="3200" dirty="0">
              <a:solidFill>
                <a:srgbClr val="92D050"/>
              </a:solidFill>
            </a:endParaRPr>
          </a:p>
          <a:p>
            <a:pPr marL="0" indent="0" algn="r">
              <a:buNone/>
            </a:pPr>
            <a:r>
              <a:rPr lang="ru-RU" sz="3200" dirty="0" smtClean="0">
                <a:solidFill>
                  <a:srgbClr val="92D050"/>
                </a:solidFill>
              </a:rPr>
              <a:t>Санкт-Петербург</a:t>
            </a:r>
            <a:endParaRPr lang="ru-RU" sz="3200" dirty="0">
              <a:solidFill>
                <a:srgbClr val="92D050"/>
              </a:solidFill>
            </a:endParaRPr>
          </a:p>
          <a:p>
            <a:pPr marL="0" indent="0" algn="r">
              <a:buNone/>
            </a:pPr>
            <a:r>
              <a:rPr lang="ru-RU" sz="3200" dirty="0">
                <a:solidFill>
                  <a:srgbClr val="92D050"/>
                </a:solidFill>
              </a:rPr>
              <a:t>Лицей № 265</a:t>
            </a:r>
          </a:p>
          <a:p>
            <a:pPr marL="0" indent="0" algn="r">
              <a:buNone/>
            </a:pPr>
            <a:r>
              <a:rPr lang="ru-RU" sz="3200" dirty="0" smtClean="0">
                <a:solidFill>
                  <a:srgbClr val="92D050"/>
                </a:solidFill>
              </a:rPr>
              <a:t>Учитель Попова Н.А.</a:t>
            </a:r>
          </a:p>
        </p:txBody>
      </p:sp>
    </p:spTree>
    <p:extLst>
      <p:ext uri="{BB962C8B-B14F-4D97-AF65-F5344CB8AC3E}">
        <p14:creationId xmlns:p14="http://schemas.microsoft.com/office/powerpoint/2010/main" val="2717920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 шаг – записать ответ.</a:t>
            </a:r>
            <a:br>
              <a:rPr lang="ru-RU" dirty="0" smtClean="0"/>
            </a:br>
            <a:r>
              <a:rPr lang="ru-RU" dirty="0" smtClean="0"/>
              <a:t>Правильное оформление примера: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2174877"/>
                <a:ext cx="8596668" cy="388077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2х−у=3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400" dirty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3х=9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400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х=9:3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400" dirty="0"/>
                  <a:t>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х=3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400" dirty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3+у=6</m:t>
                            </m:r>
                          </m:e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х=3</m:t>
                            </m:r>
                          </m:e>
                        </m:eqArr>
                      </m:e>
                    </m:d>
                  </m:oMath>
                </a14:m>
                <a:endParaRPr lang="ru-RU" sz="24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у=6−3</m:t>
                            </m:r>
                          </m:e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х=3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400" dirty="0"/>
                  <a:t>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у=3</m:t>
                            </m:r>
                          </m:e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х=3</m:t>
                            </m:r>
                          </m:e>
                        </m:eqArr>
                      </m:e>
                    </m:d>
                  </m:oMath>
                </a14:m>
                <a:endParaRPr lang="ru-RU" sz="2400" dirty="0"/>
              </a:p>
              <a:p>
                <a:pPr marL="0" indent="0">
                  <a:buNone/>
                </a:pPr>
                <a:r>
                  <a:rPr lang="ru-RU" sz="2400" dirty="0" smtClean="0"/>
                  <a:t>Проверка</a:t>
                </a:r>
                <a:r>
                  <a:rPr lang="ru-RU" sz="2400" dirty="0"/>
                  <a:t>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3+3=6</m:t>
                            </m:r>
                          </m:e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2∗ 3−3=3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400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6=6</m:t>
                            </m:r>
                          </m:e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3=3</m:t>
                            </m:r>
                          </m:e>
                        </m:eqArr>
                      </m:e>
                    </m:d>
                  </m:oMath>
                </a14:m>
                <a:endParaRPr lang="ru-RU" sz="2400" dirty="0"/>
              </a:p>
              <a:p>
                <a:pPr marL="0" indent="0">
                  <a:buNone/>
                </a:pPr>
                <a:r>
                  <a:rPr lang="ru-RU" sz="2400" dirty="0"/>
                  <a:t>Ответ (3;3)</a:t>
                </a:r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2174877"/>
                <a:ext cx="8596668" cy="3880773"/>
              </a:xfrm>
              <a:blipFill rotWithShape="0">
                <a:blip r:embed="rId2"/>
                <a:stretch>
                  <a:fillRect l="-1064" b="-9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33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Пример № </a:t>
            </a:r>
            <a:r>
              <a:rPr lang="ru-RU" dirty="0" smtClean="0"/>
              <a:t>2.</a:t>
            </a:r>
            <a:br>
              <a:rPr lang="ru-RU" dirty="0" smtClean="0"/>
            </a:br>
            <a:r>
              <a:rPr lang="ru-RU" dirty="0" smtClean="0"/>
              <a:t>Решить систему уравнений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6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60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ru-RU" sz="6000" i="1">
                                  <a:latin typeface="Cambria Math" panose="02040503050406030204" pitchFamily="18" charset="0"/>
                                </a:rPr>
                                <m:t>х+у=6</m:t>
                              </m:r>
                            </m:e>
                            <m:e>
                              <m:r>
                                <a:rPr lang="ru-RU" sz="6000" i="1">
                                  <a:latin typeface="Cambria Math" panose="02040503050406030204" pitchFamily="18" charset="0"/>
                                </a:rPr>
                                <m:t>2х+у=−3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6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569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шаг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Определим, в каком уравнении легче выразить одну величину через другую</a:t>
            </a:r>
          </a:p>
          <a:p>
            <a:r>
              <a:rPr lang="ru-RU" sz="2800" dirty="0" smtClean="0"/>
              <a:t>В нашем случае это первое уравнение:  </a:t>
            </a:r>
            <a:r>
              <a:rPr lang="ru-RU" sz="2800" dirty="0" err="1" smtClean="0"/>
              <a:t>х+у</a:t>
            </a:r>
            <a:r>
              <a:rPr lang="ru-RU" sz="2800" dirty="0" smtClean="0"/>
              <a:t>=6</a:t>
            </a:r>
          </a:p>
          <a:p>
            <a:r>
              <a:rPr lang="ru-RU" sz="2800" dirty="0" smtClean="0"/>
              <a:t>Это легкое уравнение мы переписываем для дальнейшего решения, не изменяя его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1651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шаг –Уравнять коэффициенты (или                         Умножить на коэффициент)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Если сложить х и 2х, то получится 3х:  х+2х=3х</a:t>
                </a:r>
              </a:p>
              <a:p>
                <a:r>
                  <a:rPr lang="ru-RU" dirty="0" smtClean="0"/>
                  <a:t>Если сложить у и у, то получится 2у:  </a:t>
                </a:r>
                <a:r>
                  <a:rPr lang="ru-RU" dirty="0" err="1" smtClean="0"/>
                  <a:t>у+у</a:t>
                </a:r>
                <a:r>
                  <a:rPr lang="ru-RU" dirty="0" smtClean="0"/>
                  <a:t>=2у</a:t>
                </a:r>
              </a:p>
              <a:p>
                <a:r>
                  <a:rPr lang="ru-RU" dirty="0" smtClean="0"/>
                  <a:t>Таким образом ни одна из переменных не уничтожилась, поэтому в таких уравнениях нужно выполнить умножение обоих уравнений на коэффициент</a:t>
                </a:r>
              </a:p>
              <a:p>
                <a:r>
                  <a:rPr lang="ru-RU" dirty="0" smtClean="0"/>
                  <a:t>Допустим, что хотим чтобы уничтожился у, уравняем коэффициенты при у, поэтому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Первое уравнение умножим на 1, а второе уравнение умножим на -1</a:t>
                </a:r>
              </a:p>
              <a:p>
                <a:r>
                  <a:rPr lang="ru-RU" dirty="0" smtClean="0"/>
                  <a:t>Получим следующую систему: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х+у=6│ 1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2х+у=−3│−1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−2х−у=3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567" t="-9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060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</a:t>
            </a:r>
            <a:r>
              <a:rPr lang="ru-RU" dirty="0" smtClean="0"/>
              <a:t> шаг – сложение уравнений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Сложим два уравнения второй системы:</a:t>
            </a:r>
          </a:p>
          <a:p>
            <a:r>
              <a:rPr lang="ru-RU" dirty="0" smtClean="0"/>
              <a:t>Коэффициенты при х складываем отдельно, рассуждая так:   х+(-2х)=-х</a:t>
            </a:r>
          </a:p>
          <a:p>
            <a:r>
              <a:rPr lang="ru-RU" dirty="0" smtClean="0"/>
              <a:t>Коэффициенты при у складываем отдельно, рассуждая так: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у+(-у)=0у ( то есть у в уравнении не будет)</a:t>
            </a:r>
          </a:p>
          <a:p>
            <a:pPr marL="0" indent="0">
              <a:buNone/>
            </a:pPr>
            <a:r>
              <a:rPr lang="ru-RU" dirty="0" smtClean="0"/>
              <a:t>Свободные коэффициенты складываем отдельно: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6+3=9</a:t>
            </a:r>
          </a:p>
          <a:p>
            <a:pPr marL="0" indent="0">
              <a:buNone/>
            </a:pPr>
            <a:r>
              <a:rPr lang="ru-RU" dirty="0" smtClean="0"/>
              <a:t>Таким образом мы получаем второе уравнение нашей новой системы:    - х=9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610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тетради в результате наших двух шагов должна появиться запись: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4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4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4800" i="1">
                                <a:latin typeface="Cambria Math" panose="02040503050406030204" pitchFamily="18" charset="0"/>
                              </a:rPr>
                              <m:t>х+у=6│ 1</m:t>
                            </m:r>
                          </m:e>
                          <m:e>
                            <m:r>
                              <a:rPr lang="ru-RU" sz="4800" i="1">
                                <a:latin typeface="Cambria Math" panose="02040503050406030204" pitchFamily="18" charset="0"/>
                              </a:rPr>
                              <m:t>2х+у=−3│−1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4800" dirty="0"/>
                  <a:t>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4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4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48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4800" i="1">
                                <a:latin typeface="Cambria Math" panose="02040503050406030204" pitchFamily="18" charset="0"/>
                              </a:rPr>
                              <m:t>−2х−у=3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4800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4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4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48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4800" i="1">
                                <a:latin typeface="Cambria Math" panose="02040503050406030204" pitchFamily="18" charset="0"/>
                              </a:rPr>
                              <m:t>−х=9</m:t>
                            </m:r>
                          </m:e>
                        </m:eqArr>
                      </m:e>
                    </m:d>
                  </m:oMath>
                </a14:m>
                <a:endParaRPr lang="ru-RU" sz="4800" i="1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9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487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459" y="195263"/>
            <a:ext cx="8596668" cy="1320800"/>
          </a:xfrm>
        </p:spPr>
        <p:txBody>
          <a:bodyPr/>
          <a:lstStyle/>
          <a:p>
            <a:r>
              <a:rPr lang="ru-RU" dirty="0" smtClean="0"/>
              <a:t>4 шаг – нахождение неизвестного из второго уравнения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34459" y="1403351"/>
                <a:ext cx="8596668" cy="3880773"/>
              </a:xfrm>
            </p:spPr>
            <p:txBody>
              <a:bodyPr>
                <a:noAutofit/>
              </a:bodyPr>
              <a:lstStyle/>
              <a:p>
                <a:r>
                  <a:rPr lang="ru-RU" sz="2800" dirty="0" smtClean="0"/>
                  <a:t>Первое уравнение переписываем</a:t>
                </a:r>
              </a:p>
              <a:p>
                <a:r>
                  <a:rPr lang="ru-RU" sz="2800" dirty="0" smtClean="0"/>
                  <a:t>Второе уравнение решаем до конца, пока не найдем результат</a:t>
                </a:r>
              </a:p>
              <a:p>
                <a:pPr marL="0" indent="0">
                  <a:buNone/>
                </a:pPr>
                <a:r>
                  <a:rPr lang="ru-RU" sz="2800" dirty="0" smtClean="0"/>
                  <a:t>В тетради должно быть записано: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х+у=6│ 1</m:t>
                            </m:r>
                          </m:e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2х+у=−3│−1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800" dirty="0"/>
                  <a:t>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−2х−у=3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800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−х=9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800" dirty="0"/>
                  <a:t>  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х=−9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800" dirty="0"/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4459" y="1403351"/>
                <a:ext cx="8596668" cy="3880773"/>
              </a:xfrm>
              <a:blipFill rotWithShape="0">
                <a:blip r:embed="rId2"/>
                <a:stretch>
                  <a:fillRect l="-1489" t="-1413" b="-146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298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459" y="180975"/>
            <a:ext cx="8596668" cy="1320800"/>
          </a:xfrm>
        </p:spPr>
        <p:txBody>
          <a:bodyPr/>
          <a:lstStyle/>
          <a:p>
            <a:r>
              <a:rPr lang="ru-RU" dirty="0"/>
              <a:t>5</a:t>
            </a:r>
            <a:r>
              <a:rPr lang="ru-RU" dirty="0" smtClean="0"/>
              <a:t> шаг – подставить найденное число в первое уравнение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20159" y="1331914"/>
                <a:ext cx="8596668" cy="5154611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ru-RU" sz="2800" dirty="0" smtClean="0"/>
                  <a:t>Второе уравнение переписываем без изменения</a:t>
                </a:r>
              </a:p>
              <a:p>
                <a:r>
                  <a:rPr lang="ru-RU" sz="2800" dirty="0" smtClean="0"/>
                  <a:t>В первое уравнение подставляем число -9 и решаем систему до конца</a:t>
                </a:r>
              </a:p>
              <a:p>
                <a:pPr marL="0" indent="0">
                  <a:buNone/>
                </a:pPr>
                <a:r>
                  <a:rPr lang="ru-RU" sz="2800" dirty="0" smtClean="0"/>
                  <a:t>В тетради должна быть сделана запись: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х+у=6│ 1</m:t>
                            </m:r>
                          </m:e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2х+у=−3│−1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800" dirty="0"/>
                  <a:t>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−2х−у=3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800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−х=9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800" dirty="0"/>
                  <a:t>  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х=−9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800" dirty="0"/>
                  <a:t>  </a:t>
                </a:r>
                <a14:m>
                  <m:oMath xmlns:m="http://schemas.openxmlformats.org/officeDocument/2006/math">
                    <m:r>
                      <a:rPr lang="ru-RU" sz="2800" b="0" i="0" smtClean="0">
                        <a:latin typeface="Cambria Math" panose="02040503050406030204" pitchFamily="18" charset="0"/>
                      </a:rPr>
                      <m:t>      </m:t>
                    </m:r>
                    <m:d>
                      <m:dPr>
                        <m:begChr m:val="{"/>
                        <m:endChr m:val="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−9+у=6</m:t>
                            </m:r>
                          </m:e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х=−9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800" dirty="0" smtClean="0"/>
                  <a:t> </a:t>
                </a:r>
                <a14:m>
                  <m:oMath xmlns:m="http://schemas.openxmlformats.org/officeDocument/2006/math">
                    <m:r>
                      <a:rPr lang="ru-RU" sz="2800" b="0" i="0" smtClean="0">
                        <a:latin typeface="Cambria Math" panose="02040503050406030204" pitchFamily="18" charset="0"/>
                      </a:rPr>
                      <m:t>    </m:t>
                    </m:r>
                    <m:d>
                      <m:dPr>
                        <m:begChr m:val="{"/>
                        <m:endChr m:val="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у=6−(−9)</m:t>
                            </m:r>
                          </m:e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х=−9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800" dirty="0"/>
                  <a:t>     </a:t>
                </a:r>
                <a:endParaRPr lang="ru-RU" sz="28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у=6+9</m:t>
                            </m:r>
                          </m:e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х=−9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800" dirty="0"/>
                  <a:t>  </a:t>
                </a:r>
                <a:r>
                  <a:rPr lang="ru-RU" sz="2800" dirty="0" smtClean="0"/>
                  <a:t>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у=15</m:t>
                            </m:r>
                          </m:e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х=−9</m:t>
                            </m:r>
                          </m:e>
                        </m:eqArr>
                      </m:e>
                    </m:d>
                  </m:oMath>
                </a14:m>
                <a:endParaRPr lang="ru-RU" sz="2800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0159" y="1331914"/>
                <a:ext cx="8596668" cy="5154611"/>
              </a:xfrm>
              <a:blipFill rotWithShape="0">
                <a:blip r:embed="rId2"/>
                <a:stretch>
                  <a:fillRect l="-1489" t="-1891" r="-8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211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563" y="136525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6 шаг - проверка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23862" y="685800"/>
                <a:ext cx="10515600" cy="59864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200" dirty="0" smtClean="0"/>
                  <a:t>Подставляем в первоначальное условие системы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32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32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3200" i="1">
                                <a:latin typeface="Cambria Math" panose="02040503050406030204" pitchFamily="18" charset="0"/>
                              </a:rPr>
                              <m:t>2х+у=−3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3200" dirty="0" smtClean="0"/>
                  <a:t> </a:t>
                </a:r>
              </a:p>
              <a:p>
                <a:pPr marL="0" indent="0">
                  <a:buNone/>
                </a:pPr>
                <a:r>
                  <a:rPr lang="ru-RU" sz="3200" dirty="0" smtClean="0"/>
                  <a:t>Вместо х = - 9, вместо у = 15</a:t>
                </a:r>
              </a:p>
              <a:p>
                <a:pPr marL="0" indent="0">
                  <a:buNone/>
                </a:pPr>
                <a:endParaRPr lang="ru-RU" sz="3200" dirty="0" smtClean="0"/>
              </a:p>
              <a:p>
                <a:pPr marL="0" indent="0">
                  <a:buNone/>
                </a:pPr>
                <a:r>
                  <a:rPr lang="ru-RU" sz="3200" dirty="0" smtClean="0"/>
                  <a:t>Проверка</a:t>
                </a:r>
                <a:r>
                  <a:rPr lang="ru-RU" sz="3200" dirty="0"/>
                  <a:t>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32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3200" i="1">
                                <a:latin typeface="Cambria Math" panose="02040503050406030204" pitchFamily="18" charset="0"/>
                              </a:rPr>
                              <m:t>−9+15=6</m:t>
                            </m:r>
                          </m:e>
                          <m:e>
                            <m:r>
                              <a:rPr lang="ru-RU" sz="3200" i="1">
                                <a:latin typeface="Cambria Math" panose="02040503050406030204" pitchFamily="18" charset="0"/>
                              </a:rPr>
                              <m:t>2∗</m:t>
                            </m:r>
                            <m:d>
                              <m:dPr>
                                <m:ctrlPr>
                                  <a:rPr lang="ru-RU" sz="3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sz="3200" i="1">
                                    <a:latin typeface="Cambria Math" panose="02040503050406030204" pitchFamily="18" charset="0"/>
                                  </a:rPr>
                                  <m:t>−9</m:t>
                                </m:r>
                              </m:e>
                            </m:d>
                            <m:r>
                              <a:rPr lang="ru-RU" sz="3200" i="1">
                                <a:latin typeface="Cambria Math" panose="02040503050406030204" pitchFamily="18" charset="0"/>
                              </a:rPr>
                              <m:t>+15=−3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3200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32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3200" i="1">
                                <a:latin typeface="Cambria Math" panose="02040503050406030204" pitchFamily="18" charset="0"/>
                              </a:rPr>
                              <m:t>6=6</m:t>
                            </m:r>
                          </m:e>
                          <m:e>
                            <m:r>
                              <a:rPr lang="ru-RU" sz="3200" i="1">
                                <a:latin typeface="Cambria Math" panose="02040503050406030204" pitchFamily="18" charset="0"/>
                              </a:rPr>
                              <m:t>−3=−3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3200" dirty="0" smtClean="0"/>
                  <a:t>  ( верно) </a:t>
                </a:r>
                <a:endParaRPr lang="ru-RU" sz="3200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3862" y="685800"/>
                <a:ext cx="10515600" cy="5986463"/>
              </a:xfrm>
              <a:blipFill rotWithShape="0">
                <a:blip r:embed="rId2"/>
                <a:stretch>
                  <a:fillRect l="-1507" t="-13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954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125" y="165100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 шаг – записать ответ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714375"/>
                <a:ext cx="10515600" cy="601503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sz="2000" b="1" dirty="0" smtClean="0"/>
                  <a:t>В тетради все задание должно  быть записано так:</a:t>
                </a:r>
              </a:p>
              <a:p>
                <a:pPr marL="0" indent="0">
                  <a:buNone/>
                </a:pPr>
                <a:endParaRPr lang="ru-RU" sz="2000" b="1" i="1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х+у=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│ 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х+у=−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│−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b="1" dirty="0"/>
                  <a:t>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х+у=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х−у=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b="1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х+у=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−х=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𝟗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b="1" dirty="0"/>
                  <a:t>  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ru-RU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х+у=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х=−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𝟗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b="1" dirty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𝟗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+у=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х=−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𝟗</m:t>
                            </m:r>
                          </m:e>
                        </m:eqArr>
                      </m:e>
                    </m:d>
                  </m:oMath>
                </a14:m>
                <a:endParaRPr lang="ru-RU" sz="2000" b="1" dirty="0"/>
              </a:p>
              <a:p>
                <a:pPr marL="0" indent="0">
                  <a:buNone/>
                </a:pPr>
                <a:endParaRPr lang="ru-RU" sz="2000" b="1" i="1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−(−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𝟗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х=−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𝟗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b="1" dirty="0"/>
                  <a:t>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𝟗</m:t>
                            </m:r>
                          </m:e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х=−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𝟗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b="1" dirty="0"/>
                  <a:t>  </a:t>
                </a:r>
                <a:r>
                  <a:rPr lang="ru-RU" sz="2000" b="1" dirty="0" smtClean="0"/>
                  <a:t>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𝟏𝟓</m:t>
                            </m:r>
                          </m:e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х=−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𝟗</m:t>
                            </m:r>
                          </m:e>
                        </m:eqArr>
                      </m:e>
                    </m:d>
                  </m:oMath>
                </a14:m>
                <a:endParaRPr lang="ru-RU" sz="2000" b="1" dirty="0"/>
              </a:p>
              <a:p>
                <a:pPr marL="0" indent="0">
                  <a:buNone/>
                </a:pPr>
                <a:endParaRPr lang="ru-RU" sz="2000" b="1" dirty="0" smtClean="0"/>
              </a:p>
              <a:p>
                <a:pPr marL="0" indent="0">
                  <a:buNone/>
                </a:pPr>
                <a:r>
                  <a:rPr lang="ru-RU" sz="2000" b="1" dirty="0" smtClean="0"/>
                  <a:t>Проверка</a:t>
                </a:r>
                <a:r>
                  <a:rPr lang="ru-RU" sz="2000" b="1" dirty="0"/>
                  <a:t>:</a:t>
                </a:r>
              </a:p>
              <a:p>
                <a:pPr marL="0" indent="0">
                  <a:buNone/>
                </a:pPr>
                <a:endParaRPr lang="ru-RU" sz="2000" b="1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𝟗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𝟏𝟓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d>
                              <m:dPr>
                                <m:ctrlPr>
                                  <a:rPr lang="ru-RU" sz="2000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sz="2000" b="1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ru-RU" sz="2000" b="1" i="1">
                                    <a:latin typeface="Cambria Math" panose="02040503050406030204" pitchFamily="18" charset="0"/>
                                  </a:rPr>
                                  <m:t>𝟗</m:t>
                                </m:r>
                              </m:e>
                            </m:d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𝟏𝟓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=−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b="1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  <m:e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=−</m:t>
                            </m:r>
                            <m:r>
                              <a:rPr lang="ru-RU" sz="20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b="1" dirty="0" smtClean="0"/>
                  <a:t>      (верно)</a:t>
                </a:r>
              </a:p>
              <a:p>
                <a:pPr marL="0" indent="0">
                  <a:buNone/>
                </a:pPr>
                <a:endParaRPr lang="ru-RU" sz="2000" b="1" dirty="0"/>
              </a:p>
              <a:p>
                <a:pPr marL="0" indent="0">
                  <a:buNone/>
                </a:pPr>
                <a:r>
                  <a:rPr lang="ru-RU" sz="2000" b="1" dirty="0"/>
                  <a:t>Ответ (-9;15)</a:t>
                </a:r>
              </a:p>
              <a:p>
                <a:pPr marL="0" indent="0">
                  <a:buNone/>
                </a:pPr>
                <a:r>
                  <a:rPr lang="ru-RU" dirty="0"/>
                  <a:t> 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714375"/>
                <a:ext cx="10515600" cy="6015038"/>
              </a:xfrm>
              <a:blipFill rotWithShape="0">
                <a:blip r:embed="rId2"/>
                <a:stretch>
                  <a:fillRect l="-580" t="-10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91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7 класс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Решение систем линейных уравнений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 методом сложения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10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№ 3</a:t>
            </a:r>
            <a:br>
              <a:rPr lang="ru-RU" dirty="0" smtClean="0"/>
            </a:b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4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44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  <m:t>х</m:t>
                                  </m:r>
                                </m:num>
                                <m:den>
                                  <m: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ru-RU" sz="4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  <m:t>у </m:t>
                                  </m:r>
                                </m:num>
                                <m:den>
                                  <m: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ru-RU" sz="4400" i="1">
                                  <a:latin typeface="Cambria Math" panose="02040503050406030204" pitchFamily="18" charset="0"/>
                                </a:rPr>
                                <m:t>=4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  <m:t>х</m:t>
                                  </m:r>
                                </m:num>
                                <m:den>
                                  <m: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ru-RU" sz="4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  <m:t>у</m:t>
                                  </m:r>
                                </m:num>
                                <m:den>
                                  <m: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ru-RU" sz="4400" i="1">
                                  <a:latin typeface="Cambria Math" panose="02040503050406030204" pitchFamily="18" charset="0"/>
                                </a:rPr>
                                <m:t>=−4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4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5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760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1. Умножение уравнений на коэффициент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Умножим первое уравнение на 6 (НОК для знаменателей 3 и 2)</a:t>
                </a:r>
              </a:p>
              <a:p>
                <a:r>
                  <a:rPr lang="ru-RU" dirty="0" smtClean="0"/>
                  <a:t>Умножим второе уравнение на 10 (НОК для знаменателей 5 и 2)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у 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=4</m:t>
                            </m:r>
                          </m:e>
                          <m:e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у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=−4</m:t>
                            </m:r>
                          </m:e>
                        </m:eqAr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         </m:t>
                    </m:r>
                  </m:oMath>
                </a14:m>
                <a:r>
                  <a:rPr lang="ru-RU" dirty="0"/>
                  <a:t>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у 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=4 │ 6 </m:t>
                            </m:r>
                          </m:e>
                          <m:e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у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=−4  │ 10</m:t>
                            </m:r>
                          </m:e>
                        </m:eqArr>
                        <m:r>
                          <a:rPr lang="ru-RU" i="1">
                            <a:latin typeface="Cambria Math" panose="02040503050406030204" pitchFamily="18" charset="0"/>
                          </a:rPr>
                          <m:t>         </m:t>
                        </m:r>
                      </m:e>
                    </m:d>
                  </m:oMath>
                </a14:m>
                <a:r>
                  <a:rPr lang="ru-RU" dirty="0"/>
                  <a:t> </a:t>
                </a:r>
              </a:p>
              <a:p>
                <a:pPr marL="0" indent="0">
                  <a:buNone/>
                </a:pPr>
                <a:r>
                  <a:rPr lang="ru-RU" dirty="0" smtClean="0"/>
                  <a:t>В первом уравнении получим: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х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 smtClean="0"/>
                  <a:t>*6=2х ; </a:t>
                </a:r>
                <a14:m>
                  <m:oMath xmlns:m="http://schemas.openxmlformats.org/officeDocument/2006/math">
                    <m:r>
                      <a:rPr lang="ru-RU" b="0" i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у 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 smtClean="0"/>
                  <a:t>*6=3у; 4*6=24</a:t>
                </a:r>
              </a:p>
              <a:p>
                <a:pPr marL="0" indent="0">
                  <a:buNone/>
                </a:pPr>
                <a:r>
                  <a:rPr lang="ru-RU" dirty="0" smtClean="0"/>
                  <a:t>Во втором уравнении получим: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х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dirty="0" smtClean="0"/>
                  <a:t>*10=2х;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у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 smtClean="0"/>
                  <a:t>*10=5у; -4*10=-40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Таким образом получим: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2х+3у=24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2х−5у=−40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567" t="-9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09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2 Уравняем коэффициенты при у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fontAlgn="t">
                  <a:buNone/>
                </a:pPr>
                <a:r>
                  <a:rPr lang="ru-RU" dirty="0" smtClean="0"/>
                  <a:t>Умножим первое уравнение на 1: </a:t>
                </a:r>
              </a:p>
              <a:p>
                <a:pPr marL="0" indent="0" fontAlgn="t"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                                                      2х*1=2х;         3у*1=3у;       24*1=24</a:t>
                </a:r>
              </a:p>
              <a:p>
                <a:pPr marL="0" indent="0" fontAlgn="t">
                  <a:buNone/>
                </a:pPr>
                <a:r>
                  <a:rPr lang="ru-RU" dirty="0" smtClean="0"/>
                  <a:t>Умножим второе уравнение на -1: </a:t>
                </a:r>
              </a:p>
              <a:p>
                <a:pPr marL="0" indent="0" fontAlgn="t">
                  <a:buNone/>
                </a:pPr>
                <a:r>
                  <a:rPr lang="ru-RU" dirty="0" smtClean="0"/>
                  <a:t>                                           2х*(-1)=-2х;          -5у*(-1)=5у;         -40*(-1)=40</a:t>
                </a:r>
              </a:p>
              <a:p>
                <a:pPr marL="0" indent="0" fontAlgn="t">
                  <a:buNone/>
                </a:pPr>
                <a:r>
                  <a:rPr lang="ru-RU" dirty="0" smtClean="0"/>
                  <a:t>Получим новую систему:</a:t>
                </a:r>
              </a:p>
              <a:p>
                <a:pPr marL="0" indent="0" fontAlgn="t">
                  <a:buNone/>
                </a:pP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2х+3у=24           │1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2х−5у=−40        │−1</m:t>
                            </m:r>
                          </m:e>
                        </m:eqAr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 smtClean="0"/>
                  <a:t>    </a:t>
                </a:r>
                <a14:m>
                  <m:oMath xmlns:m="http://schemas.openxmlformats.org/officeDocument/2006/math">
                    <m:r>
                      <a:rPr lang="ru-RU" b="0" i="0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2х+3у=24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−2х+5у=40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1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467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Запись в тетради: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fontAlgn="t">
                  <a:buNone/>
                </a:pPr>
                <a:r>
                  <a:rPr lang="ru-RU" dirty="0"/>
                  <a:t> 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у 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=4</m:t>
                            </m:r>
                          </m:e>
                          <m:e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у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=−4</m:t>
                            </m:r>
                          </m:e>
                        </m:eqAr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         </m:t>
                    </m:r>
                  </m:oMath>
                </a14:m>
                <a:r>
                  <a:rPr lang="ru-RU" dirty="0"/>
                  <a:t>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у 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=4 │ 6 </m:t>
                            </m:r>
                          </m:e>
                          <m:e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у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=−4  │ 10</m:t>
                            </m:r>
                          </m:e>
                        </m:eqArr>
                        <m:r>
                          <a:rPr lang="ru-RU" i="1">
                            <a:latin typeface="Cambria Math" panose="02040503050406030204" pitchFamily="18" charset="0"/>
                          </a:rPr>
                          <m:t>         </m:t>
                        </m:r>
                      </m:e>
                    </m:d>
                  </m:oMath>
                </a14:m>
                <a:r>
                  <a:rPr lang="ru-RU" dirty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2х+3у=24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2х−5у=−40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  </a:t>
                </a:r>
                <a:endParaRPr lang="ru-RU" dirty="0" smtClean="0"/>
              </a:p>
              <a:p>
                <a:pPr marL="0" indent="0" fontAlgn="t">
                  <a:buNone/>
                </a:pPr>
                <a:endParaRPr lang="ru-RU" i="1" dirty="0"/>
              </a:p>
              <a:p>
                <a:pPr marL="0" indent="0" fontAlgn="t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2х+3у=24           │1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2х−5у=−40        │−1</m:t>
                            </m:r>
                          </m:e>
                        </m:eqAr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 smtClean="0"/>
                  <a:t>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2х+3у=24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−2х+5у=40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671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3. Применим метод сложения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Первое уравнение перепишем без изменения</a:t>
            </a:r>
          </a:p>
          <a:p>
            <a:r>
              <a:rPr lang="ru-RU" dirty="0" smtClean="0"/>
              <a:t>Второе уравнение получим путем сложения уравнений предыдущей системы уравнений</a:t>
            </a:r>
          </a:p>
          <a:p>
            <a:r>
              <a:rPr lang="ru-RU" dirty="0" smtClean="0"/>
              <a:t>Решим второе уравнение</a:t>
            </a:r>
          </a:p>
          <a:p>
            <a:r>
              <a:rPr lang="ru-RU" dirty="0" smtClean="0"/>
              <a:t>Подставим результат второго уравнения в первое уравнение</a:t>
            </a:r>
          </a:p>
          <a:p>
            <a:r>
              <a:rPr lang="ru-RU" dirty="0" smtClean="0"/>
              <a:t>Найдем решение системы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96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2163"/>
          </a:xfrm>
        </p:spPr>
        <p:txBody>
          <a:bodyPr/>
          <a:lstStyle/>
          <a:p>
            <a:r>
              <a:rPr lang="ru-RU" dirty="0" smtClean="0"/>
              <a:t>Запись системы в тетради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00163"/>
                <a:ext cx="10515600" cy="4876800"/>
              </a:xfrm>
            </p:spPr>
            <p:txBody>
              <a:bodyPr>
                <a:normAutofit lnSpcReduction="10000"/>
              </a:bodyPr>
              <a:lstStyle/>
              <a:p>
                <a:pPr marL="0" indent="0" fontAlgn="t">
                  <a:buNone/>
                </a:pPr>
                <a:endParaRPr lang="ru-RU" i="1" dirty="0" smtClean="0"/>
              </a:p>
              <a:p>
                <a:pPr marL="0" indent="0" fontAlgn="t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у 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=4</m:t>
                            </m:r>
                          </m:e>
                          <m:e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у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=−4</m:t>
                            </m:r>
                          </m:e>
                        </m:eqAr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         </m:t>
                    </m:r>
                  </m:oMath>
                </a14:m>
                <a:r>
                  <a:rPr lang="ru-RU" dirty="0"/>
                  <a:t>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у 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=4 │ 6 </m:t>
                            </m:r>
                          </m:e>
                          <m:e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у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=−4  │ 10</m:t>
                            </m:r>
                          </m:e>
                        </m:eqArr>
                        <m:r>
                          <a:rPr lang="ru-RU" i="1">
                            <a:latin typeface="Cambria Math" panose="02040503050406030204" pitchFamily="18" charset="0"/>
                          </a:rPr>
                          <m:t>       </m:t>
                        </m:r>
                      </m:e>
                    </m:d>
                  </m:oMath>
                </a14:m>
                <a:r>
                  <a:rPr lang="ru-RU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2х+3у=24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2х−5у=−40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  </a:t>
                </a:r>
                <a:endParaRPr lang="ru-RU" dirty="0" smtClean="0"/>
              </a:p>
              <a:p>
                <a:pPr marL="0" indent="0" fontAlgn="t">
                  <a:buNone/>
                </a:pPr>
                <a:endParaRPr lang="ru-RU" i="1" dirty="0"/>
              </a:p>
              <a:p>
                <a:pPr marL="0" indent="0" fontAlgn="t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2х+3у=24           │1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2х−5у=−40        │−1</m:t>
                            </m:r>
                          </m:e>
                        </m:eqAr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2х+3у=24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−2х+5у=40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2х+3у=24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8у=64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2х+3у=24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у=64:8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   </a:t>
                </a:r>
                <a:endParaRPr lang="ru-RU" dirty="0" smtClean="0"/>
              </a:p>
              <a:p>
                <a:pPr marL="0" indent="0" fontAlgn="t">
                  <a:buNone/>
                </a:pPr>
                <a:endParaRPr lang="ru-RU" i="1" dirty="0"/>
              </a:p>
              <a:p>
                <a:pPr marL="0" indent="0" fontAlgn="t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2х+3у=24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у=8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2х+3∗8=24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у=8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2х+24=24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у=8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2х=24−24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у=8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2х=0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у=8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     </a:t>
                </a:r>
              </a:p>
              <a:p>
                <a:pPr marL="0" indent="0" fontAlgn="t">
                  <a:buNone/>
                </a:pPr>
                <a:r>
                  <a:rPr lang="ru-RU" dirty="0"/>
                  <a:t> </a:t>
                </a:r>
              </a:p>
              <a:p>
                <a:pPr marL="0" indent="0" fontAlgn="t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х=0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у=8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     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00163"/>
                <a:ext cx="10515600" cy="4876800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246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859" y="209550"/>
            <a:ext cx="8596668" cy="776288"/>
          </a:xfrm>
        </p:spPr>
        <p:txBody>
          <a:bodyPr/>
          <a:lstStyle/>
          <a:p>
            <a:r>
              <a:rPr lang="ru-RU" dirty="0" smtClean="0"/>
              <a:t>Шаг 4 Проверка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63022" y="985838"/>
                <a:ext cx="8596668" cy="5614987"/>
              </a:xfrm>
            </p:spPr>
            <p:txBody>
              <a:bodyPr>
                <a:normAutofit/>
              </a:bodyPr>
              <a:lstStyle/>
              <a:p>
                <a:pPr marL="0" indent="0" fontAlgn="t">
                  <a:buNone/>
                </a:pPr>
                <a:r>
                  <a:rPr lang="ru-RU" sz="2800" i="1" dirty="0" smtClean="0"/>
                  <a:t>Подставим в  первоначальную систему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ru-RU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2800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sz="28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ru-RU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2800" i="1">
                                    <a:latin typeface="Cambria Math" panose="02040503050406030204" pitchFamily="18" charset="0"/>
                                  </a:rPr>
                                  <m:t>у </m:t>
                                </m:r>
                              </m:num>
                              <m:den>
                                <m:r>
                                  <a:rPr lang="ru-RU" sz="2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=4</m:t>
                            </m:r>
                          </m:e>
                          <m:e>
                            <m:f>
                              <m:fPr>
                                <m:ctrlPr>
                                  <a:rPr lang="ru-RU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2800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sz="28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2800" i="1">
                                    <a:latin typeface="Cambria Math" panose="02040503050406030204" pitchFamily="18" charset="0"/>
                                  </a:rPr>
                                  <m:t>у</m:t>
                                </m:r>
                              </m:num>
                              <m:den>
                                <m:r>
                                  <a:rPr lang="ru-RU" sz="2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=−4</m:t>
                            </m:r>
                          </m:e>
                        </m:eqArr>
                      </m:e>
                    </m:d>
                    <m:r>
                      <a:rPr lang="ru-RU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800" i="1" dirty="0" smtClean="0"/>
                  <a:t> </a:t>
                </a:r>
              </a:p>
              <a:p>
                <a:pPr marL="0" indent="0" fontAlgn="t">
                  <a:buNone/>
                </a:pPr>
                <a:r>
                  <a:rPr lang="ru-RU" sz="2800" i="1" dirty="0" smtClean="0"/>
                  <a:t>вместо х=0, вместо у=8</a:t>
                </a:r>
              </a:p>
              <a:p>
                <a:pPr marL="0" indent="0" fontAlgn="t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ru-RU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28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num>
                              <m:den>
                                <m:r>
                                  <a:rPr lang="ru-RU" sz="28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ru-RU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2800" i="1">
                                    <a:latin typeface="Cambria Math" panose="02040503050406030204" pitchFamily="18" charset="0"/>
                                  </a:rPr>
                                  <m:t>8 </m:t>
                                </m:r>
                              </m:num>
                              <m:den>
                                <m:r>
                                  <a:rPr lang="ru-RU" sz="2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=4</m:t>
                            </m:r>
                          </m:e>
                          <m:e>
                            <m:f>
                              <m:fPr>
                                <m:ctrlPr>
                                  <a:rPr lang="ru-RU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28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num>
                              <m:den>
                                <m:r>
                                  <a:rPr lang="ru-RU" sz="28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2800" i="1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num>
                              <m:den>
                                <m:r>
                                  <a:rPr lang="ru-RU" sz="2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=−4</m:t>
                            </m:r>
                          </m:e>
                        </m:eqArr>
                      </m:e>
                    </m:d>
                    <m:r>
                      <a:rPr lang="ru-RU" sz="2800" i="1">
                        <a:latin typeface="Cambria Math" panose="02040503050406030204" pitchFamily="18" charset="0"/>
                      </a:rPr>
                      <m:t>         </m:t>
                    </m:r>
                    <m:d>
                      <m:dPr>
                        <m:begChr m:val="{"/>
                        <m:endChr m:val="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4=4</m:t>
                            </m:r>
                          </m:e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−4=−4</m:t>
                            </m:r>
                          </m:e>
                        </m:eqArr>
                      </m:e>
                    </m:d>
                    <m:r>
                      <a:rPr lang="ru-RU" sz="2800" i="1"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lang="ru-RU" sz="2800" dirty="0"/>
                  <a:t>  </a:t>
                </a:r>
                <a:r>
                  <a:rPr lang="ru-RU" sz="2800" dirty="0" smtClean="0"/>
                  <a:t>   </a:t>
                </a:r>
              </a:p>
              <a:p>
                <a:pPr marL="0" indent="0" fontAlgn="t">
                  <a:buNone/>
                </a:pPr>
                <a:r>
                  <a:rPr lang="ru-RU" sz="2800" dirty="0" smtClean="0"/>
                  <a:t>верно</a:t>
                </a:r>
                <a:endParaRPr lang="ru-RU" sz="2800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3022" y="985838"/>
                <a:ext cx="8596668" cy="5614987"/>
              </a:xfrm>
              <a:blipFill rotWithShape="0">
                <a:blip r:embed="rId2"/>
                <a:stretch>
                  <a:fillRect l="-1489" t="-11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798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071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Правильная запись решения системы в тетради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00163"/>
                <a:ext cx="10515600" cy="5357812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 fontAlgn="t">
                  <a:buNone/>
                </a:pPr>
                <a:endParaRPr lang="ru-RU" b="1" i="1" dirty="0" smtClean="0"/>
              </a:p>
              <a:p>
                <a:pPr marL="0" indent="0" fontAlgn="t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у </m:t>
                                </m:r>
                              </m:num>
                              <m:den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  <m:e>
                            <m:f>
                              <m:f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den>
                            </m:f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у</m:t>
                                </m:r>
                              </m:num>
                              <m:den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</m:eqArr>
                      </m:e>
                    </m:d>
                    <m:r>
                      <a:rPr lang="ru-RU" b="1" i="1">
                        <a:latin typeface="Cambria Math" panose="02040503050406030204" pitchFamily="18" charset="0"/>
                      </a:rPr>
                      <m:t>         </m:t>
                    </m:r>
                  </m:oMath>
                </a14:m>
                <a:r>
                  <a:rPr lang="ru-RU" b="1" dirty="0"/>
                  <a:t>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у </m:t>
                                </m:r>
                              </m:num>
                              <m:den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 │ 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e>
                            <m:f>
                              <m:f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х</m:t>
                                </m:r>
                              </m:num>
                              <m:den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den>
                            </m:f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у</m:t>
                                </m:r>
                              </m:num>
                              <m:den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  │ 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e>
                        </m:eqArr>
                        <m:r>
                          <a:rPr lang="ru-RU" b="1" i="1">
                            <a:latin typeface="Cambria Math" panose="02040503050406030204" pitchFamily="18" charset="0"/>
                          </a:rPr>
                          <m:t>       </m:t>
                        </m:r>
                      </m:e>
                    </m:d>
                  </m:oMath>
                </a14:m>
                <a:r>
                  <a:rPr lang="ru-RU" b="1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𝟐𝟒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𝟒𝟎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/>
                  <a:t>    </a:t>
                </a:r>
                <a:endParaRPr lang="ru-RU" b="1" dirty="0" smtClean="0"/>
              </a:p>
              <a:p>
                <a:pPr marL="0" indent="0" fontAlgn="t">
                  <a:buNone/>
                </a:pPr>
                <a:endParaRPr lang="ru-RU" b="1" i="1" dirty="0"/>
              </a:p>
              <a:p>
                <a:pPr marL="0" indent="0" fontAlgn="t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           │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𝟒𝟎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        │−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eqArr>
                      </m:e>
                    </m:d>
                    <m:r>
                      <a:rPr lang="ru-RU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𝟐𝟒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𝟒𝟎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/>
                  <a:t>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𝟐𝟒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𝟔𝟒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/>
                  <a:t>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𝟐𝟒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𝟔𝟒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: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/>
                  <a:t>     </a:t>
                </a:r>
                <a:endParaRPr lang="ru-RU" b="1" dirty="0" smtClean="0"/>
              </a:p>
              <a:p>
                <a:pPr marL="0" indent="0" fontAlgn="t">
                  <a:buNone/>
                </a:pPr>
                <a:endParaRPr lang="ru-RU" b="1" i="1" dirty="0"/>
              </a:p>
              <a:p>
                <a:pPr marL="0" indent="0" fontAlgn="t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𝟐𝟒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/>
                  <a:t>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𝟐𝟒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/>
                  <a:t>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𝟐𝟒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/>
                  <a:t>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𝟐𝟒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/>
                  <a:t>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/>
                  <a:t>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/>
                  <a:t>       </a:t>
                </a:r>
                <a:endParaRPr lang="ru-RU" b="1" dirty="0" smtClean="0"/>
              </a:p>
              <a:p>
                <a:pPr marL="0" indent="0" fontAlgn="t">
                  <a:buNone/>
                </a:pPr>
                <a:endParaRPr lang="ru-RU" b="1" i="1" dirty="0" smtClean="0">
                  <a:latin typeface="Cambria Math" panose="02040503050406030204" pitchFamily="18" charset="0"/>
                </a:endParaRPr>
              </a:p>
              <a:p>
                <a:pPr marL="0" indent="0" fontAlgn="t">
                  <a:buNone/>
                </a:pPr>
                <a:r>
                  <a:rPr lang="ru-RU" b="1" i="1" dirty="0" smtClean="0">
                    <a:latin typeface="Cambria Math" panose="02040503050406030204" pitchFamily="18" charset="0"/>
                  </a:rPr>
                  <a:t>ПРОВЕРКА:</a:t>
                </a:r>
              </a:p>
              <a:p>
                <a:pPr marL="0" indent="0" fontAlgn="t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num>
                              <m:den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𝟖</m:t>
                                </m:r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num>
                              <m:den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  <m:e>
                            <m:f>
                              <m:f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num>
                              <m:den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den>
                            </m:f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𝟖</m:t>
                                </m:r>
                              </m:num>
                              <m:den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</m:eqArr>
                      </m:e>
                    </m:d>
                    <m:r>
                      <a:rPr lang="ru-RU" b="1" i="1">
                        <a:latin typeface="Cambria Math" panose="02040503050406030204" pitchFamily="18" charset="0"/>
                      </a:rPr>
                      <m:t>         </m:t>
                    </m:r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</m:eqArr>
                        <m:r>
                          <a:rPr lang="ru-RU" b="1" i="1" smtClean="0">
                            <a:latin typeface="Cambria Math" panose="02040503050406030204" pitchFamily="18" charset="0"/>
                          </a:rPr>
                          <m:t>          верно</m:t>
                        </m:r>
                      </m:e>
                    </m:d>
                    <m:r>
                      <a:rPr lang="ru-RU" b="1" i="1">
                        <a:latin typeface="Cambria Math" panose="02040503050406030204" pitchFamily="18" charset="0"/>
                      </a:rPr>
                      <m:t>     </m:t>
                    </m:r>
                  </m:oMath>
                </a14:m>
                <a:r>
                  <a:rPr lang="ru-RU" b="1" dirty="0"/>
                  <a:t>   </a:t>
                </a:r>
              </a:p>
              <a:p>
                <a:pPr marL="0" indent="0" fontAlgn="t">
                  <a:buNone/>
                </a:pPr>
                <a:endParaRPr lang="ru-RU" b="1" dirty="0" smtClean="0"/>
              </a:p>
              <a:p>
                <a:pPr marL="0" indent="0" fontAlgn="t">
                  <a:buNone/>
                </a:pPr>
                <a:r>
                  <a:rPr lang="ru-RU" b="1" dirty="0" smtClean="0"/>
                  <a:t>Ответ: (0;8)</a:t>
                </a:r>
                <a:endParaRPr lang="ru-RU" b="1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00163"/>
                <a:ext cx="10515600" cy="5357812"/>
              </a:xfrm>
              <a:blipFill rotWithShape="0">
                <a:blip r:embed="rId2"/>
                <a:stretch>
                  <a:fillRect l="-232" b="-10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087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№ 4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fontAlgn="t">
                  <a:buNone/>
                </a:pPr>
                <a:endParaRPr lang="ru-RU" i="1" dirty="0" smtClean="0"/>
              </a:p>
              <a:p>
                <a:pPr marL="0" indent="0" fontAlgn="t">
                  <a:buNone/>
                </a:pPr>
                <a:endParaRPr lang="ru-RU" sz="4400" i="1" dirty="0"/>
              </a:p>
              <a:p>
                <a:pPr marL="0" indent="0" fontAlgn="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4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44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ru-RU" sz="4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d>
                                <m:dPr>
                                  <m:ctrlP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  <m:t>2х−у</m:t>
                                  </m:r>
                                </m:e>
                              </m:d>
                              <m:r>
                                <a:rPr lang="ru-RU" sz="4400" i="1">
                                  <a:latin typeface="Cambria Math" panose="02040503050406030204" pitchFamily="18" charset="0"/>
                                </a:rPr>
                                <m:t>+5=−2</m:t>
                              </m:r>
                              <m:d>
                                <m:dPr>
                                  <m:ctrlP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  <m:t>х+3у</m:t>
                                  </m:r>
                                </m:e>
                              </m:d>
                              <m:r>
                                <a:rPr lang="ru-RU" sz="4400" i="1">
                                  <a:latin typeface="Cambria Math" panose="02040503050406030204" pitchFamily="18" charset="0"/>
                                </a:rPr>
                                <m:t>+4</m:t>
                              </m:r>
                            </m:e>
                            <m:e>
                              <m:r>
                                <a:rPr lang="ru-RU" sz="4400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d>
                                <m:dPr>
                                  <m:ctrlP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  <m:t>у+1</m:t>
                                  </m:r>
                                </m:e>
                              </m:d>
                              <m:r>
                                <a:rPr lang="ru-RU" sz="4400" i="1">
                                  <a:latin typeface="Cambria Math" panose="02040503050406030204" pitchFamily="18" charset="0"/>
                                </a:rPr>
                                <m:t>−1=5</m:t>
                              </m:r>
                              <m:d>
                                <m:dPr>
                                  <m:ctrlP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sz="4400" i="1">
                                      <a:latin typeface="Cambria Math" panose="02040503050406030204" pitchFamily="18" charset="0"/>
                                    </a:rPr>
                                    <m:t>2х−1</m:t>
                                  </m:r>
                                </m:e>
                              </m:d>
                              <m:r>
                                <a:rPr lang="ru-RU" sz="4400" i="1">
                                  <a:latin typeface="Cambria Math" panose="02040503050406030204" pitchFamily="18" charset="0"/>
                                </a:rPr>
                                <m:t>+8</m:t>
                              </m:r>
                            </m:e>
                          </m:eqArr>
                        </m:e>
                      </m:d>
                      <m:r>
                        <m:rPr>
                          <m:nor/>
                        </m:rPr>
                        <a:rPr lang="ru-RU" sz="4400"/>
                        <m:t> </m:t>
                      </m:r>
                    </m:oMath>
                  </m:oMathPara>
                </a14:m>
                <a:endParaRPr lang="ru-RU" sz="4400" dirty="0"/>
              </a:p>
              <a:p>
                <a:pPr marL="0" indent="0" fontAlgn="t">
                  <a:buNone/>
                </a:pPr>
                <a:endParaRPr lang="ru-RU" dirty="0"/>
              </a:p>
              <a:p>
                <a:pPr marL="0" indent="0" fontAlgn="t">
                  <a:buNone/>
                </a:pPr>
                <a:endParaRPr lang="ru-RU" dirty="0"/>
              </a:p>
              <a:p>
                <a:pPr fontAlgn="t"/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804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0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457200"/>
                <a:ext cx="10515600" cy="5719763"/>
              </a:xfrm>
            </p:spPr>
            <p:txBody>
              <a:bodyPr>
                <a:normAutofit lnSpcReduction="10000"/>
              </a:bodyPr>
              <a:lstStyle/>
              <a:p>
                <a:pPr marL="0" indent="0" fontAlgn="t">
                  <a:buNone/>
                </a:pPr>
                <a:endParaRPr lang="ru-RU" i="1" dirty="0" smtClean="0"/>
              </a:p>
              <a:p>
                <a:pPr marL="0" indent="0" fontAlgn="t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d>
                              <m:d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х−у</m:t>
                                </m:r>
                              </m:e>
                            </m:d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d>
                              <m:d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х+</m:t>
                                </m:r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у</m:t>
                                </m:r>
                              </m:e>
                            </m:d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d>
                              <m:d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у+</m:t>
                                </m:r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  <m:d>
                              <m:d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х−</m:t>
                                </m:r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 smtClean="0"/>
                  <a:t>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𝟏𝟎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e>
                        </m:eqArr>
                      </m:e>
                    </m:d>
                  </m:oMath>
                </a14:m>
                <a:endParaRPr lang="ru-RU" b="1" dirty="0"/>
              </a:p>
              <a:p>
                <a:pPr marL="0" indent="0" fontAlgn="t">
                  <a:buNone/>
                </a:pPr>
                <a:endParaRPr lang="ru-RU" b="1" i="1" dirty="0" smtClean="0"/>
              </a:p>
              <a:p>
                <a:pPr marL="0" indent="0" fontAlgn="t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𝟏𝟎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 smtClean="0"/>
                  <a:t>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𝟏𝟎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/>
                  <a:t>      </a:t>
                </a:r>
                <a:endParaRPr lang="ru-RU" b="1" dirty="0" smtClean="0"/>
              </a:p>
              <a:p>
                <a:pPr marL="0" indent="0" fontAlgn="t">
                  <a:buNone/>
                </a:pPr>
                <a:endParaRPr lang="ru-RU" b="1" dirty="0" smtClean="0"/>
              </a:p>
              <a:p>
                <a:pPr marL="0" indent="0" fontAlgn="t">
                  <a:buNone/>
                </a:pPr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у=−</m:t>
                            </m:r>
                            <m:r>
                              <a:rPr lang="ru-RU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 │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𝟏𝟎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│:−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eqArr>
                      </m:e>
                    </m:d>
                    <m:r>
                      <a:rPr lang="ru-RU" b="1" i="1" smtClean="0">
                        <a:latin typeface="Cambria Math" panose="02040503050406030204" pitchFamily="18" charset="0"/>
                      </a:rPr>
                      <m:t>                    </m:t>
                    </m:r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 smtClean="0"/>
                  <a:t> </a:t>
                </a:r>
              </a:p>
              <a:p>
                <a:pPr marL="0" indent="0" fontAlgn="t">
                  <a:buNone/>
                </a:pPr>
                <a:endParaRPr lang="ru-RU" b="1" i="1" dirty="0" smtClean="0">
                  <a:latin typeface="Cambria Math" panose="02040503050406030204" pitchFamily="18" charset="0"/>
                </a:endParaRPr>
              </a:p>
              <a:p>
                <a:pPr marL="0" indent="0" fontAlgn="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b="1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х+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у=−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𝟏𝟑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х=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e>
                          </m:eqArr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ru-RU" b="1" i="1" smtClean="0">
                          <a:latin typeface="Cambria Math" panose="02040503050406030204" pitchFamily="18" charset="0"/>
                        </a:rPr>
                        <m:t>                    </m:t>
                      </m:r>
                      <m:d>
                        <m:dPr>
                          <m:begChr m:val="{"/>
                          <m:endChr m:val=""/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b="1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х+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у=−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х=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𝟏𝟑</m:t>
                              </m:r>
                            </m:e>
                          </m:eqArr>
                        </m:e>
                      </m:d>
                      <m:r>
                        <a:rPr lang="ru-RU" b="1" i="1" smtClean="0">
                          <a:latin typeface="Cambria Math" panose="02040503050406030204" pitchFamily="18" charset="0"/>
                        </a:rPr>
                        <m:t>                       </m:t>
                      </m:r>
                      <m:d>
                        <m:dPr>
                          <m:begChr m:val="{"/>
                          <m:endChr m:val=""/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b="1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х+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у=−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х=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b="1" dirty="0"/>
              </a:p>
              <a:p>
                <a:pPr marL="0" indent="0" fontAlgn="t">
                  <a:buNone/>
                </a:pPr>
                <a:endParaRPr lang="ru-RU" b="1" i="1" dirty="0" smtClean="0"/>
              </a:p>
              <a:p>
                <a:pPr marL="0" indent="0" fontAlgn="t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eqArr>
                      </m:e>
                    </m:d>
                    <m:r>
                      <a:rPr lang="ru-RU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b="1" i="1" smtClean="0">
                        <a:latin typeface="Cambria Math" panose="02040503050406030204" pitchFamily="18" charset="0"/>
                      </a:rPr>
                      <m:t>     </m:t>
                    </m:r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eqArr>
                      </m:e>
                    </m:d>
                    <m:r>
                      <a:rPr lang="ru-RU" b="1" i="1" smtClean="0">
                        <a:latin typeface="Cambria Math" panose="02040503050406030204" pitchFamily="18" charset="0"/>
                      </a:rPr>
                      <m:t>                </m:t>
                    </m:r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: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 smtClean="0"/>
                  <a:t>      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у=−</m:t>
                            </m:r>
                            <m:f>
                              <m:f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х=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eqArr>
                      </m:e>
                    </m:d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457200"/>
                <a:ext cx="10515600" cy="5719763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452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4933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Пример № 1.</a:t>
            </a:r>
            <a:br>
              <a:rPr lang="ru-RU" dirty="0" smtClean="0"/>
            </a:br>
            <a:r>
              <a:rPr lang="ru-RU" dirty="0" smtClean="0"/>
              <a:t>Решить систему уравнений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одзаголовок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524000" y="2787650"/>
                <a:ext cx="9258300" cy="2427287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6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66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ru-RU" sz="6600" i="1">
                                  <a:latin typeface="Cambria Math" panose="02040503050406030204" pitchFamily="18" charset="0"/>
                                </a:rPr>
                                <m:t>х+у=6</m:t>
                              </m:r>
                            </m:e>
                            <m:e>
                              <m:r>
                                <a:rPr lang="ru-RU" sz="6600" i="1">
                                  <a:latin typeface="Cambria Math" panose="02040503050406030204" pitchFamily="18" charset="0"/>
                                </a:rPr>
                                <m:t>2х−у=3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6600" dirty="0"/>
              </a:p>
            </p:txBody>
          </p:sp>
        </mc:Choice>
        <mc:Fallback xmlns="">
          <p:sp>
            <p:nvSpPr>
              <p:cNvPr id="3" name="Под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524000" y="2787650"/>
                <a:ext cx="9258300" cy="2427287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89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21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985838"/>
                <a:ext cx="10515600" cy="5191125"/>
              </a:xfrm>
            </p:spPr>
            <p:txBody>
              <a:bodyPr>
                <a:normAutofit/>
              </a:bodyPr>
              <a:lstStyle/>
              <a:p>
                <a:pPr marL="0" indent="0" fontAlgn="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b="1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d>
                                <m:dPr>
                                  <m:ctrlP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−(−</m:t>
                                  </m:r>
                                  <m:f>
                                    <m:fPr>
                                      <m:ctrlPr>
                                        <a:rPr lang="ru-RU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b="1" i="1"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ru-RU" b="1" i="1">
                                          <a:latin typeface="Cambria Math" panose="02040503050406030204" pitchFamily="18" charset="0"/>
                                        </a:rPr>
                                        <m:t>𝟑</m:t>
                                      </m:r>
                                    </m:den>
                                  </m:f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=−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d>
                                <m:dPr>
                                  <m:ctrlP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(−</m:t>
                                  </m:r>
                                  <m:f>
                                    <m:fPr>
                                      <m:ctrlPr>
                                        <a:rPr lang="ru-RU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b="1" i="1"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ru-RU" b="1" i="1">
                                          <a:latin typeface="Cambria Math" panose="02040503050406030204" pitchFamily="18" charset="0"/>
                                        </a:rPr>
                                        <m:t>𝟑</m:t>
                                      </m:r>
                                    </m:den>
                                  </m:f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e>
                            <m:e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  <m:d>
                                <m:dPr>
                                  <m:ctrlP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− </m:t>
                                  </m:r>
                                  <m:f>
                                    <m:fPr>
                                      <m:ctrlPr>
                                        <a:rPr lang="ru-RU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b="1" i="1"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ru-RU" b="1" i="1">
                                          <a:latin typeface="Cambria Math" panose="02040503050406030204" pitchFamily="18" charset="0"/>
                                        </a:rPr>
                                        <m:t>𝟑</m:t>
                                      </m:r>
                                    </m:den>
                                  </m:f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</m:d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  <m:d>
                                <m:dPr>
                                  <m:ctrlP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</m:d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</m:e>
                          </m:eqArr>
                        </m:e>
                      </m:d>
                      <m:r>
                        <a:rPr lang="ru-RU" b="1" i="1" smtClean="0">
                          <a:latin typeface="Cambria Math" panose="02040503050406030204" pitchFamily="18" charset="0"/>
                        </a:rPr>
                        <m:t>      </m:t>
                      </m:r>
                      <m:d>
                        <m:dPr>
                          <m:begChr m:val="{"/>
                          <m:endChr m:val=""/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b="1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∗(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den>
                              </m:f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)+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=−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d>
                                <m:dPr>
                                  <m:ctrlP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</m:d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e>
                            <m:e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den>
                              </m:f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d>
                                <m:dPr>
                                  <m:ctrlP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ru-RU" b="1" i="1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</m:d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ru-RU" b="1" i="1"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b="1" dirty="0"/>
              </a:p>
              <a:p>
                <a:pPr marL="0" indent="0" fontAlgn="t">
                  <a:buNone/>
                </a:pPr>
                <a:endParaRPr lang="ru-RU" b="1" i="1" dirty="0" smtClean="0"/>
              </a:p>
              <a:p>
                <a:pPr marL="0" indent="0" fontAlgn="t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f>
                              <m:f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d>
                              <m:d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d>
                              <m:dPr>
                                <m:ctrlPr>
                                  <a:rPr lang="ru-RU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ru-RU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 smtClean="0"/>
                  <a:t>  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=−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e>
                        </m:eqArr>
                      </m:e>
                    </m:d>
                  </m:oMath>
                </a14:m>
                <a:endParaRPr lang="ru-RU" b="1" dirty="0"/>
              </a:p>
              <a:p>
                <a:pPr marL="0" indent="0" fontAlgn="t">
                  <a:buNone/>
                </a:pPr>
                <a:endParaRPr lang="ru-RU" b="1" i="1" dirty="0" smtClean="0"/>
              </a:p>
              <a:p>
                <a:pPr marL="0" indent="0" fontAlgn="t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  <m:e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b="1" dirty="0"/>
                  <a:t>         верно</a:t>
                </a:r>
              </a:p>
              <a:p>
                <a:pPr marL="0" indent="0" fontAlgn="t">
                  <a:buNone/>
                </a:pPr>
                <a:endParaRPr lang="ru-RU" b="1" dirty="0" smtClean="0"/>
              </a:p>
              <a:p>
                <a:pPr marL="0" indent="0" fontAlgn="t">
                  <a:buNone/>
                </a:pPr>
                <a:r>
                  <a:rPr lang="ru-RU" b="1" dirty="0" smtClean="0"/>
                  <a:t>Ответ </a:t>
                </a:r>
                <a:r>
                  <a:rPr lang="ru-RU" b="1" dirty="0"/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ru-RU" b="1" i="1">
                            <a:latin typeface="Cambria Math" panose="02040503050406030204" pitchFamily="18" charset="0"/>
                          </a:rPr>
                          <m:t>;− </m:t>
                        </m:r>
                        <m:f>
                          <m:f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ru-RU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endParaRPr lang="ru-RU" b="1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985838"/>
                <a:ext cx="10515600" cy="5191125"/>
              </a:xfrm>
              <a:blipFill rotWithShape="0">
                <a:blip r:embed="rId2"/>
                <a:stretch>
                  <a:fillRect l="-5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935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8600"/>
            <a:ext cx="8596668" cy="1100139"/>
          </a:xfrm>
        </p:spPr>
        <p:txBody>
          <a:bodyPr>
            <a:normAutofit/>
          </a:bodyPr>
          <a:lstStyle/>
          <a:p>
            <a:r>
              <a:rPr lang="ru-RU" sz="5400" dirty="0" smtClean="0"/>
              <a:t>1 шаг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28739"/>
            <a:ext cx="8596668" cy="4712624"/>
          </a:xfrm>
        </p:spPr>
        <p:txBody>
          <a:bodyPr>
            <a:noAutofit/>
          </a:bodyPr>
          <a:lstStyle/>
          <a:p>
            <a:r>
              <a:rPr lang="ru-RU" sz="3600" dirty="0" smtClean="0"/>
              <a:t>Определим в каком уравнении легче выразить одну величину через другую</a:t>
            </a:r>
          </a:p>
          <a:p>
            <a:r>
              <a:rPr lang="ru-RU" sz="3600" dirty="0" smtClean="0"/>
              <a:t>В нашем случае это первое уравнение : </a:t>
            </a:r>
            <a:r>
              <a:rPr lang="ru-RU" sz="3600" dirty="0" err="1" smtClean="0"/>
              <a:t>х+у</a:t>
            </a:r>
            <a:r>
              <a:rPr lang="ru-RU" sz="3600" dirty="0" smtClean="0"/>
              <a:t>=6</a:t>
            </a:r>
          </a:p>
          <a:p>
            <a:r>
              <a:rPr lang="ru-RU" sz="3600" dirty="0" smtClean="0"/>
              <a:t>Это уравнение мы переписываем для дальнейшего решения, не изменяя его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3971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шаг – получение второго уравнения, путем </a:t>
            </a:r>
            <a:r>
              <a:rPr lang="ru-RU" b="1" dirty="0" smtClean="0"/>
              <a:t>сложения двух уравнений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Сложим два уравнения первой системы:</a:t>
            </a:r>
          </a:p>
          <a:p>
            <a:pPr marL="0" indent="0">
              <a:buNone/>
            </a:pPr>
            <a:r>
              <a:rPr lang="ru-RU" dirty="0" smtClean="0"/>
              <a:t>1) Коэффициенты при х складываем отдельно, рассуждая так: х+2х=3х</a:t>
            </a:r>
          </a:p>
          <a:p>
            <a:pPr marL="0" indent="0">
              <a:buNone/>
            </a:pPr>
            <a:r>
              <a:rPr lang="ru-RU" dirty="0" smtClean="0"/>
              <a:t>2) Коэффициенты при у складываем отдельно, рассуждая так: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у+(-у)=0у ( то есть у в уравнении не будет)</a:t>
            </a:r>
          </a:p>
          <a:p>
            <a:pPr marL="0" indent="0">
              <a:buNone/>
            </a:pPr>
            <a:r>
              <a:rPr lang="ru-RU" dirty="0" smtClean="0"/>
              <a:t>3) Свободные коэффициенты складываем отдельно: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6+3=9</a:t>
            </a:r>
          </a:p>
          <a:p>
            <a:pPr marL="0" indent="0">
              <a:buNone/>
            </a:pPr>
            <a:r>
              <a:rPr lang="ru-RU" dirty="0" smtClean="0"/>
              <a:t>Таким образом мы получаем второе уравнение нашей новой системы:    3х=9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769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тетради в результате наших двух шагов должна появиться запись: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ru-RU" sz="4800" i="1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4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4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48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4800" i="1">
                                <a:latin typeface="Cambria Math" panose="02040503050406030204" pitchFamily="18" charset="0"/>
                              </a:rPr>
                              <m:t>2х−у=3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4800" dirty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4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4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48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4800" i="1">
                                <a:latin typeface="Cambria Math" panose="02040503050406030204" pitchFamily="18" charset="0"/>
                              </a:rPr>
                              <m:t>3х=9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4800" dirty="0"/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376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шаг – решить второе уравнение и найти в нем неизвестную величину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ru-RU" sz="2800" i="1" dirty="0" smtClean="0"/>
                  <a:t>Первое уравнение переписываем без изменения</a:t>
                </a:r>
              </a:p>
              <a:p>
                <a:r>
                  <a:rPr lang="ru-RU" sz="2800" i="1" dirty="0" smtClean="0"/>
                  <a:t>Второе уравнение решаем – нужно найти х</a:t>
                </a:r>
              </a:p>
              <a:p>
                <a:endParaRPr lang="ru-RU" i="1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36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2х−у=3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3600" dirty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36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3х=9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3600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36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х=9:3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36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36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х=3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51" t="-2512" r="-14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15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шаг – подставить найденное число в первое уравнение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Второе уравнение переписываем без изменения</a:t>
                </a:r>
              </a:p>
              <a:p>
                <a:r>
                  <a:rPr lang="ru-RU" dirty="0" smtClean="0"/>
                  <a:t>В первое уравнение подставляем число 3 и решаем систему до конца</a:t>
                </a:r>
              </a:p>
              <a:p>
                <a:pPr marL="0" indent="0">
                  <a:buNone/>
                </a:pPr>
                <a:r>
                  <a:rPr lang="ru-RU" dirty="0" smtClean="0"/>
                  <a:t>В тетради должна быть такая запись: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2х−у=3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3х=9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х=9:3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3+у=6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х=3</m:t>
                            </m:r>
                          </m:e>
                        </m:eqArr>
                      </m:e>
                    </m:d>
                  </m:oMath>
                </a14:m>
                <a:endParaRPr lang="ru-RU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у=6−3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у=3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х=3</m:t>
                            </m:r>
                          </m:e>
                        </m:eqArr>
                      </m:e>
                    </m:d>
                  </m:oMath>
                </a14:m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908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35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 шаг - проверка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28700"/>
                <a:ext cx="10515600" cy="51482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400" dirty="0" smtClean="0"/>
                  <a:t>Подставляем в первоначальное условие системы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х+у=6</m:t>
                            </m:r>
                          </m:e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2х−у=3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400" dirty="0" smtClean="0"/>
                  <a:t> 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вместо х=3, вместо у=3  , получаем: </a:t>
                </a:r>
              </a:p>
              <a:p>
                <a:r>
                  <a:rPr lang="ru-RU" sz="2400" dirty="0"/>
                  <a:t>Проверка: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3+3=6</m:t>
                            </m:r>
                          </m:e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2∗ 3−3=3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400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6=6</m:t>
                            </m:r>
                          </m:e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3=3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400" dirty="0"/>
                  <a:t> (верно)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     </a:t>
                </a: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28700"/>
                <a:ext cx="10515600" cy="5148263"/>
              </a:xfrm>
              <a:blipFill rotWithShape="0">
                <a:blip r:embed="rId2"/>
                <a:stretch>
                  <a:fillRect l="-928" t="-9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207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384</TotalTime>
  <Words>3268</Words>
  <Application>Microsoft Office PowerPoint</Application>
  <PresentationFormat>Широкоэкранный</PresentationFormat>
  <Paragraphs>179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Cambria Math</vt:lpstr>
      <vt:lpstr>Trebuchet MS</vt:lpstr>
      <vt:lpstr>Wingdings 3</vt:lpstr>
      <vt:lpstr>Грань</vt:lpstr>
      <vt:lpstr>Презентация для дистанционного обучения по алгебре</vt:lpstr>
      <vt:lpstr>7 класс</vt:lpstr>
      <vt:lpstr>Пример № 1. Решить систему уравнений</vt:lpstr>
      <vt:lpstr>1 шаг</vt:lpstr>
      <vt:lpstr>2 шаг – получение второго уравнения, путем сложения двух уравнений</vt:lpstr>
      <vt:lpstr>В тетради в результате наших двух шагов должна появиться запись:</vt:lpstr>
      <vt:lpstr>3 шаг – решить второе уравнение и найти в нем неизвестную величину</vt:lpstr>
      <vt:lpstr>4 шаг – подставить найденное число в первое уравнение</vt:lpstr>
      <vt:lpstr>5 шаг - проверка</vt:lpstr>
      <vt:lpstr>6 шаг – записать ответ. Правильное оформление примера:</vt:lpstr>
      <vt:lpstr>Пример № 2. Решить систему уравнений </vt:lpstr>
      <vt:lpstr>1 шаг</vt:lpstr>
      <vt:lpstr>2 шаг –Уравнять коэффициенты (или                         Умножить на коэффициент)</vt:lpstr>
      <vt:lpstr>3 шаг – сложение уравнений</vt:lpstr>
      <vt:lpstr>В тетради в результате наших двух шагов должна появиться запись:</vt:lpstr>
      <vt:lpstr>4 шаг – нахождение неизвестного из второго уравнения</vt:lpstr>
      <vt:lpstr>5 шаг – подставить найденное число в первое уравнение</vt:lpstr>
      <vt:lpstr>6 шаг - проверка</vt:lpstr>
      <vt:lpstr>7 шаг – записать ответ</vt:lpstr>
      <vt:lpstr>Пример № 3 </vt:lpstr>
      <vt:lpstr>Шаг 1. Умножение уравнений на коэффициент</vt:lpstr>
      <vt:lpstr>Шаг 2 Уравняем коэффициенты при у</vt:lpstr>
      <vt:lpstr>Запись в тетради: </vt:lpstr>
      <vt:lpstr>Шаг 3. Применим метод сложения</vt:lpstr>
      <vt:lpstr>Запись системы в тетради </vt:lpstr>
      <vt:lpstr>Шаг 4 Проверка</vt:lpstr>
      <vt:lpstr>Правильная запись решения системы в тетради </vt:lpstr>
      <vt:lpstr>Пример № 4</vt:lpstr>
      <vt:lpstr>Презентация PowerPoint</vt:lpstr>
      <vt:lpstr>Проверка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класс</dc:title>
  <dc:creator>User</dc:creator>
  <cp:lastModifiedBy>IV</cp:lastModifiedBy>
  <cp:revision>44</cp:revision>
  <dcterms:created xsi:type="dcterms:W3CDTF">2020-04-22T12:18:02Z</dcterms:created>
  <dcterms:modified xsi:type="dcterms:W3CDTF">2022-02-10T10:17:20Z</dcterms:modified>
</cp:coreProperties>
</file>