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6" r:id="rId1"/>
  </p:sldMasterIdLst>
  <p:sldIdLst>
    <p:sldId id="256" r:id="rId2"/>
    <p:sldId id="262" r:id="rId3"/>
    <p:sldId id="288" r:id="rId4"/>
    <p:sldId id="257" r:id="rId5"/>
    <p:sldId id="258" r:id="rId6"/>
    <p:sldId id="259" r:id="rId7"/>
    <p:sldId id="260" r:id="rId8"/>
    <p:sldId id="265" r:id="rId9"/>
    <p:sldId id="266" r:id="rId10"/>
    <p:sldId id="273" r:id="rId11"/>
    <p:sldId id="275" r:id="rId12"/>
    <p:sldId id="276" r:id="rId13"/>
    <p:sldId id="277" r:id="rId14"/>
    <p:sldId id="278" r:id="rId15"/>
    <p:sldId id="279" r:id="rId16"/>
    <p:sldId id="281" r:id="rId17"/>
    <p:sldId id="280" r:id="rId18"/>
    <p:sldId id="283" r:id="rId19"/>
    <p:sldId id="284" r:id="rId20"/>
    <p:sldId id="285" r:id="rId21"/>
    <p:sldId id="286" r:id="rId22"/>
    <p:sldId id="287" r:id="rId23"/>
    <p:sldId id="28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1742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33465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3587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7001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64791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9319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7652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7392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656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564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5433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237785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124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806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86100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smtClean="0"/>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0488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1877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4/22/2015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855986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hyperlink" Target="#_Toc410321991"/><Relationship Id="rId13" Type="http://schemas.openxmlformats.org/officeDocument/2006/relationships/hyperlink" Target="#_Toc410321996"/><Relationship Id="rId3" Type="http://schemas.openxmlformats.org/officeDocument/2006/relationships/hyperlink" Target="#_Toc410321986"/><Relationship Id="rId7" Type="http://schemas.openxmlformats.org/officeDocument/2006/relationships/hyperlink" Target="#_Toc410321990"/><Relationship Id="rId12" Type="http://schemas.openxmlformats.org/officeDocument/2006/relationships/hyperlink" Target="#_Toc410321995"/><Relationship Id="rId2" Type="http://schemas.openxmlformats.org/officeDocument/2006/relationships/hyperlink" Target="#_Toc410321985"/><Relationship Id="rId1" Type="http://schemas.openxmlformats.org/officeDocument/2006/relationships/slideLayout" Target="../slideLayouts/slideLayout6.xml"/><Relationship Id="rId6" Type="http://schemas.openxmlformats.org/officeDocument/2006/relationships/hyperlink" Target="#_Toc410321989"/><Relationship Id="rId11" Type="http://schemas.openxmlformats.org/officeDocument/2006/relationships/hyperlink" Target="#_Toc410321994"/><Relationship Id="rId5" Type="http://schemas.openxmlformats.org/officeDocument/2006/relationships/hyperlink" Target="#_Toc410321988"/><Relationship Id="rId10" Type="http://schemas.openxmlformats.org/officeDocument/2006/relationships/hyperlink" Target="#_Toc410321993"/><Relationship Id="rId4" Type="http://schemas.openxmlformats.org/officeDocument/2006/relationships/hyperlink" Target="#_Toc410321987"/><Relationship Id="rId9" Type="http://schemas.openxmlformats.org/officeDocument/2006/relationships/hyperlink" Target="#_Toc410321992"/><Relationship Id="rId14" Type="http://schemas.openxmlformats.org/officeDocument/2006/relationships/hyperlink" Target="#_Toc410321997"/></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7334" y="609600"/>
            <a:ext cx="10527286" cy="5520744"/>
          </a:xfrm>
        </p:spPr>
        <p:txBody>
          <a:bodyPr>
            <a:noAutofit/>
          </a:bodyPr>
          <a:lstStyle/>
          <a:p>
            <a:pPr algn="ctr"/>
            <a:r>
              <a:rPr lang="ru-RU" sz="1100" dirty="0"/>
              <a:t>МИНИСТЕРСТВО ОБРАЗОВАНИЯ И НАУКИ АМУРСКОЙ ОБЛАСТИ </a:t>
            </a:r>
            <a:r>
              <a:rPr lang="ru-RU" sz="1100" dirty="0"/>
              <a:t/>
            </a:r>
            <a:br>
              <a:rPr lang="ru-RU" sz="1100" dirty="0"/>
            </a:br>
            <a:r>
              <a:rPr lang="ru-RU" sz="1100" dirty="0"/>
              <a:t>ГОСУДАРСТВЕННОЕ АВТОНОМНОЕ УЧРЕЖДЕНИЕ ДОПОЛНИТЕЛЬНОГО ПРОФЕССИОНАЛЬНОГО ОБРАЗОВАНИЯ «АМУРСКИЙ ОБЛАСТНОЙ ИНСТИТУТ РАЗВИТИЯ ОБРАЗОВАНИЯ» </a:t>
            </a:r>
            <a:r>
              <a:rPr lang="ru-RU" sz="1100" dirty="0"/>
              <a:t/>
            </a:r>
            <a:br>
              <a:rPr lang="ru-RU" sz="1100" dirty="0"/>
            </a:br>
            <a:r>
              <a:rPr lang="ru-RU" sz="1100" dirty="0"/>
              <a:t>(ГАУ ДПО «Амурский областной институт развития образования»)</a:t>
            </a:r>
            <a:r>
              <a:rPr lang="ru-RU" sz="1100" dirty="0"/>
              <a:t/>
            </a:r>
            <a:br>
              <a:rPr lang="ru-RU" sz="1100" dirty="0"/>
            </a:br>
            <a:r>
              <a:rPr lang="ru-RU" sz="1100" dirty="0"/>
              <a:t> </a:t>
            </a:r>
            <a:r>
              <a:rPr lang="ru-RU" sz="1100" dirty="0"/>
              <a:t/>
            </a:r>
            <a:br>
              <a:rPr lang="ru-RU" sz="1100" dirty="0"/>
            </a:br>
            <a:r>
              <a:rPr lang="ru-RU" sz="1100" dirty="0"/>
              <a:t> </a:t>
            </a:r>
            <a:r>
              <a:rPr lang="ru-RU" sz="1100" dirty="0"/>
              <a:t/>
            </a:r>
            <a:br>
              <a:rPr lang="ru-RU" sz="1100" dirty="0"/>
            </a:br>
            <a:r>
              <a:rPr lang="ru-RU" sz="1100" dirty="0"/>
              <a:t>ПРОГРАММА ПРОФЕССИОНАЛЬНОЙ ПЕРЕПОДГОТОВКИ</a:t>
            </a:r>
            <a:r>
              <a:rPr lang="ru-RU" sz="1100" dirty="0"/>
              <a:t/>
            </a:r>
            <a:br>
              <a:rPr lang="ru-RU" sz="1100" dirty="0"/>
            </a:br>
            <a:r>
              <a:rPr lang="ru-RU" sz="1100" dirty="0"/>
              <a:t>«ПСИХОЛОГИЯ И ПЕДАГОГИКА ОБЩЕГО ОБРАЗОВАНИЯ:</a:t>
            </a:r>
            <a:r>
              <a:rPr lang="ru-RU" sz="1100" dirty="0"/>
              <a:t/>
            </a:r>
            <a:br>
              <a:rPr lang="ru-RU" sz="1100" dirty="0"/>
            </a:br>
            <a:r>
              <a:rPr lang="ru-RU" sz="1100" dirty="0"/>
              <a:t>ОСНОВНАЯ И СТАРШАЯ ШКОЛА»</a:t>
            </a:r>
            <a:r>
              <a:rPr lang="ru-RU" sz="1100" dirty="0"/>
              <a:t/>
            </a:r>
            <a:br>
              <a:rPr lang="ru-RU" sz="1100" dirty="0"/>
            </a:br>
            <a:r>
              <a:rPr lang="ru-RU" sz="1600" dirty="0"/>
              <a:t> </a:t>
            </a:r>
            <a:r>
              <a:rPr lang="ru-RU" sz="1600" dirty="0"/>
              <a:t/>
            </a:r>
            <a:br>
              <a:rPr lang="ru-RU" sz="1600" dirty="0"/>
            </a:br>
            <a:r>
              <a:rPr lang="ru-RU" sz="1600" dirty="0"/>
              <a:t> </a:t>
            </a:r>
            <a:r>
              <a:rPr lang="ru-RU" sz="1600" dirty="0"/>
              <a:t/>
            </a:r>
            <a:br>
              <a:rPr lang="ru-RU" sz="1600" dirty="0"/>
            </a:br>
            <a:r>
              <a:rPr lang="ru-RU" sz="1600" b="1" dirty="0"/>
              <a:t>Выпускная работа</a:t>
            </a:r>
            <a:r>
              <a:rPr lang="ru-RU" sz="1600" dirty="0"/>
              <a:t/>
            </a:r>
            <a:br>
              <a:rPr lang="ru-RU" sz="1600" dirty="0"/>
            </a:br>
            <a:r>
              <a:rPr lang="ru-RU" dirty="0" err="1"/>
              <a:t>Метапредметный</a:t>
            </a:r>
            <a:r>
              <a:rPr lang="ru-RU" dirty="0"/>
              <a:t> подход в обучении </a:t>
            </a:r>
            <a:r>
              <a:rPr lang="ru-RU" dirty="0"/>
              <a:t/>
            </a:r>
            <a:br>
              <a:rPr lang="ru-RU" dirty="0"/>
            </a:br>
            <a:r>
              <a:rPr lang="ru-RU" dirty="0"/>
              <a:t>(на примере преподавания физики</a:t>
            </a:r>
            <a:r>
              <a:rPr lang="ru-RU" dirty="0" smtClean="0"/>
              <a:t>)</a:t>
            </a:r>
            <a:r>
              <a:rPr lang="en-US" dirty="0" smtClean="0"/>
              <a:t/>
            </a:r>
            <a:br>
              <a:rPr lang="en-US" dirty="0" smtClean="0"/>
            </a:br>
            <a:r>
              <a:rPr lang="ru-RU" dirty="0"/>
              <a:t/>
            </a:r>
            <a:br>
              <a:rPr lang="ru-RU" dirty="0"/>
            </a:br>
            <a:r>
              <a:rPr lang="ru-RU" sz="1600" dirty="0"/>
              <a:t> </a:t>
            </a:r>
            <a:r>
              <a:rPr lang="ru-RU" sz="1600" dirty="0"/>
              <a:t/>
            </a:r>
            <a:br>
              <a:rPr lang="ru-RU" sz="1600" dirty="0"/>
            </a:br>
            <a:r>
              <a:rPr lang="en-US" sz="1600" dirty="0" smtClean="0"/>
              <a:t/>
            </a:r>
            <a:br>
              <a:rPr lang="en-US" sz="1600" dirty="0" smtClean="0"/>
            </a:br>
            <a:r>
              <a:rPr lang="en-US" sz="1600" dirty="0"/>
              <a:t/>
            </a:r>
            <a:br>
              <a:rPr lang="en-US" sz="1600" dirty="0"/>
            </a:br>
            <a:r>
              <a:rPr lang="ru-RU" sz="1600" b="1" dirty="0" smtClean="0"/>
              <a:t>Автор </a:t>
            </a:r>
            <a:r>
              <a:rPr lang="ru-RU" sz="1600" b="1" dirty="0"/>
              <a:t>работы:</a:t>
            </a:r>
            <a:r>
              <a:rPr lang="ru-RU" sz="1600" dirty="0"/>
              <a:t/>
            </a:r>
            <a:br>
              <a:rPr lang="ru-RU" sz="1600" dirty="0"/>
            </a:br>
            <a:r>
              <a:rPr lang="ru-RU" sz="1600" u="sng" dirty="0" err="1"/>
              <a:t>Долудина</a:t>
            </a:r>
            <a:r>
              <a:rPr lang="ru-RU" sz="1600" u="sng" dirty="0"/>
              <a:t> Елена Анатольевна</a:t>
            </a:r>
            <a:r>
              <a:rPr lang="ru-RU" sz="1600" dirty="0"/>
              <a:t/>
            </a:r>
            <a:br>
              <a:rPr lang="ru-RU" sz="1600" dirty="0"/>
            </a:br>
            <a:endParaRPr lang="ru-RU" sz="1600" dirty="0"/>
          </a:p>
        </p:txBody>
      </p:sp>
    </p:spTree>
    <p:extLst>
      <p:ext uri="{BB962C8B-B14F-4D97-AF65-F5344CB8AC3E}">
        <p14:creationId xmlns:p14="http://schemas.microsoft.com/office/powerpoint/2010/main" val="253958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7492" y="519447"/>
            <a:ext cx="9999251" cy="5958625"/>
          </a:xfrm>
        </p:spPr>
        <p:txBody>
          <a:bodyPr>
            <a:normAutofit/>
          </a:bodyPr>
          <a:lstStyle/>
          <a:p>
            <a:r>
              <a:rPr lang="ru-RU" sz="2200" dirty="0"/>
              <a:t>В основе </a:t>
            </a:r>
            <a:r>
              <a:rPr lang="ru-RU" sz="2200" dirty="0" err="1"/>
              <a:t>метапредметного</a:t>
            </a:r>
            <a:r>
              <a:rPr lang="ru-RU" sz="2200" dirty="0"/>
              <a:t> подхода – понимание того, что главное, чему надо учить в школе, – это творческое мышление. </a:t>
            </a:r>
            <a:r>
              <a:rPr lang="ru-RU" sz="2200" dirty="0" smtClean="0"/>
              <a:t/>
            </a:r>
            <a:br>
              <a:rPr lang="ru-RU" sz="2200" dirty="0" smtClean="0"/>
            </a:br>
            <a:r>
              <a:rPr lang="ru-RU" sz="2200" dirty="0" smtClean="0"/>
              <a:t/>
            </a:r>
            <a:br>
              <a:rPr lang="ru-RU" sz="2200" dirty="0" smtClean="0"/>
            </a:br>
            <a:r>
              <a:rPr lang="ru-RU" sz="2200" dirty="0" err="1" smtClean="0"/>
              <a:t>Метапредметный</a:t>
            </a:r>
            <a:r>
              <a:rPr lang="ru-RU" sz="2200" dirty="0" smtClean="0"/>
              <a:t> </a:t>
            </a:r>
            <a:r>
              <a:rPr lang="ru-RU" sz="2200" dirty="0"/>
              <a:t>подход предполагает, что ребенок не только овладевает системой знаний, но осваивает универсальные способы действий и с их помощью сможет сам добывать информацию о мире. Это требования второго поколения образовательных стандартов</a:t>
            </a:r>
            <a:r>
              <a:rPr lang="ru-RU" sz="2200" dirty="0" smtClean="0"/>
              <a:t>.</a:t>
            </a:r>
            <a:br>
              <a:rPr lang="ru-RU" sz="2200" dirty="0" smtClean="0"/>
            </a:br>
            <a:r>
              <a:rPr lang="ru-RU" sz="2200" dirty="0"/>
              <a:t/>
            </a:r>
            <a:br>
              <a:rPr lang="ru-RU" sz="2200" dirty="0"/>
            </a:br>
            <a:r>
              <a:rPr lang="ru-RU" sz="2200" dirty="0" err="1"/>
              <a:t>Метапредметный</a:t>
            </a:r>
            <a:r>
              <a:rPr lang="ru-RU" sz="2200" dirty="0"/>
              <a:t> подход в образовании и, соответственно, </a:t>
            </a:r>
            <a:r>
              <a:rPr lang="ru-RU" sz="2200" dirty="0" err="1"/>
              <a:t>метапредметные</a:t>
            </a:r>
            <a:r>
              <a:rPr lang="ru-RU" sz="2200" dirty="0"/>
              <a:t> образовательные технологии были разработаны для того, чтобы решить проблему разобщенности, </a:t>
            </a:r>
            <a:r>
              <a:rPr lang="ru-RU" sz="2200" dirty="0" err="1"/>
              <a:t>расколотости</a:t>
            </a:r>
            <a:r>
              <a:rPr lang="ru-RU" sz="2200" dirty="0"/>
              <a:t>, оторванности друг от друга разных научных дисциплин и, как следствие, учебных предметов. </a:t>
            </a:r>
            <a:r>
              <a:rPr lang="ru-RU" dirty="0"/>
              <a:t/>
            </a:r>
            <a:br>
              <a:rPr lang="ru-RU" dirty="0"/>
            </a:br>
            <a:endParaRPr lang="ru-RU" dirty="0"/>
          </a:p>
        </p:txBody>
      </p:sp>
    </p:spTree>
    <p:extLst>
      <p:ext uri="{BB962C8B-B14F-4D97-AF65-F5344CB8AC3E}">
        <p14:creationId xmlns:p14="http://schemas.microsoft.com/office/powerpoint/2010/main" val="3043114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9464" y="261870"/>
            <a:ext cx="9278034" cy="5958625"/>
          </a:xfrm>
        </p:spPr>
        <p:txBody>
          <a:bodyPr>
            <a:normAutofit/>
          </a:bodyPr>
          <a:lstStyle/>
          <a:p>
            <a:r>
              <a:rPr lang="ru-RU" sz="2400" dirty="0"/>
              <a:t>Одна из задач </a:t>
            </a:r>
            <a:r>
              <a:rPr lang="ru-RU" sz="2400" dirty="0" err="1"/>
              <a:t>метапредметного</a:t>
            </a:r>
            <a:r>
              <a:rPr lang="ru-RU" sz="2400" dirty="0"/>
              <a:t> подхода помочь понять кто я в этом мире и развитие системы природа – человек – общество. </a:t>
            </a:r>
            <a:r>
              <a:rPr lang="ru-RU" sz="2400" dirty="0"/>
              <a:t/>
            </a:r>
            <a:br>
              <a:rPr lang="ru-RU" sz="2400" dirty="0"/>
            </a:br>
            <a:r>
              <a:rPr lang="ru-RU" sz="2400" b="1" i="1" dirty="0"/>
              <a:t>Например,</a:t>
            </a:r>
            <a:r>
              <a:rPr lang="ru-RU" sz="2400" dirty="0"/>
              <a:t> можно рассмотреть ситуации различных глобальных катастроф или как развитие физики повлияло на ход истории.</a:t>
            </a:r>
            <a:r>
              <a:rPr lang="ru-RU" sz="2400" dirty="0"/>
              <a:t/>
            </a:r>
            <a:br>
              <a:rPr lang="ru-RU" sz="2400" dirty="0"/>
            </a:br>
            <a:r>
              <a:rPr lang="ru-RU" sz="2400" b="1" dirty="0"/>
              <a:t>Работа со способом</a:t>
            </a:r>
            <a:r>
              <a:rPr lang="ru-RU" sz="2400" dirty="0"/>
              <a:t>	</a:t>
            </a:r>
            <a:r>
              <a:rPr lang="ru-RU" sz="2400" dirty="0"/>
              <a:t/>
            </a:r>
            <a:br>
              <a:rPr lang="ru-RU" sz="2400" dirty="0"/>
            </a:br>
            <a:r>
              <a:rPr lang="ru-RU" sz="2400" dirty="0"/>
              <a:t>Выбираю способ деятельности, которому буду учить детей</a:t>
            </a:r>
            <a:r>
              <a:rPr lang="ru-RU" sz="2400" b="1" dirty="0"/>
              <a:t>. </a:t>
            </a:r>
            <a:r>
              <a:rPr lang="ru-RU" sz="2400" b="1" dirty="0" smtClean="0"/>
              <a:t/>
            </a:r>
            <a:br>
              <a:rPr lang="ru-RU" sz="2400" b="1" dirty="0" smtClean="0"/>
            </a:br>
            <a:r>
              <a:rPr lang="ru-RU" sz="2400" dirty="0" smtClean="0"/>
              <a:t>Например</a:t>
            </a:r>
            <a:r>
              <a:rPr lang="ru-RU" sz="2400" dirty="0"/>
              <a:t>, если </a:t>
            </a:r>
            <a:r>
              <a:rPr lang="ru-RU" sz="2400" dirty="0" smtClean="0"/>
              <a:t>обучающийся </a:t>
            </a:r>
            <a:r>
              <a:rPr lang="ru-RU" sz="2400" dirty="0"/>
              <a:t>освоил решение квадратных уравнений в математике,  даю ему для решения задачу этого же типа, но из физики (решение квадратных уравнений.).</a:t>
            </a:r>
            <a:r>
              <a:rPr lang="ru-RU" sz="2400" dirty="0"/>
              <a:t/>
            </a:r>
            <a:br>
              <a:rPr lang="ru-RU" sz="2400" dirty="0"/>
            </a:br>
            <a:r>
              <a:rPr lang="ru-RU" sz="2400" b="1" dirty="0"/>
              <a:t>Задача:</a:t>
            </a:r>
            <a:r>
              <a:rPr lang="ru-RU" sz="2400" dirty="0"/>
              <a:t> Двое играют в мяч, бросая его друг другу. Какой наибольшей высоты достигнет мяч во время игры, если от одного игрока к другому летит 4 с?</a:t>
            </a:r>
            <a:r>
              <a:rPr lang="ru-RU" sz="2400" dirty="0"/>
              <a:t/>
            </a:r>
            <a:br>
              <a:rPr lang="ru-RU" sz="2400" dirty="0"/>
            </a:br>
            <a:endParaRPr lang="ru-RU" sz="2400" dirty="0"/>
          </a:p>
        </p:txBody>
      </p:sp>
    </p:spTree>
    <p:extLst>
      <p:ext uri="{BB962C8B-B14F-4D97-AF65-F5344CB8AC3E}">
        <p14:creationId xmlns:p14="http://schemas.microsoft.com/office/powerpoint/2010/main" val="170731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10674" y="467931"/>
            <a:ext cx="9355307" cy="6048777"/>
          </a:xfrm>
        </p:spPr>
        <p:txBody>
          <a:bodyPr>
            <a:normAutofit/>
          </a:bodyPr>
          <a:lstStyle/>
          <a:p>
            <a:r>
              <a:rPr lang="ru-RU" sz="2700" dirty="0"/>
              <a:t>Мною подобраны разные виды работ, среди которых можно </a:t>
            </a:r>
            <a:r>
              <a:rPr lang="ru-RU" sz="2200" dirty="0"/>
              <a:t>выделить следующие: </a:t>
            </a:r>
            <a:r>
              <a:rPr lang="ru-RU" sz="2200" dirty="0" smtClean="0"/>
              <a:t/>
            </a:r>
            <a:br>
              <a:rPr lang="ru-RU" sz="2200" dirty="0" smtClean="0"/>
            </a:br>
            <a:r>
              <a:rPr lang="ru-RU" sz="2200" dirty="0"/>
              <a:t/>
            </a:r>
            <a:br>
              <a:rPr lang="ru-RU" sz="2200" dirty="0"/>
            </a:br>
            <a:r>
              <a:rPr lang="ru-RU" sz="2200" b="1" dirty="0"/>
              <a:t>Творческие задания.</a:t>
            </a:r>
            <a:r>
              <a:rPr lang="ru-RU" sz="2200" dirty="0"/>
              <a:t/>
            </a:r>
            <a:br>
              <a:rPr lang="ru-RU" sz="2200" dirty="0"/>
            </a:br>
            <a:r>
              <a:rPr lang="ru-RU" sz="2200" dirty="0"/>
              <a:t>Это  задания, которые требуют от </a:t>
            </a:r>
            <a:r>
              <a:rPr lang="ru-RU" sz="2200" dirty="0" smtClean="0"/>
              <a:t>обучающихся </a:t>
            </a:r>
            <a:r>
              <a:rPr lang="ru-RU" sz="2200" dirty="0"/>
              <a:t>не простого воспроизводства информации, а творчества, поскольку задания содержат больший или меньший элемент неизвестности и имеют, как правило, несколько подходов. А это помогает получить </a:t>
            </a:r>
            <a:r>
              <a:rPr lang="ru-RU" sz="2200" dirty="0" err="1"/>
              <a:t>метапредметные</a:t>
            </a:r>
            <a:r>
              <a:rPr lang="ru-RU" sz="2200" dirty="0"/>
              <a:t> результаты при обучении физике: овладение навыками самостоятельного приобретения новых знаний, организации учебной деятельности, умениями предвидеть возможные результаты своих действий.</a:t>
            </a:r>
            <a:r>
              <a:rPr lang="ru-RU" sz="2200" dirty="0"/>
              <a:t/>
            </a:r>
            <a:br>
              <a:rPr lang="ru-RU" sz="2200" dirty="0"/>
            </a:br>
            <a:r>
              <a:rPr lang="ru-RU" sz="2200" dirty="0"/>
              <a:t>Например, в 7 классе: при изучении темы плотность вещества </a:t>
            </a:r>
            <a:r>
              <a:rPr lang="ru-RU" sz="2200" dirty="0" smtClean="0"/>
              <a:t>обучающиеся </a:t>
            </a:r>
            <a:r>
              <a:rPr lang="ru-RU" sz="2200" dirty="0"/>
              <a:t>определяют, самостоятельно, плотность своего тела, что в дальнейшем, при изучении темы плавание тел, поможет им дать ответ на вопрос: почему человек плавает?</a:t>
            </a:r>
            <a:r>
              <a:rPr lang="ru-RU" dirty="0"/>
              <a:t/>
            </a:r>
            <a:br>
              <a:rPr lang="ru-RU" dirty="0"/>
            </a:br>
            <a:endParaRPr lang="ru-RU" dirty="0"/>
          </a:p>
        </p:txBody>
      </p:sp>
    </p:spTree>
    <p:extLst>
      <p:ext uri="{BB962C8B-B14F-4D97-AF65-F5344CB8AC3E}">
        <p14:creationId xmlns:p14="http://schemas.microsoft.com/office/powerpoint/2010/main" val="844204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2130" y="334851"/>
            <a:ext cx="10006884" cy="6523149"/>
          </a:xfrm>
        </p:spPr>
        <p:txBody>
          <a:bodyPr>
            <a:normAutofit fontScale="90000"/>
          </a:bodyPr>
          <a:lstStyle/>
          <a:p>
            <a:pPr lvl="0"/>
            <a:r>
              <a:rPr lang="ru-RU" sz="2700" b="1" dirty="0"/>
              <a:t>Работа в малых группах.</a:t>
            </a:r>
            <a:r>
              <a:rPr lang="ru-RU" sz="2700" dirty="0"/>
              <a:t/>
            </a:r>
            <a:br>
              <a:rPr lang="ru-RU" sz="2700" dirty="0"/>
            </a:br>
            <a:r>
              <a:rPr lang="ru-RU" sz="2700" dirty="0"/>
              <a:t>Это  одна из самых популярных стратегий, так как она дает всем </a:t>
            </a:r>
            <a:r>
              <a:rPr lang="ru-RU" sz="2700" dirty="0" smtClean="0"/>
              <a:t>обучающимся  </a:t>
            </a:r>
            <a:r>
              <a:rPr lang="ru-RU" sz="2700" dirty="0"/>
              <a:t>возможность участвовать в работе, практиковать навыки сотрудничества, межличностного общения (в частности, умение активно слушать, вырабатывать общее мнение, разрешать возникающие разногласия).</a:t>
            </a:r>
            <a:r>
              <a:rPr lang="ru-RU" sz="2700" dirty="0"/>
              <a:t/>
            </a:r>
            <a:br>
              <a:rPr lang="ru-RU" sz="2700" dirty="0"/>
            </a:br>
            <a:r>
              <a:rPr lang="ru-RU" sz="2700" dirty="0"/>
              <a:t>В своей практике, работу в группах я использую </a:t>
            </a:r>
            <a:r>
              <a:rPr lang="ru-RU" sz="2700" dirty="0" smtClean="0"/>
              <a:t>в следующих </a:t>
            </a:r>
            <a:r>
              <a:rPr lang="ru-RU" sz="2700" dirty="0"/>
              <a:t>ситуациях: (на протяжении всего курса физики)  при выполнении лабораторных, практических работ, экспериментальных заданий; задаю групповые творческие домашние задания (например, создать модель фонтана (7 </a:t>
            </a:r>
            <a:r>
              <a:rPr lang="ru-RU" sz="2700" dirty="0" err="1"/>
              <a:t>кл</a:t>
            </a:r>
            <a:r>
              <a:rPr lang="ru-RU" sz="2700" dirty="0"/>
              <a:t>.)).</a:t>
            </a:r>
            <a:r>
              <a:rPr lang="ru-RU" sz="2700" dirty="0"/>
              <a:t/>
            </a:r>
            <a:br>
              <a:rPr lang="ru-RU" sz="2700" dirty="0"/>
            </a:br>
            <a:r>
              <a:rPr lang="ru-RU" sz="2700" dirty="0"/>
              <a:t>Это вырабатывает у школьников коммуникативные умения докладывать о результатах своего исследования, использовать справочную литературу, интернет, умения применять теоретические знания предмета на практике.</a:t>
            </a:r>
            <a:r>
              <a:rPr lang="ru-RU" dirty="0"/>
              <a:t/>
            </a:r>
            <a:br>
              <a:rPr lang="ru-RU" dirty="0"/>
            </a:br>
            <a:endParaRPr lang="ru-RU" dirty="0"/>
          </a:p>
        </p:txBody>
      </p:sp>
    </p:spTree>
    <p:extLst>
      <p:ext uri="{BB962C8B-B14F-4D97-AF65-F5344CB8AC3E}">
        <p14:creationId xmlns:p14="http://schemas.microsoft.com/office/powerpoint/2010/main" val="3405713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7796" y="184597"/>
            <a:ext cx="9896221" cy="6344992"/>
          </a:xfrm>
        </p:spPr>
        <p:txBody>
          <a:bodyPr>
            <a:noAutofit/>
          </a:bodyPr>
          <a:lstStyle/>
          <a:p>
            <a:pPr lvl="0"/>
            <a:r>
              <a:rPr lang="ru-RU" sz="2400" b="1" dirty="0"/>
              <a:t>Обучающие игры.</a:t>
            </a:r>
            <a:r>
              <a:rPr lang="ru-RU" sz="2400" dirty="0"/>
              <a:t/>
            </a:r>
            <a:br>
              <a:rPr lang="ru-RU" sz="2400" dirty="0"/>
            </a:br>
            <a:r>
              <a:rPr lang="ru-RU" sz="2400" dirty="0"/>
              <a:t>Проявлению себя как личности способствует учебная игра, это одна из разновидностей интерактивных технологий. Почему игра? Ведь физика – наука серьезная. Игра – самое большое и чудесное поле высшего и свободного творчества. Игра для детей – способ научиться тому, чему их никто не сможет научить, способ исследования и ориентации в реальном мире.</a:t>
            </a:r>
            <a:r>
              <a:rPr lang="ru-RU" sz="2400" dirty="0"/>
              <a:t/>
            </a:r>
            <a:br>
              <a:rPr lang="ru-RU" sz="2400" dirty="0"/>
            </a:br>
            <a:r>
              <a:rPr lang="ru-RU" sz="2400" dirty="0"/>
              <a:t>Включаясь в процесс игры, дети учатся жить в нашем символическом мире, мире смыслов и ценностей, и в тоже время они исследуют, экспериментируют, обучаются. Так что игра – это дело серьезное. В данном случае, можно привести следующие проводимые мною игры: суд над трением, ядерной энергетикой, «Своя игра» обобщающий урок по теме «Механика».</a:t>
            </a:r>
            <a:endParaRPr lang="ru-RU" sz="2400" dirty="0"/>
          </a:p>
        </p:txBody>
      </p:sp>
    </p:spTree>
    <p:extLst>
      <p:ext uri="{BB962C8B-B14F-4D97-AF65-F5344CB8AC3E}">
        <p14:creationId xmlns:p14="http://schemas.microsoft.com/office/powerpoint/2010/main" val="971873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7948" y="583842"/>
            <a:ext cx="9226519" cy="5404834"/>
          </a:xfrm>
        </p:spPr>
        <p:txBody>
          <a:bodyPr>
            <a:normAutofit/>
          </a:bodyPr>
          <a:lstStyle/>
          <a:p>
            <a:pPr lvl="0"/>
            <a:r>
              <a:rPr lang="ru-RU" sz="2700" b="1" dirty="0" smtClean="0"/>
              <a:t>Использование общественных ресурсов (приглашение специалиста, экскурсии).</a:t>
            </a:r>
            <a:r>
              <a:rPr lang="ru-RU" sz="2700" dirty="0" smtClean="0"/>
              <a:t/>
            </a:r>
            <a:br>
              <a:rPr lang="ru-RU" sz="2700" dirty="0" smtClean="0"/>
            </a:br>
            <a:r>
              <a:rPr lang="ru-RU" sz="2700" dirty="0" smtClean="0"/>
              <a:t>Это важный прием не только повышающий эффективность усвоение материала в целом, но и вызывающий заинтересованность обучающихся. К сожалению, данный подход в своей практике я использую редко, но, тем не менее, он имеет место. Например, экскурсия в «Электросети» (ДРЭСК) (передача электроэнергии на расстоянии).</a:t>
            </a:r>
            <a:r>
              <a:rPr lang="ru-RU" dirty="0" smtClean="0"/>
              <a:t/>
            </a:r>
            <a:br>
              <a:rPr lang="ru-RU" dirty="0" smtClean="0"/>
            </a:br>
            <a:endParaRPr lang="ru-RU" dirty="0"/>
          </a:p>
        </p:txBody>
      </p:sp>
    </p:spTree>
    <p:extLst>
      <p:ext uri="{BB962C8B-B14F-4D97-AF65-F5344CB8AC3E}">
        <p14:creationId xmlns:p14="http://schemas.microsoft.com/office/powerpoint/2010/main" val="2356017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4614" y="648237"/>
            <a:ext cx="9496975" cy="5675290"/>
          </a:xfrm>
        </p:spPr>
        <p:txBody>
          <a:bodyPr>
            <a:noAutofit/>
          </a:bodyPr>
          <a:lstStyle/>
          <a:p>
            <a:pPr lvl="0"/>
            <a:r>
              <a:rPr lang="ru-RU" sz="2400" b="1" dirty="0"/>
              <a:t>Изучение и закрепление нового материала (интерактивная лекция, работа с наглядными пособиями, видео- ,мультимедиа материалами, «ученик в роли учителя», использование вопросов).</a:t>
            </a:r>
            <a:r>
              <a:rPr lang="ru-RU" sz="2400" dirty="0"/>
              <a:t/>
            </a:r>
            <a:br>
              <a:rPr lang="ru-RU" sz="2400" dirty="0"/>
            </a:br>
            <a:r>
              <a:rPr lang="ru-RU" sz="2400" dirty="0"/>
              <a:t>Данный подход, наверное, наиболее, широко распространен в моей практике, из всех интерактивных методов. На уроках использую как интерактивную лекцию, так и работу с наглядными пособиями, мультимедиа материалами (которые иногда выполняют сами </a:t>
            </a:r>
            <a:r>
              <a:rPr lang="ru-RU" sz="2400" dirty="0" smtClean="0"/>
              <a:t>обучающиеся</a:t>
            </a:r>
            <a:r>
              <a:rPr lang="ru-RU" sz="2400" dirty="0"/>
              <a:t>)</a:t>
            </a:r>
            <a:endParaRPr lang="ru-RU" sz="2400" dirty="0"/>
          </a:p>
        </p:txBody>
      </p:sp>
    </p:spTree>
    <p:extLst>
      <p:ext uri="{BB962C8B-B14F-4D97-AF65-F5344CB8AC3E}">
        <p14:creationId xmlns:p14="http://schemas.microsoft.com/office/powerpoint/2010/main" val="63648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33402" y="583842"/>
            <a:ext cx="9393944" cy="5881352"/>
          </a:xfrm>
        </p:spPr>
        <p:txBody>
          <a:bodyPr>
            <a:normAutofit fontScale="90000"/>
          </a:bodyPr>
          <a:lstStyle/>
          <a:p>
            <a:r>
              <a:rPr lang="ru-RU" sz="3100" dirty="0"/>
              <a:t>Одним из направлений, где  реализуется </a:t>
            </a:r>
            <a:r>
              <a:rPr lang="ru-RU" sz="3100" dirty="0" err="1"/>
              <a:t>метапредметность</a:t>
            </a:r>
            <a:r>
              <a:rPr lang="ru-RU" sz="3100" dirty="0"/>
              <a:t> достаточно эффективно, являются элективные курсы, семинарские занятия, исследовательская деятельность, а так же выполнение творческих работ. </a:t>
            </a:r>
            <a:r>
              <a:rPr lang="ru-RU" sz="3100" dirty="0"/>
              <a:t/>
            </a:r>
            <a:br>
              <a:rPr lang="ru-RU" sz="3100" dirty="0"/>
            </a:br>
            <a:r>
              <a:rPr lang="ru-RU" sz="3100" dirty="0"/>
              <a:t>Сферы реализации исследовательской деятельности  на уроках физики.</a:t>
            </a:r>
            <a:r>
              <a:rPr lang="ru-RU" sz="3100" dirty="0"/>
              <a:t/>
            </a:r>
            <a:br>
              <a:rPr lang="ru-RU" sz="3100" dirty="0"/>
            </a:br>
            <a:r>
              <a:rPr lang="ru-RU" sz="3100" dirty="0"/>
              <a:t>Астрономические наблюдения</a:t>
            </a:r>
            <a:r>
              <a:rPr lang="ru-RU" sz="3100" dirty="0"/>
              <a:t/>
            </a:r>
            <a:br>
              <a:rPr lang="ru-RU" sz="3100" dirty="0"/>
            </a:br>
            <a:r>
              <a:rPr lang="ru-RU" sz="3100" dirty="0"/>
              <a:t>Решение экспериментальных задач,</a:t>
            </a:r>
            <a:r>
              <a:rPr lang="ru-RU" sz="3100" dirty="0"/>
              <a:t/>
            </a:r>
            <a:br>
              <a:rPr lang="ru-RU" sz="3100" dirty="0"/>
            </a:br>
            <a:r>
              <a:rPr lang="ru-RU" sz="3100" dirty="0"/>
              <a:t>Решение качественных задач</a:t>
            </a:r>
            <a:r>
              <a:rPr lang="ru-RU" sz="3100" dirty="0"/>
              <a:t/>
            </a:r>
            <a:br>
              <a:rPr lang="ru-RU" sz="3100" dirty="0"/>
            </a:br>
            <a:r>
              <a:rPr lang="ru-RU" sz="3100" dirty="0"/>
              <a:t>Проблемный демонстрационный эксперимент</a:t>
            </a:r>
            <a:r>
              <a:rPr lang="ru-RU" sz="3100" dirty="0"/>
              <a:t/>
            </a:r>
            <a:br>
              <a:rPr lang="ru-RU" sz="3100" dirty="0"/>
            </a:br>
            <a:r>
              <a:rPr lang="ru-RU" sz="3100" dirty="0"/>
              <a:t>Факультативная и кружковая деятельность </a:t>
            </a:r>
            <a:r>
              <a:rPr lang="ru-RU" dirty="0"/>
              <a:t/>
            </a:r>
            <a:br>
              <a:rPr lang="ru-RU" dirty="0"/>
            </a:br>
            <a:endParaRPr lang="ru-RU" dirty="0"/>
          </a:p>
        </p:txBody>
      </p:sp>
    </p:spTree>
    <p:extLst>
      <p:ext uri="{BB962C8B-B14F-4D97-AF65-F5344CB8AC3E}">
        <p14:creationId xmlns:p14="http://schemas.microsoft.com/office/powerpoint/2010/main" val="365045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4162" y="570963"/>
            <a:ext cx="9664401" cy="5791200"/>
          </a:xfrm>
        </p:spPr>
        <p:txBody>
          <a:bodyPr>
            <a:normAutofit/>
          </a:bodyPr>
          <a:lstStyle/>
          <a:p>
            <a:r>
              <a:rPr lang="ru-RU" sz="2700" dirty="0" err="1"/>
              <a:t>Метапредметные</a:t>
            </a:r>
            <a:r>
              <a:rPr lang="ru-RU" sz="2700" dirty="0"/>
              <a:t> задачи делятся на качественные и количественные</a:t>
            </a:r>
            <a:r>
              <a:rPr lang="ru-RU" sz="2700" dirty="0" smtClean="0"/>
              <a:t>.</a:t>
            </a:r>
            <a:br>
              <a:rPr lang="ru-RU" sz="2700" dirty="0" smtClean="0"/>
            </a:br>
            <a:r>
              <a:rPr lang="ru-RU" sz="2700" dirty="0" smtClean="0"/>
              <a:t> </a:t>
            </a:r>
            <a:r>
              <a:rPr lang="ru-RU" sz="2700" dirty="0"/>
              <a:t>В решении качественных задач отсутствуют числовые данные и математические расчеты. В этих задачах от ученика требуется или </a:t>
            </a:r>
            <a:r>
              <a:rPr lang="ru-RU" sz="2700" dirty="0" err="1"/>
              <a:t>предвидетьявление</a:t>
            </a:r>
            <a:r>
              <a:rPr lang="ru-RU" sz="2700" dirty="0"/>
              <a:t>, которое должно совершиться в результате опыта, или </a:t>
            </a:r>
            <a:r>
              <a:rPr lang="ru-RU" sz="2700" dirty="0" smtClean="0"/>
              <a:t>самому воспроизвести </a:t>
            </a:r>
            <a:r>
              <a:rPr lang="ru-RU" sz="2700" dirty="0"/>
              <a:t>физическое явление с помощью данных приборов</a:t>
            </a:r>
            <a:r>
              <a:rPr lang="ru-RU" sz="2700" dirty="0" smtClean="0"/>
              <a:t>.</a:t>
            </a:r>
            <a:br>
              <a:rPr lang="ru-RU" sz="2700" dirty="0" smtClean="0"/>
            </a:br>
            <a:r>
              <a:rPr lang="ru-RU" sz="2700" dirty="0" smtClean="0"/>
              <a:t> </a:t>
            </a:r>
            <a:r>
              <a:rPr lang="ru-RU" sz="2700" dirty="0"/>
              <a:t>При решении количественных задач сначала производят необходимые измерения, а затем, используя полученные данные, вычисляют с помощью математических формул ответ задачи.</a:t>
            </a:r>
            <a:r>
              <a:rPr lang="ru-RU" dirty="0"/>
              <a:t/>
            </a:r>
            <a:br>
              <a:rPr lang="ru-RU" dirty="0"/>
            </a:br>
            <a:endParaRPr lang="ru-RU" dirty="0"/>
          </a:p>
        </p:txBody>
      </p:sp>
    </p:spTree>
    <p:extLst>
      <p:ext uri="{BB962C8B-B14F-4D97-AF65-F5344CB8AC3E}">
        <p14:creationId xmlns:p14="http://schemas.microsoft.com/office/powerpoint/2010/main" val="3293104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098" y="231821"/>
            <a:ext cx="10844011" cy="6626180"/>
          </a:xfrm>
        </p:spPr>
        <p:txBody>
          <a:bodyPr>
            <a:normAutofit/>
          </a:bodyPr>
          <a:lstStyle/>
          <a:p>
            <a:r>
              <a:rPr lang="ru-RU" sz="1800" dirty="0"/>
              <a:t>По месту эксперимента, по степени его участия, в решении приведенные </a:t>
            </a:r>
            <a:r>
              <a:rPr lang="ru-RU" sz="1800" dirty="0" err="1"/>
              <a:t>метапредметные</a:t>
            </a:r>
            <a:r>
              <a:rPr lang="ru-RU" sz="1800" dirty="0"/>
              <a:t> задачи можно разделить на несколько групп:</a:t>
            </a:r>
            <a:r>
              <a:rPr lang="ru-RU" sz="1800" dirty="0"/>
              <a:t/>
            </a:r>
            <a:br>
              <a:rPr lang="ru-RU" sz="1800" dirty="0"/>
            </a:br>
            <a:r>
              <a:rPr lang="ru-RU" sz="1800" dirty="0" smtClean="0"/>
              <a:t> - Задачи</a:t>
            </a:r>
            <a:r>
              <a:rPr lang="ru-RU" sz="1800" dirty="0"/>
              <a:t>, в которых для получения ответа приходится либо измерять необходимые физические величины, либо использовать паспортные данные приборов (реостатов, ламп, электроплиток и т. д.), либо экспериментально проверять эти данные.</a:t>
            </a:r>
            <a:r>
              <a:rPr lang="ru-RU" sz="1800" dirty="0"/>
              <a:t/>
            </a:r>
            <a:br>
              <a:rPr lang="ru-RU" sz="1800" dirty="0"/>
            </a:br>
            <a:r>
              <a:rPr lang="ru-RU" sz="1800" dirty="0" smtClean="0"/>
              <a:t> - -Задачи</a:t>
            </a:r>
            <a:r>
              <a:rPr lang="ru-RU" sz="1800" dirty="0"/>
              <a:t>, в которых ученики самостоятельно устанавливают зависимость и взаимосвязь между конкретными физическими величинами.</a:t>
            </a:r>
            <a:r>
              <a:rPr lang="ru-RU" sz="1800" dirty="0"/>
              <a:t/>
            </a:r>
            <a:br>
              <a:rPr lang="ru-RU" sz="1800" dirty="0"/>
            </a:br>
            <a:r>
              <a:rPr lang="ru-RU" sz="1800" dirty="0" smtClean="0"/>
              <a:t> - Задачи</a:t>
            </a:r>
            <a:r>
              <a:rPr lang="ru-RU" sz="1800" dirty="0"/>
              <a:t>, в условии которых дано описание опыта, а ученик </a:t>
            </a:r>
            <a:r>
              <a:rPr lang="ru-RU" sz="1800" dirty="0" err="1"/>
              <a:t>долженпредсказать</a:t>
            </a:r>
            <a:r>
              <a:rPr lang="ru-RU" sz="1800" dirty="0"/>
              <a:t> его результат. Такие задачи способствуют воспитанию у учащихся критического подхода к своим умозрительным выводам.</a:t>
            </a:r>
            <a:r>
              <a:rPr lang="ru-RU" sz="1800" dirty="0"/>
              <a:t/>
            </a:r>
            <a:br>
              <a:rPr lang="ru-RU" sz="1800" dirty="0"/>
            </a:br>
            <a:r>
              <a:rPr lang="ru-RU" sz="1800" dirty="0" smtClean="0"/>
              <a:t> - Задачи</a:t>
            </a:r>
            <a:r>
              <a:rPr lang="ru-RU" sz="1800" dirty="0"/>
              <a:t>, в которых ученик должен с помощью данных ему приборов </a:t>
            </a:r>
            <a:r>
              <a:rPr lang="ru-RU" sz="1800" dirty="0" err="1"/>
              <a:t>ипринадлежностей</a:t>
            </a:r>
            <a:r>
              <a:rPr lang="ru-RU" sz="1800" dirty="0"/>
              <a:t> показать конкретное физическое явление без указаний на </a:t>
            </a:r>
            <a:r>
              <a:rPr lang="ru-RU" sz="1800" dirty="0" err="1"/>
              <a:t>то,как</a:t>
            </a:r>
            <a:r>
              <a:rPr lang="ru-RU" sz="1800" dirty="0"/>
              <a:t> это сделать, или собрать электрическую цепь, </a:t>
            </a:r>
            <a:r>
              <a:rPr lang="ru-RU" sz="1800" dirty="0" err="1"/>
              <a:t>сконструироватьустановку</a:t>
            </a:r>
            <a:r>
              <a:rPr lang="ru-RU" sz="1800" dirty="0"/>
              <a:t> из готовых деталей в соответствии с условиями задачи. </a:t>
            </a:r>
            <a:r>
              <a:rPr lang="ru-RU" sz="1800" dirty="0" err="1"/>
              <a:t>Решениетаких</a:t>
            </a:r>
            <a:r>
              <a:rPr lang="ru-RU" sz="1800" dirty="0"/>
              <a:t> задач требует от учащихся творческого мышления и смекалки.</a:t>
            </a:r>
            <a:r>
              <a:rPr lang="ru-RU" sz="1800" dirty="0"/>
              <a:t/>
            </a:r>
            <a:br>
              <a:rPr lang="ru-RU" sz="1800" dirty="0"/>
            </a:br>
            <a:r>
              <a:rPr lang="ru-RU" sz="1800" dirty="0" smtClean="0"/>
              <a:t> - Задачи </a:t>
            </a:r>
            <a:r>
              <a:rPr lang="ru-RU" sz="1800" dirty="0"/>
              <a:t>на глазомерное определение физических величин с </a:t>
            </a:r>
            <a:r>
              <a:rPr lang="ru-RU" sz="1800" dirty="0" err="1"/>
              <a:t>последующейэкспериментальной</a:t>
            </a:r>
            <a:r>
              <a:rPr lang="ru-RU" sz="1800" dirty="0"/>
              <a:t> проверкой правильности ответа. Такие задачи </a:t>
            </a:r>
            <a:r>
              <a:rPr lang="ru-RU" sz="1800" dirty="0" err="1"/>
              <a:t>помогаютученику</a:t>
            </a:r>
            <a:r>
              <a:rPr lang="ru-RU" sz="1800" dirty="0"/>
              <a:t> предварительно оценивать результаты измерений и тем </a:t>
            </a:r>
            <a:r>
              <a:rPr lang="ru-RU" sz="1800" dirty="0" err="1"/>
              <a:t>самымправильно</a:t>
            </a:r>
            <a:r>
              <a:rPr lang="ru-RU" sz="1800" dirty="0"/>
              <a:t> выбирать нужные для опыта приборы и инструменты.</a:t>
            </a:r>
            <a:r>
              <a:rPr lang="ru-RU" sz="1800" dirty="0"/>
              <a:t/>
            </a:r>
            <a:br>
              <a:rPr lang="ru-RU" sz="1800" dirty="0"/>
            </a:br>
            <a:r>
              <a:rPr lang="ru-RU" sz="1800" dirty="0" smtClean="0"/>
              <a:t> - Задачи </a:t>
            </a:r>
            <a:r>
              <a:rPr lang="ru-RU" sz="1800" dirty="0"/>
              <a:t>с производственным содержанием, в которых решаются </a:t>
            </a:r>
            <a:r>
              <a:rPr lang="ru-RU" sz="1800" dirty="0" err="1"/>
              <a:t>конкретныепрактические</a:t>
            </a:r>
            <a:r>
              <a:rPr lang="ru-RU" sz="1800" dirty="0"/>
              <a:t> вопросы. Такие задачи можно разбирать во </a:t>
            </a:r>
            <a:r>
              <a:rPr lang="ru-RU" sz="1800" dirty="0" err="1"/>
              <a:t>времяэкскурсий</a:t>
            </a:r>
            <a:r>
              <a:rPr lang="ru-RU" sz="1800" dirty="0"/>
              <a:t>, работы в учебных мастерских, а также на уроках, используя для это­го различные инструменты, приборы и технические модели.</a:t>
            </a:r>
            <a:r>
              <a:rPr lang="ru-RU" sz="1800" dirty="0"/>
              <a:t/>
            </a:r>
            <a:br>
              <a:rPr lang="ru-RU" sz="1800" dirty="0"/>
            </a:br>
            <a:r>
              <a:rPr lang="ru-RU" sz="1800" dirty="0" smtClean="0"/>
              <a:t/>
            </a:r>
            <a:br>
              <a:rPr lang="ru-RU" sz="1800" dirty="0" smtClean="0"/>
            </a:br>
            <a:r>
              <a:rPr lang="ru-RU" sz="1800" dirty="0" smtClean="0"/>
              <a:t>Приведенная </a:t>
            </a:r>
            <a:r>
              <a:rPr lang="ru-RU" sz="1800" dirty="0"/>
              <a:t>здесь классификация условна, так как резких границ </a:t>
            </a:r>
            <a:r>
              <a:rPr lang="ru-RU" sz="1800" dirty="0" err="1"/>
              <a:t>междуотдельными</a:t>
            </a:r>
            <a:r>
              <a:rPr lang="ru-RU" sz="1800" dirty="0"/>
              <a:t> группами нет. Тем не менее, она поможет учителю </a:t>
            </a:r>
            <a:r>
              <a:rPr lang="ru-RU" sz="1800" dirty="0" err="1"/>
              <a:t>болеецеленаправленно</a:t>
            </a:r>
            <a:r>
              <a:rPr lang="ru-RU" sz="1800" dirty="0"/>
              <a:t> подбирать задачи для урока.</a:t>
            </a:r>
            <a:r>
              <a:rPr lang="ru-RU" dirty="0"/>
              <a:t/>
            </a:r>
            <a:br>
              <a:rPr lang="ru-RU" dirty="0"/>
            </a:br>
            <a:endParaRPr lang="ru-RU" dirty="0"/>
          </a:p>
        </p:txBody>
      </p:sp>
    </p:spTree>
    <p:extLst>
      <p:ext uri="{BB962C8B-B14F-4D97-AF65-F5344CB8AC3E}">
        <p14:creationId xmlns:p14="http://schemas.microsoft.com/office/powerpoint/2010/main" val="1411815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3387143" y="167425"/>
            <a:ext cx="3026535" cy="515154"/>
          </a:xfrm>
        </p:spPr>
        <p:txBody>
          <a:bodyPr>
            <a:normAutofit fontScale="90000"/>
          </a:bodyPr>
          <a:lstStyle/>
          <a:p>
            <a:r>
              <a:rPr lang="ru-RU" sz="3200" dirty="0" smtClean="0"/>
              <a:t>Актуальность</a:t>
            </a:r>
            <a:endParaRPr lang="ru-RU" sz="3200" dirty="0"/>
          </a:p>
        </p:txBody>
      </p:sp>
      <p:sp>
        <p:nvSpPr>
          <p:cNvPr id="4" name="Подзаголовок 3"/>
          <p:cNvSpPr>
            <a:spLocks noGrp="1"/>
          </p:cNvSpPr>
          <p:nvPr>
            <p:ph type="subTitle" idx="1"/>
          </p:nvPr>
        </p:nvSpPr>
        <p:spPr>
          <a:xfrm>
            <a:off x="1622737" y="682579"/>
            <a:ext cx="10401837" cy="5731101"/>
          </a:xfrm>
        </p:spPr>
        <p:txBody>
          <a:bodyPr>
            <a:noAutofit/>
          </a:bodyPr>
          <a:lstStyle/>
          <a:p>
            <a:r>
              <a:rPr lang="ru-RU" sz="2400" dirty="0"/>
              <a:t>В настоящее время учитель должны быть готовы к новшествам в образовании, а именно: овладевать технологиями, обеспечивающими индивидуализацию образования, непрерывно профессионально самосовершенствоваться. </a:t>
            </a:r>
            <a:r>
              <a:rPr lang="ru-RU" sz="2400" dirty="0" smtClean="0"/>
              <a:t>Идет </a:t>
            </a:r>
            <a:r>
              <a:rPr lang="ru-RU" sz="2400" dirty="0"/>
              <a:t>реализация ФГОС </a:t>
            </a:r>
            <a:r>
              <a:rPr lang="ru-RU" sz="2400" dirty="0" smtClean="0"/>
              <a:t>главным </a:t>
            </a:r>
            <a:r>
              <a:rPr lang="ru-RU" sz="2400" dirty="0"/>
              <a:t>принципом при переходе к новой ступени образования будет  – преемственность и развитие. </a:t>
            </a:r>
          </a:p>
          <a:p>
            <a:r>
              <a:rPr lang="ru-RU" sz="2400" dirty="0"/>
              <a:t>В связи с этим использование </a:t>
            </a:r>
            <a:r>
              <a:rPr lang="ru-RU" sz="2400" dirty="0" err="1"/>
              <a:t>метапредметных</a:t>
            </a:r>
            <a:r>
              <a:rPr lang="ru-RU" sz="2400" dirty="0"/>
              <a:t> технологий в преподавании традиционных учебных предметов позволяет демонстрировать обучающимся процессы становления научных и практических знаний, переорганизовывать учебные курсы, включая в них современные вопросы, задачи и проблемы, в том числе значимые для молодежи.</a:t>
            </a:r>
          </a:p>
          <a:p>
            <a:pPr algn="just"/>
            <a:endParaRPr lang="ru-RU" sz="2400" dirty="0"/>
          </a:p>
        </p:txBody>
      </p:sp>
    </p:spTree>
    <p:extLst>
      <p:ext uri="{BB962C8B-B14F-4D97-AF65-F5344CB8AC3E}">
        <p14:creationId xmlns:p14="http://schemas.microsoft.com/office/powerpoint/2010/main" val="1210081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003" y="218940"/>
            <a:ext cx="11590986" cy="1107584"/>
          </a:xfrm>
        </p:spPr>
        <p:txBody>
          <a:bodyPr>
            <a:normAutofit/>
          </a:bodyPr>
          <a:lstStyle/>
          <a:p>
            <a:r>
              <a:rPr lang="ru-RU" sz="3200" dirty="0" smtClean="0"/>
              <a:t>Системы </a:t>
            </a:r>
            <a:r>
              <a:rPr lang="ru-RU" sz="3200" dirty="0"/>
              <a:t>критериев и показателей результативности</a:t>
            </a:r>
            <a:endParaRPr lang="ru-RU" sz="3200" dirty="0"/>
          </a:p>
        </p:txBody>
      </p:sp>
      <p:sp>
        <p:nvSpPr>
          <p:cNvPr id="3" name="Текст 2"/>
          <p:cNvSpPr>
            <a:spLocks noGrp="1"/>
          </p:cNvSpPr>
          <p:nvPr>
            <p:ph type="body" idx="1"/>
          </p:nvPr>
        </p:nvSpPr>
        <p:spPr>
          <a:xfrm>
            <a:off x="2112135" y="1442435"/>
            <a:ext cx="9350062" cy="5261019"/>
          </a:xfrm>
        </p:spPr>
        <p:txBody>
          <a:bodyPr>
            <a:normAutofit fontScale="92500" lnSpcReduction="10000"/>
          </a:bodyPr>
          <a:lstStyle/>
          <a:p>
            <a:r>
              <a:rPr lang="ru-RU" dirty="0"/>
              <a:t>Предлагаю </a:t>
            </a:r>
            <a:r>
              <a:rPr lang="ru-RU" dirty="0" smtClean="0"/>
              <a:t>обучающимся </a:t>
            </a:r>
            <a:r>
              <a:rPr lang="ru-RU" dirty="0"/>
              <a:t>следующее задание:</a:t>
            </a:r>
            <a:endParaRPr lang="ru-RU" dirty="0"/>
          </a:p>
          <a:p>
            <a:r>
              <a:rPr lang="ru-RU" i="1" dirty="0"/>
              <a:t>Находясь на высокой горе, альпинисты завинтили крышку пустой пластиковой бутылки. Когда они спустились к подножию горы, то обнаружили, что стенки сосуда немного смяты и вдавлены внутрь. Объясните, почему это произошло. (Можно считать, что температура наружного воздуха и воздуха в бутылке на протяжении всего пути оставалась неизменной).</a:t>
            </a:r>
            <a:endParaRPr lang="ru-RU" dirty="0"/>
          </a:p>
          <a:p>
            <a:r>
              <a:rPr lang="ru-RU" b="1" u="sng" dirty="0"/>
              <a:t>Образец возможного ответа:</a:t>
            </a:r>
            <a:r>
              <a:rPr lang="ru-RU" dirty="0"/>
              <a:t> бутылка была закрыта, и температура воздуха в ней оставалась постоянной, следовательно, давление воздуха в бутылке не менялось. Снаружи на бутылку действовало атмосферное давление. По мере спуска с горы атмосферное давление увеличивалось и постепенно сжимало стенки сосуда.</a:t>
            </a:r>
            <a:endParaRPr lang="ru-RU" dirty="0"/>
          </a:p>
          <a:p>
            <a:r>
              <a:rPr lang="ru-RU" b="1" u="sng" dirty="0"/>
              <a:t>Критерии достижения планируемого результата:</a:t>
            </a:r>
            <a:r>
              <a:rPr lang="ru-RU" dirty="0"/>
              <a:t> приведён ответ, содержащий два элемента: указание на неизменность давления воздуха внутри бутылки и увеличение атмосферного давления как причины сжатия бутылки – 2 балла; приведён лишь один элемент ответа – 1 балл; другие ответы или ответ отсутствует – 0 баллов.</a:t>
            </a:r>
            <a:endParaRPr lang="ru-RU" dirty="0"/>
          </a:p>
          <a:p>
            <a:r>
              <a:rPr lang="ru-RU" b="1" u="sng" dirty="0"/>
              <a:t>Планируемый результат:</a:t>
            </a:r>
            <a:r>
              <a:rPr lang="ru-RU" dirty="0"/>
              <a:t> распознавать явление передачи давления газами, различать для данного явления условия его протекания, объяснять на основе имеющихся знаний основные условия протекания явления.</a:t>
            </a:r>
            <a:endParaRPr lang="ru-RU" dirty="0"/>
          </a:p>
          <a:p>
            <a:endParaRPr lang="ru-RU" dirty="0"/>
          </a:p>
        </p:txBody>
      </p:sp>
    </p:spTree>
    <p:extLst>
      <p:ext uri="{BB962C8B-B14F-4D97-AF65-F5344CB8AC3E}">
        <p14:creationId xmlns:p14="http://schemas.microsoft.com/office/powerpoint/2010/main" val="4008944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8738"/>
            <a:ext cx="9955368" cy="1141926"/>
          </a:xfrm>
        </p:spPr>
        <p:txBody>
          <a:bodyPr>
            <a:normAutofit/>
          </a:bodyPr>
          <a:lstStyle/>
          <a:p>
            <a:pPr algn="ctr"/>
            <a:r>
              <a:rPr lang="ru-RU" sz="1600" b="1" dirty="0" smtClean="0"/>
              <a:t> Сводная </a:t>
            </a:r>
            <a:r>
              <a:rPr lang="ru-RU" sz="1600" b="1" dirty="0"/>
              <a:t>таблица результатов эффективности овладения обучающимися 7-го класса основными видами учебно-познавательной деятельности</a:t>
            </a:r>
            <a:r>
              <a:rPr lang="ru-RU" sz="1600" dirty="0"/>
              <a:t/>
            </a:r>
            <a:br>
              <a:rPr lang="ru-RU" sz="1600" dirty="0"/>
            </a:br>
            <a:r>
              <a:rPr lang="ru-RU" sz="1600" b="1" dirty="0"/>
              <a:t>в 2013-2014учебном </a:t>
            </a:r>
            <a:r>
              <a:rPr lang="ru-RU" sz="1600" b="1" dirty="0" smtClean="0"/>
              <a:t>году</a:t>
            </a:r>
            <a:endParaRPr lang="ru-RU" sz="1600" dirty="0"/>
          </a:p>
        </p:txBody>
      </p:sp>
      <p:graphicFrame>
        <p:nvGraphicFramePr>
          <p:cNvPr id="4" name="Таблица 3"/>
          <p:cNvGraphicFramePr>
            <a:graphicFrameLocks noGrp="1"/>
          </p:cNvGraphicFramePr>
          <p:nvPr>
            <p:extLst>
              <p:ext uri="{D42A27DB-BD31-4B8C-83A1-F6EECF244321}">
                <p14:modId xmlns:p14="http://schemas.microsoft.com/office/powerpoint/2010/main" val="2816202788"/>
              </p:ext>
            </p:extLst>
          </p:nvPr>
        </p:nvGraphicFramePr>
        <p:xfrm>
          <a:off x="0" y="856063"/>
          <a:ext cx="12015989" cy="6083115"/>
        </p:xfrm>
        <a:graphic>
          <a:graphicData uri="http://schemas.openxmlformats.org/drawingml/2006/table">
            <a:tbl>
              <a:tblPr firstRow="1" firstCol="1" bandRow="1">
                <a:tableStyleId>{5C22544A-7EE6-4342-B048-85BDC9FD1C3A}</a:tableStyleId>
              </a:tblPr>
              <a:tblGrid>
                <a:gridCol w="569928"/>
                <a:gridCol w="7589325"/>
                <a:gridCol w="1728019"/>
                <a:gridCol w="2128717"/>
              </a:tblGrid>
              <a:tr h="721215">
                <a:tc>
                  <a:txBody>
                    <a:bodyPr/>
                    <a:lstStyle/>
                    <a:p>
                      <a:pPr algn="ctr">
                        <a:lnSpc>
                          <a:spcPct val="115000"/>
                        </a:lnSpc>
                        <a:spcAft>
                          <a:spcPts val="0"/>
                        </a:spcAft>
                      </a:pPr>
                      <a:r>
                        <a:rPr lang="ru-RU" sz="1200" dirty="0">
                          <a:effectLst/>
                        </a:rPr>
                        <a:t>Номер задания </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000" dirty="0">
                          <a:effectLst/>
                        </a:rPr>
                        <a:t>Виды познавательных УУД</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000">
                          <a:effectLst/>
                        </a:rPr>
                        <a:t>Количество детей, выполнивших задание</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000" dirty="0">
                          <a:effectLst/>
                        </a:rPr>
                        <a:t>% детей, выполнивших задание на максимальный балл, от общего количества выполнявших работу</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380067">
                <a:tc>
                  <a:txBody>
                    <a:bodyPr/>
                    <a:lstStyle/>
                    <a:p>
                      <a:pPr algn="r">
                        <a:lnSpc>
                          <a:spcPct val="115000"/>
                        </a:lnSpc>
                        <a:spcAft>
                          <a:spcPts val="0"/>
                        </a:spcAft>
                      </a:pPr>
                      <a:r>
                        <a:rPr lang="ru-RU" sz="1200">
                          <a:effectLst/>
                        </a:rPr>
                        <a:t>1</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Умение ориентироваться в содержании текста, отвечать на вопросы, используя явно заданную в тексте информацию</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15</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54%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380067">
                <a:tc>
                  <a:txBody>
                    <a:bodyPr/>
                    <a:lstStyle/>
                    <a:p>
                      <a:pPr algn="r">
                        <a:lnSpc>
                          <a:spcPct val="115000"/>
                        </a:lnSpc>
                        <a:spcAft>
                          <a:spcPts val="0"/>
                        </a:spcAft>
                      </a:pPr>
                      <a:r>
                        <a:rPr lang="ru-RU" sz="1200">
                          <a:effectLst/>
                        </a:rPr>
                        <a:t>2</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ориентироваться в содержании текста, отвечать на вопросы, используя явно заданную в тексте информацию</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3</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Владение  рядом общих приемов решения задач (проблем)</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0</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0%</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476622">
                <a:tc>
                  <a:txBody>
                    <a:bodyPr/>
                    <a:lstStyle/>
                    <a:p>
                      <a:pPr algn="r">
                        <a:lnSpc>
                          <a:spcPct val="115000"/>
                        </a:lnSpc>
                        <a:spcAft>
                          <a:spcPts val="0"/>
                        </a:spcAft>
                      </a:pPr>
                      <a:r>
                        <a:rPr lang="ru-RU" sz="1200">
                          <a:effectLst/>
                        </a:rPr>
                        <a:t>4</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Умение осуществлять поиск информации, оценивать достоверность предложенной информации, строить оценочные суждения на основе текста</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19</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68%</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380067">
                <a:tc>
                  <a:txBody>
                    <a:bodyPr/>
                    <a:lstStyle/>
                    <a:p>
                      <a:pPr algn="r">
                        <a:lnSpc>
                          <a:spcPct val="115000"/>
                        </a:lnSpc>
                        <a:spcAft>
                          <a:spcPts val="0"/>
                        </a:spcAft>
                      </a:pPr>
                      <a:r>
                        <a:rPr lang="ru-RU" sz="1200">
                          <a:effectLst/>
                        </a:rPr>
                        <a:t>5</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Умение интерпретировать информацию, отвечать на вопросы, используя неявно заданную информацию</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21</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75%</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6</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Умение проводить исследования (наблюдения, опыты и измерения)</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18</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64%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7</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проводить исследования (наблюдения, опыты и измерения)</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7</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25%</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380067">
                <a:tc>
                  <a:txBody>
                    <a:bodyPr/>
                    <a:lstStyle/>
                    <a:p>
                      <a:pPr algn="r">
                        <a:lnSpc>
                          <a:spcPct val="115000"/>
                        </a:lnSpc>
                        <a:spcAft>
                          <a:spcPts val="0"/>
                        </a:spcAft>
                      </a:pPr>
                      <a:r>
                        <a:rPr lang="ru-RU" sz="1200">
                          <a:effectLst/>
                        </a:rPr>
                        <a:t>8</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dirty="0">
                          <a:effectLst/>
                        </a:rPr>
                        <a:t>Умение преобразовывать модели из одной знаковой системы в другую (таблицы, схемы, графики, диаграммы, рисунки и др.)</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6</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21%</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9</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Владение  рядом общих приемов решения задач (проблем)</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20</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71%</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10</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находить  черты сходства и различия, осуществлять сравнение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3</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11%</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283510">
                <a:tc>
                  <a:txBody>
                    <a:bodyPr/>
                    <a:lstStyle/>
                    <a:p>
                      <a:pPr algn="r">
                        <a:lnSpc>
                          <a:spcPct val="115000"/>
                        </a:lnSpc>
                        <a:spcAft>
                          <a:spcPts val="0"/>
                        </a:spcAft>
                      </a:pPr>
                      <a:r>
                        <a:rPr lang="ru-RU" sz="1200">
                          <a:effectLst/>
                        </a:rPr>
                        <a:t>11</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устанавливать аналогии, строить логические рассуждения, умозаключения, делать выводы</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14</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50%</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283510">
                <a:tc>
                  <a:txBody>
                    <a:bodyPr/>
                    <a:lstStyle/>
                    <a:p>
                      <a:pPr algn="r">
                        <a:lnSpc>
                          <a:spcPct val="115000"/>
                        </a:lnSpc>
                        <a:spcAft>
                          <a:spcPts val="0"/>
                        </a:spcAft>
                      </a:pPr>
                      <a:r>
                        <a:rPr lang="ru-RU" sz="1200">
                          <a:effectLst/>
                        </a:rPr>
                        <a:t>12</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проводить группировку, сериацию, классификацию, выделять главное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50%</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283510">
                <a:tc>
                  <a:txBody>
                    <a:bodyPr/>
                    <a:lstStyle/>
                    <a:p>
                      <a:pPr algn="r">
                        <a:lnSpc>
                          <a:spcPct val="115000"/>
                        </a:lnSpc>
                        <a:spcAft>
                          <a:spcPts val="0"/>
                        </a:spcAft>
                      </a:pPr>
                      <a:r>
                        <a:rPr lang="ru-RU" sz="1200">
                          <a:effectLst/>
                        </a:rPr>
                        <a:t>13</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проводить группировку, сериацию, классификацию, выделять главное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13</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46%</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14</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выявлять черты сходства и различия, осуществлять сравнение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12</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43%</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15</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выявлять черты сходства и различия, осуществлять сравнение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8</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29%</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283510">
                <a:tc>
                  <a:txBody>
                    <a:bodyPr/>
                    <a:lstStyle/>
                    <a:p>
                      <a:pPr algn="r">
                        <a:lnSpc>
                          <a:spcPct val="115000"/>
                        </a:lnSpc>
                        <a:spcAft>
                          <a:spcPts val="0"/>
                        </a:spcAft>
                      </a:pPr>
                      <a:r>
                        <a:rPr lang="ru-RU" sz="1200">
                          <a:effectLst/>
                        </a:rPr>
                        <a:t>16</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проводить группировку, сериацию, классификацию, выделять главное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16</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57%</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305068">
                <a:tc>
                  <a:txBody>
                    <a:bodyPr/>
                    <a:lstStyle/>
                    <a:p>
                      <a:pPr algn="r">
                        <a:lnSpc>
                          <a:spcPct val="115000"/>
                        </a:lnSpc>
                        <a:spcAft>
                          <a:spcPts val="0"/>
                        </a:spcAft>
                      </a:pPr>
                      <a:r>
                        <a:rPr lang="ru-RU" sz="1200">
                          <a:effectLst/>
                        </a:rPr>
                        <a:t>17</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анализировать информацию, представленную в форме диаграммы</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18</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64%</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r h="186954">
                <a:tc>
                  <a:txBody>
                    <a:bodyPr/>
                    <a:lstStyle/>
                    <a:p>
                      <a:pPr algn="r">
                        <a:lnSpc>
                          <a:spcPct val="115000"/>
                        </a:lnSpc>
                        <a:spcAft>
                          <a:spcPts val="0"/>
                        </a:spcAft>
                      </a:pPr>
                      <a:r>
                        <a:rPr lang="ru-RU" sz="1200">
                          <a:effectLst/>
                        </a:rPr>
                        <a:t>18</a:t>
                      </a:r>
                      <a:endParaRPr lang="ru-RU" sz="12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nSpc>
                          <a:spcPct val="115000"/>
                        </a:lnSpc>
                        <a:spcAft>
                          <a:spcPts val="0"/>
                        </a:spcAft>
                      </a:pPr>
                      <a:r>
                        <a:rPr lang="ru-RU" sz="1300">
                          <a:effectLst/>
                        </a:rPr>
                        <a:t>Умение давать самооценку своих действий</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a:effectLst/>
                        </a:rPr>
                        <a:t>24</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c>
                  <a:txBody>
                    <a:bodyPr/>
                    <a:lstStyle/>
                    <a:p>
                      <a:pPr algn="ctr">
                        <a:lnSpc>
                          <a:spcPct val="115000"/>
                        </a:lnSpc>
                        <a:spcAft>
                          <a:spcPts val="0"/>
                        </a:spcAft>
                      </a:pPr>
                      <a:r>
                        <a:rPr lang="ru-RU" sz="1300" dirty="0">
                          <a:effectLst/>
                        </a:rPr>
                        <a:t>86%</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22069" marR="22069" marT="0" marB="0"/>
                </a:tc>
              </a:tr>
            </a:tbl>
          </a:graphicData>
        </a:graphic>
      </p:graphicFrame>
    </p:spTree>
    <p:extLst>
      <p:ext uri="{BB962C8B-B14F-4D97-AF65-F5344CB8AC3E}">
        <p14:creationId xmlns:p14="http://schemas.microsoft.com/office/powerpoint/2010/main" val="326140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2739" y="412124"/>
            <a:ext cx="9916732" cy="6445876"/>
          </a:xfrm>
        </p:spPr>
        <p:txBody>
          <a:bodyPr>
            <a:noAutofit/>
          </a:bodyPr>
          <a:lstStyle/>
          <a:p>
            <a:r>
              <a:rPr lang="ru-RU" sz="2400" dirty="0"/>
              <a:t>Результаты выполнения диагностической работы показывают, что наиболее успешно семиклассники справились с заданиями, проверяющими умение интерпретировать информацию, отвечать на вопросы, используя неявно заданную информацию, давать самооценку своих действий, владеют  рядом общих приемов решения задач (проблем). Одновременно с этим пока ещё слабо умеют  ориентироваться в содержании текста, отвечать на вопросы, используя явно заданную в тексте информацию, находить  черты сходства и различия, осуществлять сравнение. </a:t>
            </a:r>
            <a:br>
              <a:rPr lang="ru-RU" sz="2400" dirty="0"/>
            </a:br>
            <a:r>
              <a:rPr lang="ru-RU" sz="2400" dirty="0"/>
              <a:t>		Действия семиклассников по овладению рядом общих приемов решения задач (проблем) адекватно оценить не удалось, так как схема метро в задании при распечатывании на бумажные листы оказалась не читаемой. Именно по третьему заданию (схеме) было больше всего вопросов.  </a:t>
            </a:r>
            <a:br>
              <a:rPr lang="ru-RU" sz="2400" dirty="0"/>
            </a:br>
            <a:r>
              <a:rPr lang="ru-RU" sz="2400" b="1" dirty="0"/>
              <a:t> </a:t>
            </a:r>
            <a:r>
              <a:rPr lang="ru-RU" sz="2400" dirty="0"/>
              <a:t/>
            </a:r>
            <a:br>
              <a:rPr lang="ru-RU" sz="2400" dirty="0"/>
            </a:br>
            <a:endParaRPr lang="ru-RU" sz="2400" dirty="0"/>
          </a:p>
        </p:txBody>
      </p:sp>
    </p:spTree>
    <p:extLst>
      <p:ext uri="{BB962C8B-B14F-4D97-AF65-F5344CB8AC3E}">
        <p14:creationId xmlns:p14="http://schemas.microsoft.com/office/powerpoint/2010/main" val="4048952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797" y="609600"/>
            <a:ext cx="10650827" cy="5726806"/>
          </a:xfrm>
        </p:spPr>
        <p:txBody>
          <a:bodyPr>
            <a:normAutofit/>
          </a:bodyPr>
          <a:lstStyle/>
          <a:p>
            <a:r>
              <a:rPr lang="ru-RU" sz="2800" b="1" dirty="0" smtClean="0"/>
              <a:t>Вывод:</a:t>
            </a:r>
            <a:r>
              <a:rPr lang="ru-RU" sz="2800" dirty="0"/>
              <a:t/>
            </a:r>
            <a:br>
              <a:rPr lang="ru-RU" sz="2800" dirty="0"/>
            </a:br>
            <a:r>
              <a:rPr lang="ru-RU" sz="2800" dirty="0"/>
              <a:t>		По сравнению с итогами осенней работы результаты данной работы значительно улучшились: почти в два раза увеличилось количество школьников, которые показали базовый уровень </a:t>
            </a:r>
            <a:r>
              <a:rPr lang="ru-RU" sz="2800" dirty="0" err="1"/>
              <a:t>сформированности</a:t>
            </a:r>
            <a:r>
              <a:rPr lang="ru-RU" sz="2800" dirty="0"/>
              <a:t> </a:t>
            </a:r>
            <a:r>
              <a:rPr lang="ru-RU" sz="2800" dirty="0" err="1"/>
              <a:t>метапредметных</a:t>
            </a:r>
            <a:r>
              <a:rPr lang="ru-RU" sz="2800" dirty="0"/>
              <a:t> умений - 9 человек, что составило 32% (в сентябре 2013 г. – 17%) . Так же уменьшилось количество </a:t>
            </a:r>
            <a:r>
              <a:rPr lang="ru-RU" sz="2800" dirty="0" err="1"/>
              <a:t>семииклассников</a:t>
            </a:r>
            <a:r>
              <a:rPr lang="ru-RU" sz="2800" dirty="0"/>
              <a:t>, показавших низкий уровень подготовки – 19 человек или 68% (в сентябре 2013 г. – 83%). Однако высокого уровня пока никто не достиг.</a:t>
            </a:r>
            <a:br>
              <a:rPr lang="ru-RU" sz="2800" dirty="0"/>
            </a:br>
            <a:r>
              <a:rPr lang="ru-RU" sz="2800" b="1" dirty="0"/>
              <a:t> </a:t>
            </a:r>
            <a:r>
              <a:rPr lang="ru-RU" sz="2800" dirty="0"/>
              <a:t/>
            </a:r>
            <a:br>
              <a:rPr lang="ru-RU" sz="2800" dirty="0"/>
            </a:br>
            <a:endParaRPr lang="ru-RU" sz="2800" dirty="0"/>
          </a:p>
        </p:txBody>
      </p:sp>
    </p:spTree>
    <p:extLst>
      <p:ext uri="{BB962C8B-B14F-4D97-AF65-F5344CB8AC3E}">
        <p14:creationId xmlns:p14="http://schemas.microsoft.com/office/powerpoint/2010/main" val="3216619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5" y="624109"/>
            <a:ext cx="10190967" cy="3278189"/>
          </a:xfrm>
        </p:spPr>
        <p:txBody>
          <a:bodyPr>
            <a:normAutofit/>
          </a:bodyPr>
          <a:lstStyle/>
          <a:p>
            <a:r>
              <a:rPr lang="ru-RU" dirty="0"/>
              <a:t>Мной была выдвинута </a:t>
            </a:r>
            <a:r>
              <a:rPr lang="ru-RU" b="1" dirty="0"/>
              <a:t>гипотеза: </a:t>
            </a:r>
            <a:r>
              <a:rPr lang="ru-RU" i="1" dirty="0" err="1"/>
              <a:t>метапредметный</a:t>
            </a:r>
            <a:r>
              <a:rPr lang="ru-RU" i="1" dirty="0"/>
              <a:t> подход в обучении </a:t>
            </a:r>
            <a:r>
              <a:rPr lang="ru-RU" i="1" dirty="0" smtClean="0"/>
              <a:t>физике способствует  </a:t>
            </a:r>
            <a:r>
              <a:rPr lang="ru-RU" i="1" dirty="0"/>
              <a:t>эффективному формированию познавательных компетенций обучающихся</a:t>
            </a:r>
            <a:endParaRPr lang="ru-RU" dirty="0"/>
          </a:p>
        </p:txBody>
      </p:sp>
    </p:spTree>
    <p:extLst>
      <p:ext uri="{BB962C8B-B14F-4D97-AF65-F5344CB8AC3E}">
        <p14:creationId xmlns:p14="http://schemas.microsoft.com/office/powerpoint/2010/main" val="865226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2646" y="635357"/>
            <a:ext cx="8596668" cy="5069983"/>
          </a:xfrm>
        </p:spPr>
        <p:txBody>
          <a:bodyPr>
            <a:normAutofit fontScale="90000"/>
          </a:bodyPr>
          <a:lstStyle/>
          <a:p>
            <a:r>
              <a:rPr lang="ru-RU" sz="2700" b="1" dirty="0"/>
              <a:t>Цель: </a:t>
            </a:r>
            <a:r>
              <a:rPr lang="ru-RU" sz="2700" i="1" dirty="0"/>
              <a:t>разработать и апробировать комплекс </a:t>
            </a:r>
            <a:r>
              <a:rPr lang="ru-RU" sz="2700" i="1" dirty="0" err="1"/>
              <a:t>метапредметных</a:t>
            </a:r>
            <a:r>
              <a:rPr lang="ru-RU" sz="2700" i="1" dirty="0"/>
              <a:t> уроков, способствующих формированию  мотивации к изучению физики</a:t>
            </a:r>
            <a:r>
              <a:rPr lang="ru-RU" sz="2700" i="1" dirty="0" smtClean="0"/>
              <a:t>.</a:t>
            </a:r>
            <a:r>
              <a:rPr lang="en-US" sz="2700" i="1" dirty="0" smtClean="0"/>
              <a:t/>
            </a:r>
            <a:br>
              <a:rPr lang="en-US" sz="2700" i="1" dirty="0" smtClean="0"/>
            </a:br>
            <a:r>
              <a:rPr lang="ru-RU" sz="2700" dirty="0"/>
              <a:t/>
            </a:r>
            <a:br>
              <a:rPr lang="ru-RU" sz="2700" dirty="0"/>
            </a:br>
            <a:r>
              <a:rPr lang="ru-RU" sz="2700" b="1" dirty="0"/>
              <a:t>Задачи:</a:t>
            </a:r>
            <a:r>
              <a:rPr lang="ru-RU" sz="2700" dirty="0"/>
              <a:t/>
            </a:r>
            <a:br>
              <a:rPr lang="ru-RU" sz="2700" dirty="0"/>
            </a:br>
            <a:r>
              <a:rPr lang="ru-RU" sz="2700" dirty="0" smtClean="0"/>
              <a:t> - </a:t>
            </a:r>
            <a:r>
              <a:rPr lang="ru-RU" sz="2700" i="1" dirty="0" smtClean="0"/>
              <a:t>Изучение </a:t>
            </a:r>
            <a:r>
              <a:rPr lang="ru-RU" sz="2700" i="1" dirty="0"/>
              <a:t>подходов, принципов, технологии </a:t>
            </a:r>
            <a:r>
              <a:rPr lang="ru-RU" sz="2700" i="1" dirty="0" err="1" smtClean="0"/>
              <a:t>сценирования</a:t>
            </a:r>
            <a:r>
              <a:rPr lang="ru-RU" sz="2700" i="1" dirty="0" smtClean="0"/>
              <a:t> </a:t>
            </a:r>
            <a:r>
              <a:rPr lang="ru-RU" sz="2700" i="1" dirty="0" err="1" smtClean="0"/>
              <a:t>метапредметных</a:t>
            </a:r>
            <a:r>
              <a:rPr lang="ru-RU" sz="2700" i="1" dirty="0" smtClean="0"/>
              <a:t> </a:t>
            </a:r>
            <a:r>
              <a:rPr lang="ru-RU" sz="2700" i="1" dirty="0"/>
              <a:t>уроков.</a:t>
            </a:r>
            <a:r>
              <a:rPr lang="ru-RU" sz="2700" dirty="0"/>
              <a:t/>
            </a:r>
            <a:br>
              <a:rPr lang="ru-RU" sz="2700" dirty="0"/>
            </a:br>
            <a:r>
              <a:rPr lang="ru-RU" sz="2700" dirty="0" smtClean="0"/>
              <a:t> - </a:t>
            </a:r>
            <a:r>
              <a:rPr lang="ru-RU" sz="2700" i="1" dirty="0" smtClean="0"/>
              <a:t>Выбор </a:t>
            </a:r>
            <a:r>
              <a:rPr lang="ru-RU" sz="2700" i="1" dirty="0" err="1"/>
              <a:t>деятельностных</a:t>
            </a:r>
            <a:r>
              <a:rPr lang="ru-RU" sz="2700" i="1" dirty="0"/>
              <a:t> методов, форм, типов заданий, определение тематики занятий, подбор материалов.</a:t>
            </a:r>
            <a:r>
              <a:rPr lang="ru-RU" sz="2700" dirty="0"/>
              <a:t/>
            </a:r>
            <a:br>
              <a:rPr lang="ru-RU" sz="2700" dirty="0"/>
            </a:br>
            <a:r>
              <a:rPr lang="ru-RU" sz="2700" dirty="0" smtClean="0"/>
              <a:t> - </a:t>
            </a:r>
            <a:r>
              <a:rPr lang="ru-RU" sz="2700" i="1" dirty="0" smtClean="0"/>
              <a:t>Разработка </a:t>
            </a:r>
            <a:r>
              <a:rPr lang="ru-RU" sz="2700" i="1" dirty="0"/>
              <a:t>и апробация </a:t>
            </a:r>
            <a:r>
              <a:rPr lang="ru-RU" sz="2700" i="1" dirty="0" err="1"/>
              <a:t>метапредметных</a:t>
            </a:r>
            <a:r>
              <a:rPr lang="ru-RU" sz="2700" i="1" dirty="0"/>
              <a:t> уроков.</a:t>
            </a:r>
            <a:r>
              <a:rPr lang="ru-RU" sz="2700" dirty="0"/>
              <a:t/>
            </a:r>
            <a:br>
              <a:rPr lang="ru-RU" sz="2700" dirty="0"/>
            </a:br>
            <a:r>
              <a:rPr lang="ru-RU" sz="2700" dirty="0" smtClean="0"/>
              <a:t> - </a:t>
            </a:r>
            <a:r>
              <a:rPr lang="ru-RU" sz="2700" i="1" dirty="0" smtClean="0"/>
              <a:t>Разработка </a:t>
            </a:r>
            <a:r>
              <a:rPr lang="ru-RU" sz="2700" i="1" dirty="0"/>
              <a:t>критериев эффективности </a:t>
            </a:r>
            <a:r>
              <a:rPr lang="ru-RU" sz="2700" i="1" dirty="0" err="1"/>
              <a:t>метапредметных</a:t>
            </a:r>
            <a:r>
              <a:rPr lang="ru-RU" sz="2700" i="1" dirty="0"/>
              <a:t> сценариев.</a:t>
            </a:r>
            <a:r>
              <a:rPr lang="ru-RU" dirty="0"/>
              <a:t/>
            </a:r>
            <a:br>
              <a:rPr lang="ru-RU" dirty="0"/>
            </a:br>
            <a:endParaRPr lang="ru-RU" dirty="0"/>
          </a:p>
        </p:txBody>
      </p:sp>
    </p:spTree>
    <p:extLst>
      <p:ext uri="{BB962C8B-B14F-4D97-AF65-F5344CB8AC3E}">
        <p14:creationId xmlns:p14="http://schemas.microsoft.com/office/powerpoint/2010/main" val="2778531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46280" y="789904"/>
            <a:ext cx="8596668" cy="3138152"/>
          </a:xfrm>
        </p:spPr>
        <p:txBody>
          <a:bodyPr>
            <a:normAutofit fontScale="90000"/>
          </a:bodyPr>
          <a:lstStyle/>
          <a:p>
            <a:r>
              <a:rPr lang="ru-RU" b="1" i="1" dirty="0"/>
              <a:t>Методы исследования</a:t>
            </a:r>
            <a:r>
              <a:rPr lang="ru-RU" dirty="0"/>
              <a:t>:</a:t>
            </a:r>
            <a:br>
              <a:rPr lang="ru-RU" dirty="0"/>
            </a:br>
            <a:r>
              <a:rPr lang="ru-RU" dirty="0" smtClean="0"/>
              <a:t> - наблюдение</a:t>
            </a:r>
            <a:r>
              <a:rPr lang="ru-RU" dirty="0"/>
              <a:t>,</a:t>
            </a:r>
            <a:br>
              <a:rPr lang="ru-RU" dirty="0"/>
            </a:br>
            <a:r>
              <a:rPr lang="ru-RU" dirty="0" smtClean="0"/>
              <a:t> - тестирование</a:t>
            </a:r>
            <a:r>
              <a:rPr lang="ru-RU" dirty="0"/>
              <a:t>,</a:t>
            </a:r>
            <a:br>
              <a:rPr lang="ru-RU" dirty="0"/>
            </a:br>
            <a:r>
              <a:rPr lang="ru-RU" dirty="0" smtClean="0"/>
              <a:t>- практические </a:t>
            </a:r>
            <a:r>
              <a:rPr lang="ru-RU" dirty="0"/>
              <a:t>и проектные  работы</a:t>
            </a:r>
            <a:br>
              <a:rPr lang="ru-RU" dirty="0"/>
            </a:br>
            <a:endParaRPr lang="ru-RU" dirty="0"/>
          </a:p>
        </p:txBody>
      </p:sp>
    </p:spTree>
    <p:extLst>
      <p:ext uri="{BB962C8B-B14F-4D97-AF65-F5344CB8AC3E}">
        <p14:creationId xmlns:p14="http://schemas.microsoft.com/office/powerpoint/2010/main" val="2116224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7644" y="403538"/>
            <a:ext cx="8596668" cy="5701048"/>
          </a:xfrm>
        </p:spPr>
        <p:txBody>
          <a:bodyPr>
            <a:normAutofit fontScale="90000"/>
          </a:bodyPr>
          <a:lstStyle/>
          <a:p>
            <a:r>
              <a:rPr lang="ru-RU" sz="2200" b="1" dirty="0"/>
              <a:t>Оценка результатов проводилась в ходе различных процедур:</a:t>
            </a:r>
            <a:r>
              <a:rPr lang="ru-RU" sz="2200" dirty="0"/>
              <a:t/>
            </a:r>
            <a:br>
              <a:rPr lang="ru-RU" sz="2200" dirty="0"/>
            </a:br>
            <a:r>
              <a:rPr lang="ru-RU" sz="2200" b="1" dirty="0"/>
              <a:t>- </a:t>
            </a:r>
            <a:r>
              <a:rPr lang="ru-RU" sz="2200" dirty="0"/>
              <a:t>решение задач творческого и поискового характера;</a:t>
            </a:r>
            <a:r>
              <a:rPr lang="ru-RU" sz="2200" dirty="0"/>
              <a:t/>
            </a:r>
            <a:br>
              <a:rPr lang="ru-RU" sz="2200" dirty="0"/>
            </a:br>
            <a:r>
              <a:rPr lang="ru-RU" sz="2200" dirty="0"/>
              <a:t>- учебное проектирование;</a:t>
            </a:r>
            <a:r>
              <a:rPr lang="ru-RU" sz="2200" dirty="0"/>
              <a:t/>
            </a:r>
            <a:br>
              <a:rPr lang="ru-RU" sz="2200" dirty="0"/>
            </a:br>
            <a:r>
              <a:rPr lang="ru-RU" sz="2200" dirty="0"/>
              <a:t>- итоговые проверочные работы;</a:t>
            </a:r>
            <a:r>
              <a:rPr lang="ru-RU" sz="2200" dirty="0"/>
              <a:t/>
            </a:r>
            <a:br>
              <a:rPr lang="ru-RU" sz="2200" dirty="0"/>
            </a:br>
            <a:r>
              <a:rPr lang="ru-RU" sz="2200" dirty="0"/>
              <a:t>- комплексные работы на </a:t>
            </a:r>
            <a:r>
              <a:rPr lang="ru-RU" sz="2200" dirty="0" err="1"/>
              <a:t>межпредметной</a:t>
            </a:r>
            <a:r>
              <a:rPr lang="ru-RU" sz="2200" dirty="0"/>
              <a:t> основе;</a:t>
            </a:r>
            <a:r>
              <a:rPr lang="ru-RU" sz="2200" dirty="0"/>
              <a:t/>
            </a:r>
            <a:br>
              <a:rPr lang="ru-RU" sz="2200" dirty="0"/>
            </a:br>
            <a:r>
              <a:rPr lang="ru-RU" sz="2200" dirty="0"/>
              <a:t>- мониторинг </a:t>
            </a:r>
            <a:r>
              <a:rPr lang="ru-RU" sz="2200" dirty="0" err="1"/>
              <a:t>сформированности</a:t>
            </a:r>
            <a:r>
              <a:rPr lang="ru-RU" sz="2200" dirty="0"/>
              <a:t> основных учебных умений.</a:t>
            </a:r>
            <a:r>
              <a:rPr lang="ru-RU" sz="2200" dirty="0"/>
              <a:t/>
            </a:r>
            <a:br>
              <a:rPr lang="ru-RU" sz="2200" dirty="0"/>
            </a:br>
            <a:r>
              <a:rPr lang="ru-RU" sz="2200" dirty="0"/>
              <a:t>Может оцениваться </a:t>
            </a:r>
            <a:r>
              <a:rPr lang="ru-RU" sz="2200" dirty="0" err="1"/>
              <a:t>сформированность</a:t>
            </a:r>
            <a:r>
              <a:rPr lang="ru-RU" sz="2200" dirty="0"/>
              <a:t> умения работать в группе, слушать и слышать собеседника, координировать свои действия с партнёрами и т.д</a:t>
            </a:r>
            <a:r>
              <a:rPr lang="ru-RU" sz="2200" dirty="0" smtClean="0"/>
              <a:t>.</a:t>
            </a:r>
            <a:r>
              <a:rPr lang="en-US" sz="2200" dirty="0" smtClean="0"/>
              <a:t/>
            </a:r>
            <a:br>
              <a:rPr lang="en-US" sz="2200" dirty="0" smtClean="0"/>
            </a:br>
            <a:r>
              <a:rPr lang="ru-RU" sz="2200" dirty="0"/>
              <a:t/>
            </a:r>
            <a:br>
              <a:rPr lang="ru-RU" sz="2200" dirty="0"/>
            </a:br>
            <a:r>
              <a:rPr lang="ru-RU" sz="2200" b="1" dirty="0"/>
              <a:t>Формы оценки:</a:t>
            </a:r>
            <a:r>
              <a:rPr lang="ru-RU" sz="2200" dirty="0"/>
              <a:t/>
            </a:r>
            <a:br>
              <a:rPr lang="ru-RU" sz="2200" dirty="0"/>
            </a:br>
            <a:r>
              <a:rPr lang="ru-RU" sz="2200" b="1" dirty="0"/>
              <a:t>- </a:t>
            </a:r>
            <a:r>
              <a:rPr lang="ru-RU" sz="2200" dirty="0"/>
              <a:t>индивидуальные, групповые, фронтальные;</a:t>
            </a:r>
            <a:r>
              <a:rPr lang="ru-RU" sz="2200" dirty="0"/>
              <a:t/>
            </a:r>
            <a:br>
              <a:rPr lang="ru-RU" sz="2200" dirty="0"/>
            </a:br>
            <a:r>
              <a:rPr lang="ru-RU" sz="2200" dirty="0"/>
              <a:t>- устный и письменный опрос.</a:t>
            </a:r>
            <a:r>
              <a:rPr lang="ru-RU" sz="2200" dirty="0"/>
              <a:t/>
            </a:r>
            <a:br>
              <a:rPr lang="ru-RU" sz="2200" dirty="0"/>
            </a:br>
            <a:r>
              <a:rPr lang="en-US" sz="2200" dirty="0" smtClean="0"/>
              <a:t/>
            </a:r>
            <a:br>
              <a:rPr lang="en-US" sz="2200" dirty="0" smtClean="0"/>
            </a:br>
            <a:r>
              <a:rPr lang="ru-RU" sz="2200" b="1" dirty="0" smtClean="0"/>
              <a:t>Методы </a:t>
            </a:r>
            <a:r>
              <a:rPr lang="ru-RU" sz="2200" b="1" dirty="0"/>
              <a:t>контроля</a:t>
            </a:r>
            <a:r>
              <a:rPr lang="ru-RU" sz="2200" b="1" dirty="0" smtClean="0"/>
              <a:t>:</a:t>
            </a:r>
            <a:r>
              <a:rPr lang="en-US" sz="2200" dirty="0" smtClean="0"/>
              <a:t/>
            </a:r>
            <a:br>
              <a:rPr lang="en-US" sz="2200" dirty="0" smtClean="0"/>
            </a:br>
            <a:r>
              <a:rPr lang="ru-RU" sz="2200" dirty="0" smtClean="0"/>
              <a:t>наблюдение</a:t>
            </a:r>
            <a:r>
              <a:rPr lang="ru-RU" sz="2200" dirty="0"/>
              <a:t>,</a:t>
            </a:r>
            <a:br>
              <a:rPr lang="ru-RU" sz="2200" dirty="0"/>
            </a:br>
            <a:r>
              <a:rPr lang="ru-RU" sz="2200" dirty="0"/>
              <a:t> проектирование,</a:t>
            </a:r>
            <a:br>
              <a:rPr lang="ru-RU" sz="2200" dirty="0"/>
            </a:br>
            <a:r>
              <a:rPr lang="ru-RU" sz="2200" dirty="0"/>
              <a:t>тестирование.</a:t>
            </a:r>
            <a:r>
              <a:rPr lang="ru-RU" dirty="0"/>
              <a:t/>
            </a:r>
            <a:br>
              <a:rPr lang="ru-RU" dirty="0"/>
            </a:br>
            <a:endParaRPr lang="ru-RU" dirty="0"/>
          </a:p>
        </p:txBody>
      </p:sp>
    </p:spTree>
    <p:extLst>
      <p:ext uri="{BB962C8B-B14F-4D97-AF65-F5344CB8AC3E}">
        <p14:creationId xmlns:p14="http://schemas.microsoft.com/office/powerpoint/2010/main" val="942340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Grp="1" noChangeArrowheads="1"/>
          </p:cNvSpPr>
          <p:nvPr>
            <p:ph type="title"/>
          </p:nvPr>
        </p:nvSpPr>
        <p:spPr bwMode="auto">
          <a:xfrm>
            <a:off x="329604" y="1417440"/>
            <a:ext cx="11415928"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851525" algn="r"/>
              </a:tabLst>
              <a:defRPr>
                <a:solidFill>
                  <a:schemeClr val="tx1"/>
                </a:solidFill>
                <a:latin typeface="Arial" panose="020B0604020202020204" pitchFamily="34" charset="0"/>
              </a:defRPr>
            </a:lvl1pPr>
            <a:lvl2pPr eaLnBrk="0" fontAlgn="base" hangingPunct="0">
              <a:spcBef>
                <a:spcPct val="0"/>
              </a:spcBef>
              <a:spcAft>
                <a:spcPct val="0"/>
              </a:spcAft>
              <a:tabLst>
                <a:tab pos="5851525" algn="r"/>
              </a:tabLst>
              <a:defRPr>
                <a:solidFill>
                  <a:schemeClr val="tx1"/>
                </a:solidFill>
                <a:latin typeface="Arial" panose="020B0604020202020204" pitchFamily="34" charset="0"/>
              </a:defRPr>
            </a:lvl2pPr>
            <a:lvl3pPr eaLnBrk="0" fontAlgn="base" hangingPunct="0">
              <a:spcBef>
                <a:spcPct val="0"/>
              </a:spcBef>
              <a:spcAft>
                <a:spcPct val="0"/>
              </a:spcAft>
              <a:tabLst>
                <a:tab pos="5851525" algn="r"/>
              </a:tabLst>
              <a:defRPr>
                <a:solidFill>
                  <a:schemeClr val="tx1"/>
                </a:solidFill>
                <a:latin typeface="Arial" panose="020B0604020202020204" pitchFamily="34" charset="0"/>
              </a:defRPr>
            </a:lvl3pPr>
            <a:lvl4pPr eaLnBrk="0" fontAlgn="base" hangingPunct="0">
              <a:spcBef>
                <a:spcPct val="0"/>
              </a:spcBef>
              <a:spcAft>
                <a:spcPct val="0"/>
              </a:spcAft>
              <a:tabLst>
                <a:tab pos="5851525" algn="r"/>
              </a:tabLst>
              <a:defRPr>
                <a:solidFill>
                  <a:schemeClr val="tx1"/>
                </a:solidFill>
                <a:latin typeface="Arial" panose="020B0604020202020204" pitchFamily="34" charset="0"/>
              </a:defRPr>
            </a:lvl4pPr>
            <a:lvl5pPr eaLnBrk="0" fontAlgn="base" hangingPunct="0">
              <a:spcBef>
                <a:spcPct val="0"/>
              </a:spcBef>
              <a:spcAft>
                <a:spcPct val="0"/>
              </a:spcAft>
              <a:tabLst>
                <a:tab pos="5851525" algn="r"/>
              </a:tabLst>
              <a:defRPr>
                <a:solidFill>
                  <a:schemeClr val="tx1"/>
                </a:solidFill>
                <a:latin typeface="Arial" panose="020B0604020202020204" pitchFamily="34" charset="0"/>
              </a:defRPr>
            </a:lvl5pPr>
            <a:lvl6pPr eaLnBrk="0" fontAlgn="base" hangingPunct="0">
              <a:spcBef>
                <a:spcPct val="0"/>
              </a:spcBef>
              <a:spcAft>
                <a:spcPct val="0"/>
              </a:spcAft>
              <a:tabLst>
                <a:tab pos="5851525" algn="r"/>
              </a:tabLst>
              <a:defRPr>
                <a:solidFill>
                  <a:schemeClr val="tx1"/>
                </a:solidFill>
                <a:latin typeface="Arial" panose="020B0604020202020204" pitchFamily="34" charset="0"/>
              </a:defRPr>
            </a:lvl6pPr>
            <a:lvl7pPr eaLnBrk="0" fontAlgn="base" hangingPunct="0">
              <a:spcBef>
                <a:spcPct val="0"/>
              </a:spcBef>
              <a:spcAft>
                <a:spcPct val="0"/>
              </a:spcAft>
              <a:tabLst>
                <a:tab pos="5851525" algn="r"/>
              </a:tabLst>
              <a:defRPr>
                <a:solidFill>
                  <a:schemeClr val="tx1"/>
                </a:solidFill>
                <a:latin typeface="Arial" panose="020B0604020202020204" pitchFamily="34" charset="0"/>
              </a:defRPr>
            </a:lvl7pPr>
            <a:lvl8pPr eaLnBrk="0" fontAlgn="base" hangingPunct="0">
              <a:spcBef>
                <a:spcPct val="0"/>
              </a:spcBef>
              <a:spcAft>
                <a:spcPct val="0"/>
              </a:spcAft>
              <a:tabLst>
                <a:tab pos="5851525" algn="r"/>
              </a:tabLst>
              <a:defRPr>
                <a:solidFill>
                  <a:schemeClr val="tx1"/>
                </a:solidFill>
                <a:latin typeface="Arial" panose="020B0604020202020204" pitchFamily="34" charset="0"/>
              </a:defRPr>
            </a:lvl8pPr>
            <a:lvl9pPr eaLnBrk="0" fontAlgn="base" hangingPunct="0">
              <a:spcBef>
                <a:spcPct val="0"/>
              </a:spcBef>
              <a:spcAft>
                <a:spcPct val="0"/>
              </a:spcAft>
              <a:tabLst>
                <a:tab pos="5851525" algn="r"/>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2"/>
              </a:rPr>
              <a:t>Оглавление</a:t>
            </a:r>
            <a:b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2"/>
              </a:rPr>
            </a:b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2"/>
              </a:rPr>
              <a:t>Введение</a:t>
            </a:r>
            <a:r>
              <a:rPr lang="ru-RU" sz="2000" b="1" u="sng" dirty="0" smtClean="0">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3</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3"/>
              </a:rPr>
              <a:t>Цели и задачи</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 </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4"/>
              </a:rPr>
              <a:t>Теоретическое основы использования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4"/>
              </a:rPr>
              <a:t>метапредметного</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4"/>
              </a:rPr>
              <a:t> подхода в преподавании физики …..</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6</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1.1 </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5"/>
              </a:rPr>
              <a:t>Необходимость использования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5"/>
              </a:rPr>
              <a:t>метапредметного</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5"/>
              </a:rPr>
              <a:t>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5"/>
              </a:rPr>
              <a:t>подхода</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6"/>
              </a:rPr>
              <a:t>на</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6"/>
              </a:rPr>
              <a:t> уроках физики</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8</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1. 2 </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7"/>
              </a:rPr>
              <a:t>Возможности реализации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7"/>
              </a:rPr>
              <a:t>метапредметного</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7"/>
              </a:rPr>
              <a:t> подхода на уроках физики</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10</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 </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8"/>
              </a:rPr>
              <a:t>Практическая значимость и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8"/>
              </a:rPr>
              <a:t>инновационность</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8"/>
              </a:rPr>
              <a:t> педагогического опыта</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12</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2.1</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9"/>
              </a:rPr>
              <a:t>Формирование универсальных учебных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9"/>
              </a:rPr>
              <a:t>действий</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0"/>
              </a:rPr>
              <a:t>и</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0"/>
              </a:rPr>
              <a:t> </a:t>
            </a:r>
            <a:r>
              <a:rPr kumimoji="0" lang="ru-RU" sz="2000" b="1" i="0" u="sng" strike="noStrike" cap="none" normalizeH="0" baseline="0" dirty="0" err="1"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0"/>
              </a:rPr>
              <a:t>метапредметных</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0"/>
              </a:rPr>
              <a:t> результатов</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16</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2.2</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1"/>
              </a:rPr>
              <a:t>Применение педагогического опыта</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18</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2.3</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2"/>
              </a:rPr>
              <a:t>Разработанность системы критериев и показателей результативности…………………………</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22</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2.4  Результаты…..………………………………………………………………………………………….</a:t>
            </a:r>
            <a:r>
              <a:rPr kumimoji="0" lang="en-US"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25</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3"/>
              </a:rPr>
              <a:t>Литература</a:t>
            </a: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rPr>
              <a:t>…………………………………………………………………………………………………28</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r>
              <a:rPr kumimoji="0" lang="ru-RU" sz="2000" b="1" i="0" u="sng" strike="noStrike" cap="none" normalizeH="0" baseline="0" dirty="0" smtClean="0">
                <a:ln>
                  <a:noFill/>
                </a:ln>
                <a:effectLst/>
                <a:latin typeface="Times New Roman" panose="02020603050405020304" pitchFamily="18" charset="0"/>
                <a:ea typeface="Calibri" panose="020F0502020204030204" pitchFamily="34" charset="0"/>
                <a:cs typeface="Times New Roman" panose="02020603050405020304" pitchFamily="18" charset="0"/>
                <a:hlinkClick r:id="rId14"/>
              </a:rPr>
              <a:t>Приложение</a:t>
            </a:r>
            <a:endParaRPr kumimoji="0" lang="ru-RU" sz="2000" b="0" i="0" u="sng"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5851525" algn="r"/>
              </a:tabLst>
            </a:pPr>
            <a:endParaRPr kumimoji="0" lang="ru-RU" sz="1800" b="0" i="0" u="sng" strike="noStrike" cap="none" normalizeH="0" baseline="0" dirty="0" smtClean="0">
              <a:ln>
                <a:noFill/>
              </a:ln>
              <a:effectLst/>
            </a:endParaRPr>
          </a:p>
        </p:txBody>
      </p:sp>
    </p:spTree>
    <p:extLst>
      <p:ext uri="{BB962C8B-B14F-4D97-AF65-F5344CB8AC3E}">
        <p14:creationId xmlns:p14="http://schemas.microsoft.com/office/powerpoint/2010/main" val="2838449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52342" y="635358"/>
            <a:ext cx="9316671" cy="4696496"/>
          </a:xfrm>
        </p:spPr>
        <p:txBody>
          <a:bodyPr>
            <a:normAutofit/>
          </a:bodyPr>
          <a:lstStyle/>
          <a:p>
            <a:r>
              <a:rPr lang="ru-RU" sz="2000" dirty="0"/>
              <a:t>Сегодня мы говорим о </a:t>
            </a:r>
            <a:r>
              <a:rPr lang="ru-RU" sz="2000" dirty="0" err="1"/>
              <a:t>метапредметном</a:t>
            </a:r>
            <a:r>
              <a:rPr lang="ru-RU" sz="2000" dirty="0"/>
              <a:t> подходе и  о </a:t>
            </a:r>
            <a:r>
              <a:rPr lang="ru-RU" sz="2000" dirty="0" err="1"/>
              <a:t>метапредметных</a:t>
            </a:r>
            <a:r>
              <a:rPr lang="ru-RU" sz="2000" dirty="0"/>
              <a:t> результатах обучения в связи с формированием универсальных учебных действий.  </a:t>
            </a:r>
            <a:r>
              <a:rPr lang="ru-RU" sz="2000" dirty="0" smtClean="0"/>
              <a:t/>
            </a:r>
            <a:br>
              <a:rPr lang="ru-RU" sz="2000" dirty="0" smtClean="0"/>
            </a:br>
            <a:r>
              <a:rPr lang="ru-RU" sz="2000" dirty="0"/>
              <a:t/>
            </a:r>
            <a:br>
              <a:rPr lang="ru-RU" sz="2000" dirty="0"/>
            </a:br>
            <a:r>
              <a:rPr lang="ru-RU" sz="2000" b="1" dirty="0"/>
              <a:t>Универсальные учебные действия </a:t>
            </a:r>
            <a:r>
              <a:rPr lang="ru-RU" sz="2000" dirty="0"/>
              <a:t>– умение учиться, способность ребёнка к саморазвитию и самосовершенствованию путём сознательного и активного присвоения нового социального опыта.- совокупность способов действий учащегося, а также связанных с ними навыков учебной работы, обеспечивающих самостоятельное усвоение новых знаний, формирование умений, включая организацию этого процесса.</a:t>
            </a:r>
          </a:p>
        </p:txBody>
      </p:sp>
    </p:spTree>
    <p:extLst>
      <p:ext uri="{BB962C8B-B14F-4D97-AF65-F5344CB8AC3E}">
        <p14:creationId xmlns:p14="http://schemas.microsoft.com/office/powerpoint/2010/main" val="1174201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7645" y="596720"/>
            <a:ext cx="8596668" cy="5894231"/>
          </a:xfrm>
        </p:spPr>
        <p:txBody>
          <a:bodyPr>
            <a:normAutofit/>
          </a:bodyPr>
          <a:lstStyle/>
          <a:p>
            <a:r>
              <a:rPr lang="ru-RU" sz="3600" dirty="0"/>
              <a:t>Универсальные учебные действия тесно связаны с достижением </a:t>
            </a:r>
            <a:r>
              <a:rPr lang="ru-RU" sz="3600" dirty="0" err="1"/>
              <a:t>метапредметных</a:t>
            </a:r>
            <a:r>
              <a:rPr lang="ru-RU" sz="3600" dirty="0"/>
              <a:t> результатов, то есть таких способов действия, когда </a:t>
            </a:r>
            <a:r>
              <a:rPr lang="ru-RU" sz="3600" dirty="0" smtClean="0"/>
              <a:t>обучающиеся </a:t>
            </a:r>
            <a:r>
              <a:rPr lang="ru-RU" sz="3600" dirty="0"/>
              <a:t>могут принимать решения не только в рамках заданного учебного процесса, но и в различных жизненных ситуациях. </a:t>
            </a:r>
            <a:endParaRPr lang="ru-RU" sz="3600" dirty="0"/>
          </a:p>
        </p:txBody>
      </p:sp>
    </p:spTree>
    <p:extLst>
      <p:ext uri="{BB962C8B-B14F-4D97-AF65-F5344CB8AC3E}">
        <p14:creationId xmlns:p14="http://schemas.microsoft.com/office/powerpoint/2010/main" val="12586144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200</TotalTime>
  <Words>922</Words>
  <Application>Microsoft Office PowerPoint</Application>
  <PresentationFormat>Широкоэкранный</PresentationFormat>
  <Paragraphs>117</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Arial</vt:lpstr>
      <vt:lpstr>Calibri</vt:lpstr>
      <vt:lpstr>Garamond</vt:lpstr>
      <vt:lpstr>Times New Roman</vt:lpstr>
      <vt:lpstr>Натуральные материалы</vt:lpstr>
      <vt:lpstr>МИНИСТЕРСТВО ОБРАЗОВАНИЯ И НАУКИ АМУРСКОЙ ОБЛАСТИ  ГОСУДАРСТВЕННОЕ АВТОНОМНОЕ УЧРЕЖДЕНИЕ ДОПОЛНИТЕЛЬНОГО ПРОФЕССИОНАЛЬНОГО ОБРАЗОВАНИЯ «АМУРСКИЙ ОБЛАСТНОЙ ИНСТИТУТ РАЗВИТИЯ ОБРАЗОВАНИЯ»  (ГАУ ДПО «Амурский областной институт развития образования»)     ПРОГРАММА ПРОФЕССИОНАЛЬНОЙ ПЕРЕПОДГОТОВКИ «ПСИХОЛОГИЯ И ПЕДАГОГИКА ОБЩЕГО ОБРАЗОВАНИЯ: ОСНОВНАЯ И СТАРШАЯ ШКОЛА»     Выпускная работа Метапредметный подход в обучении  (на примере преподавания физики)      Автор работы: Долудина Елена Анатольевна </vt:lpstr>
      <vt:lpstr>Актуальность</vt:lpstr>
      <vt:lpstr>Мной была выдвинута гипотеза: метапредметный подход в обучении физике способствует  эффективному формированию познавательных компетенций обучающихся</vt:lpstr>
      <vt:lpstr>Цель: разработать и апробировать комплекс метапредметных уроков, способствующих формированию  мотивации к изучению физики.  Задачи:  - Изучение подходов, принципов, технологии сценирования метапредметных уроков.  - Выбор деятельностных методов, форм, типов заданий, определение тематики занятий, подбор материалов.  - Разработка и апробация метапредметных уроков.  - Разработка критериев эффективности метапредметных сценариев. </vt:lpstr>
      <vt:lpstr>Методы исследования:  - наблюдение,  - тестирование, - практические и проектные  работы </vt:lpstr>
      <vt:lpstr>Оценка результатов проводилась в ходе различных процедур: - решение задач творческого и поискового характера; - учебное проектирование; - итоговые проверочные работы; - комплексные работы на межпредметной основе; - мониторинг сформированности основных учебных умений. Может оцениваться сформированность умения работать в группе, слушать и слышать собеседника, координировать свои действия с партнёрами и т.д.  Формы оценки: - индивидуальные, групповые, фронтальные; - устный и письменный опрос.  Методы контроля: наблюдение,  проектирование, тестирование. </vt:lpstr>
      <vt:lpstr>Оглавление Введение………………………………………………………….………………………………………….3 Цели и задачи 1. Теоретическое основы использования метапредметного подхода в преподавании физики …..6 1.1 Необходимость использования метапредметного подходана уроках физики…………………..8 1. 2 Возможности реализации метапредметного подхода на уроках физики……………………….10 2. Практическая значимость и инновационность педагогического опыта………………………...12 2.1Формирование универсальных учебных действийи метапредметных результатов…………..16 2.2Применение педагогического опыта………………………………………………………………...18 2.3Разработанность системы критериев и показателей результативности…………………………22 2.4  Результаты…..………………………………………………………………………………………….25 Литература…………………………………………………………………………………………………28 Приложение </vt:lpstr>
      <vt:lpstr>Сегодня мы говорим о метапредметном подходе и  о метапредметных результатах обучения в связи с формированием универсальных учебных действий.    Универсальные учебные действия – умение учиться, способность ребёнка к саморазвитию и самосовершенствованию путём сознательного и активного присвоения нового социального опыта.- совокупность способов действий учащегося, а также связанных с ними навыков учебной работы, обеспечивающих самостоятельное усвоение новых знаний, формирование умений, включая организацию этого процесса.</vt:lpstr>
      <vt:lpstr>Универсальные учебные действия тесно связаны с достижением метапредметных результатов, то есть таких способов действия, когда обучающиеся могут принимать решения не только в рамках заданного учебного процесса, но и в различных жизненных ситуациях. </vt:lpstr>
      <vt:lpstr>В основе метапредметного подхода – понимание того, что главное, чему надо учить в школе, – это творческое мышление.   Метапредметный подход предполагает, что ребенок не только овладевает системой знаний, но осваивает универсальные способы действий и с их помощью сможет сам добывать информацию о мире. Это требования второго поколения образовательных стандартов.  Метапредметный подход в образовании и, соответственно, метапредметные образовательные технологии были разработаны для того, чтобы решить проблему разобщенности, расколотости, оторванности друг от друга разных научных дисциплин и, как следствие, учебных предметов.  </vt:lpstr>
      <vt:lpstr>Одна из задач метапредметного подхода помочь понять кто я в этом мире и развитие системы природа – человек – общество.  Например, можно рассмотреть ситуации различных глобальных катастроф или как развитие физики повлияло на ход истории. Работа со способом  Выбираю способ деятельности, которому буду учить детей.  Например, если обучающийся освоил решение квадратных уравнений в математике,  даю ему для решения задачу этого же типа, но из физики (решение квадратных уравнений.). Задача: Двое играют в мяч, бросая его друг другу. Какой наибольшей высоты достигнет мяч во время игры, если от одного игрока к другому летит 4 с? </vt:lpstr>
      <vt:lpstr>Мною подобраны разные виды работ, среди которых можно выделить следующие:   Творческие задания. Это  задания, которые требуют от обучающихся не простого воспроизводства информации, а творчества, поскольку задания содержат больший или меньший элемент неизвестности и имеют, как правило, несколько подходов. А это помогает получить метапредметные результаты при обучении физике: овладение навыками самостоятельного приобретения новых знаний, организации учебной деятельности, умениями предвидеть возможные результаты своих действий. Например, в 7 классе: при изучении темы плотность вещества обучающиеся определяют, самостоятельно, плотность своего тела, что в дальнейшем, при изучении темы плавание тел, поможет им дать ответ на вопрос: почему человек плавает? </vt:lpstr>
      <vt:lpstr>Работа в малых группах. Это  одна из самых популярных стратегий, так как она дает всем обучающимся  возможность участвовать в работе, практиковать навыки сотрудничества, межличностного общения (в частности, умение активно слушать, вырабатывать общее мнение, разрешать возникающие разногласия). В своей практике, работу в группах я использую в следующих ситуациях: (на протяжении всего курса физики)  при выполнении лабораторных, практических работ, экспериментальных заданий; задаю групповые творческие домашние задания (например, создать модель фонтана (7 кл.)). Это вырабатывает у школьников коммуникативные умения докладывать о результатах своего исследования, использовать справочную литературу, интернет, умения применять теоретические знания предмета на практике. </vt:lpstr>
      <vt:lpstr>Обучающие игры. Проявлению себя как личности способствует учебная игра, это одна из разновидностей интерактивных технологий. Почему игра? Ведь физика – наука серьезная. Игра – самое большое и чудесное поле высшего и свободного творчества. Игра для детей – способ научиться тому, чему их никто не сможет научить, способ исследования и ориентации в реальном мире. Включаясь в процесс игры, дети учатся жить в нашем символическом мире, мире смыслов и ценностей, и в тоже время они исследуют, экспериментируют, обучаются. Так что игра – это дело серьезное. В данном случае, можно привести следующие проводимые мною игры: суд над трением, ядерной энергетикой, «Своя игра» обобщающий урок по теме «Механика».</vt:lpstr>
      <vt:lpstr>Использование общественных ресурсов (приглашение специалиста, экскурсии). Это важный прием не только повышающий эффективность усвоение материала в целом, но и вызывающий заинтересованность обучающихся. К сожалению, данный подход в своей практике я использую редко, но, тем не менее, он имеет место. Например, экскурсия в «Электросети» (ДРЭСК) (передача электроэнергии на расстоянии). </vt:lpstr>
      <vt:lpstr>Изучение и закрепление нового материала (интерактивная лекция, работа с наглядными пособиями, видео- ,мультимедиа материалами, «ученик в роли учителя», использование вопросов). Данный подход, наверное, наиболее, широко распространен в моей практике, из всех интерактивных методов. На уроках использую как интерактивную лекцию, так и работу с наглядными пособиями, мультимедиа материалами (которые иногда выполняют сами обучающиеся)</vt:lpstr>
      <vt:lpstr>Одним из направлений, где  реализуется метапредметность достаточно эффективно, являются элективные курсы, семинарские занятия, исследовательская деятельность, а так же выполнение творческих работ.  Сферы реализации исследовательской деятельности  на уроках физики. Астрономические наблюдения Решение экспериментальных задач, Решение качественных задач Проблемный демонстрационный эксперимент Факультативная и кружковая деятельность  </vt:lpstr>
      <vt:lpstr>Метапредметные задачи делятся на качественные и количественные.  В решении качественных задач отсутствуют числовые данные и математические расчеты. В этих задачах от ученика требуется или предвидетьявление, которое должно совершиться в результате опыта, или самому воспроизвести физическое явление с помощью данных приборов.  При решении количественных задач сначала производят необходимые измерения, а затем, используя полученные данные, вычисляют с помощью математических формул ответ задачи. </vt:lpstr>
      <vt:lpstr>По месту эксперимента, по степени его участия, в решении приведенные метапредметные задачи можно разделить на несколько групп:  - Задачи, в которых для получения ответа приходится либо измерять необходимые физические величины, либо использовать паспортные данные приборов (реостатов, ламп, электроплиток и т. д.), либо экспериментально проверять эти данные.  - -Задачи, в которых ученики самостоятельно устанавливают зависимость и взаимосвязь между конкретными физическими величинами.  - Задачи, в условии которых дано описание опыта, а ученик долженпредсказать его результат. Такие задачи способствуют воспитанию у учащихся критического подхода к своим умозрительным выводам.  - Задачи, в которых ученик должен с помощью данных ему приборов ипринадлежностей показать конкретное физическое явление без указаний на то,как это сделать, или собрать электрическую цепь, сконструироватьустановку из готовых деталей в соответствии с условиями задачи. Решениетаких задач требует от учащихся творческого мышления и смекалки.  - Задачи на глазомерное определение физических величин с последующейэкспериментальной проверкой правильности ответа. Такие задачи помогаютученику предварительно оценивать результаты измерений и тем самымправильно выбирать нужные для опыта приборы и инструменты.  - Задачи с производственным содержанием, в которых решаются конкретныепрактические вопросы. Такие задачи можно разбирать во времяэкскурсий, работы в учебных мастерских, а также на уроках, используя для это­го различные инструменты, приборы и технические модели.  Приведенная здесь классификация условна, так как резких границ междуотдельными группами нет. Тем не менее, она поможет учителю болеецеленаправленно подбирать задачи для урока. </vt:lpstr>
      <vt:lpstr>Системы критериев и показателей результативности</vt:lpstr>
      <vt:lpstr> Сводная таблица результатов эффективности овладения обучающимися 7-го класса основными видами учебно-познавательной деятельности в 2013-2014учебном году</vt:lpstr>
      <vt:lpstr>Результаты выполнения диагностической работы показывают, что наиболее успешно семиклассники справились с заданиями, проверяющими умение интерпретировать информацию, отвечать на вопросы, используя неявно заданную информацию, давать самооценку своих действий, владеют  рядом общих приемов решения задач (проблем). Одновременно с этим пока ещё слабо умеют  ориентироваться в содержании текста, отвечать на вопросы, используя явно заданную в тексте информацию, находить  черты сходства и различия, осуществлять сравнение.    Действия семиклассников по овладению рядом общих приемов решения задач (проблем) адекватно оценить не удалось, так как схема метро в задании при распечатывании на бумажные листы оказалась не читаемой. Именно по третьему заданию (схеме) было больше всего вопросов.     </vt:lpstr>
      <vt:lpstr>Вывод:   По сравнению с итогами осенней работы результаты данной работы значительно улучшились: почти в два раза увеличилось количество школьников, которые показали базовый уровень сформированности метапредметных умений - 9 человек, что составило 32% (в сентябре 2013 г. – 17%) . Так же уменьшилось количество семииклассников, показавших низкий уровень подготовки – 19 человек или 68% (в сентябре 2013 г. – 83%). Однако высокого уровня пока никто не достиг.   </vt:lpstr>
    </vt:vector>
  </TitlesOfParts>
  <Company>XTreme.ws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АМУРСКОЙ ОБЛАСТИ  ГОСУДАРСТВЕННОЕ АВТОНОМНОЕ УЧРЕЖДЕНИЕ ДОПОЛНИТЕЛЬНОГО ПРОФЕССИОНАЛЬНОГО ОБРАЗОВАНИЯ «АМУРСКИЙ ОБЛАСТНОЙ ИНСТИТУТ РАЗВИТИЯ ОБРАЗОВАНИЯ»  (ГАУ ДПО «Амурский областной институт развития образования»)     ПРОГРАММА ПРОФЕССИОНАЛЬНОЙ ПЕРЕПОДГОТОВКИ «ПСИХОЛОГИЯ И ПЕДАГОГИКА ОБЩЕГО ОБРАЗОВАНИЯ: ОСНОВНАЯ И СТАРШАЯ ШКОЛА»     Выпускная работа Метапредметный подход в обучении  (на примере преподавания физики)      Автор работы: Долудина Елена Анатольевна</dc:title>
  <dc:creator>Alex</dc:creator>
  <cp:lastModifiedBy>Alex</cp:lastModifiedBy>
  <cp:revision>18</cp:revision>
  <dcterms:created xsi:type="dcterms:W3CDTF">2015-04-21T23:41:23Z</dcterms:created>
  <dcterms:modified xsi:type="dcterms:W3CDTF">2015-04-22T03:02:01Z</dcterms:modified>
</cp:coreProperties>
</file>