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57" r:id="rId3"/>
    <p:sldId id="258" r:id="rId4"/>
    <p:sldId id="267" r:id="rId5"/>
    <p:sldId id="264" r:id="rId6"/>
    <p:sldId id="265" r:id="rId7"/>
    <p:sldId id="266" r:id="rId8"/>
    <p:sldId id="268" r:id="rId9"/>
    <p:sldId id="269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65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8A87A34-81AB-432B-8DAE-1953F412C126}" type="datetimeFigureOut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586855"/>
            <a:ext cx="8689976" cy="9280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МБДОУ </a:t>
            </a:r>
            <a:r>
              <a:rPr lang="ru-RU" sz="2800" dirty="0" smtClean="0">
                <a:solidFill>
                  <a:schemeClr val="tx1"/>
                </a:solidFill>
              </a:rPr>
              <a:t>детский сад «Изумрудный город»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2019870"/>
            <a:ext cx="8689976" cy="41938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«Психологическое здоровье детей как цель и критерий успешности работы дошкольного учреждения».</a:t>
            </a:r>
          </a:p>
          <a:p>
            <a:pPr algn="ctr"/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Воспитатель: Бойко </a:t>
            </a:r>
            <a:r>
              <a:rPr lang="ru-RU" sz="2400" dirty="0" smtClean="0">
                <a:solidFill>
                  <a:schemeClr val="tx1"/>
                </a:solidFill>
              </a:rPr>
              <a:t>О.В.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73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706582"/>
            <a:ext cx="10911840" cy="1039091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Рекомендации педагогам дошкольного учреждения в сфере профилактики формирования психологического неблагополучия в развитии ребенка: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74" y="2367092"/>
            <a:ext cx="6598853" cy="3399863"/>
          </a:xfrm>
        </p:spPr>
        <p:txBody>
          <a:bodyPr>
            <a:normAutofit fontScale="32500" lnSpcReduction="20000"/>
          </a:bodyPr>
          <a:lstStyle/>
          <a:p>
            <a:r>
              <a:rPr lang="ru-RU" sz="3400" dirty="0" smtClean="0"/>
              <a:t>Создавайте в учреждении спокойную, жизнерадостную обстановку.</a:t>
            </a:r>
          </a:p>
          <a:p>
            <a:r>
              <a:rPr lang="ru-RU" sz="3400" dirty="0" smtClean="0"/>
              <a:t>Проявляйте искренний интерес к личности каждого ребенка, его состоянию, настроению.</a:t>
            </a:r>
          </a:p>
          <a:p>
            <a:r>
              <a:rPr lang="ru-RU" sz="3400" dirty="0" smtClean="0"/>
              <a:t>Организовывайте жизнедеятельность детей таким образом, чтоб у них накапливался положительный опыт добрых чувств.</a:t>
            </a:r>
          </a:p>
          <a:p>
            <a:r>
              <a:rPr lang="ru-RU" sz="3400" dirty="0" smtClean="0"/>
              <a:t>Собственным поведением демонстрируйте уважительное отношение ко всем детям.</a:t>
            </a:r>
          </a:p>
          <a:p>
            <a:r>
              <a:rPr lang="ru-RU" sz="3400" dirty="0" smtClean="0"/>
              <a:t>В ходе обучающих занятий учитывайте возрастные особенности и интересы детей.</a:t>
            </a:r>
          </a:p>
          <a:p>
            <a:r>
              <a:rPr lang="ru-RU" sz="3400" dirty="0" smtClean="0"/>
              <a:t>Создавайте условия для формирования у детей положительных взаимоотношений со сверстниками, привязанности и доверия ко взрослым.</a:t>
            </a:r>
          </a:p>
          <a:p>
            <a:r>
              <a:rPr lang="ru-RU" sz="3400" dirty="0" smtClean="0"/>
              <a:t>Учите детей осознавать свои эмоциональные состояния, настроения и чувства окружающих людей.</a:t>
            </a:r>
          </a:p>
          <a:p>
            <a:r>
              <a:rPr lang="ru-RU" sz="3400" dirty="0" smtClean="0"/>
              <a:t>Учите детей устанавливать связь между поступками, событиями, настроением и самочувствием людей.</a:t>
            </a:r>
          </a:p>
          <a:p>
            <a:r>
              <a:rPr lang="ru-RU" sz="3400" dirty="0" smtClean="0"/>
              <a:t>При организации взаимодействия чаще пользуйтесь поощрением, поддержкой детей, чем порицанием и запрещением.</a:t>
            </a:r>
          </a:p>
          <a:p>
            <a:r>
              <a:rPr lang="ru-RU" sz="3400" dirty="0" smtClean="0"/>
              <a:t>Создавайте условия для эффективного доверительного сотрудничества с родителями воспитанников.</a:t>
            </a:r>
          </a:p>
          <a:p>
            <a:endParaRPr lang="ru-RU" sz="3400" dirty="0" smtClean="0"/>
          </a:p>
          <a:p>
            <a:endParaRPr lang="ru-RU" dirty="0"/>
          </a:p>
        </p:txBody>
      </p:sp>
      <p:pic>
        <p:nvPicPr>
          <p:cNvPr id="7170" name="Picture 2" descr="C:\Users\user\Desktop\картинки к презентации\псих.здоровь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6145" y="2306782"/>
            <a:ext cx="3948546" cy="299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48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394856"/>
            <a:ext cx="10911840" cy="3044535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9972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462889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Психологическое здоровье является необходимым условием полноценного функционирования и развития человека в процессе его жизнедеятельности. </a:t>
            </a:r>
            <a:br>
              <a:rPr lang="ru-RU" sz="2400" dirty="0" smtClean="0">
                <a:solidFill>
                  <a:schemeClr val="accent1"/>
                </a:solidFill>
              </a:rPr>
            </a:br>
            <a:r>
              <a:rPr lang="ru-RU" sz="2400" dirty="0" smtClean="0">
                <a:solidFill>
                  <a:schemeClr val="accent1"/>
                </a:solidFill>
              </a:rPr>
              <a:t>Неоспорима связь психологического здоровья с физическим.</a:t>
            </a: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user\Desktop\картинки к презентации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1622" y="665018"/>
            <a:ext cx="4296642" cy="266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270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8022407" cy="480553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Характеристики психологически здорового человека:</a:t>
            </a:r>
            <a:br>
              <a:rPr lang="ru-RU" dirty="0" smtClean="0"/>
            </a:br>
            <a:r>
              <a:rPr lang="ru-RU" dirty="0" smtClean="0"/>
              <a:t>- оптимизм;</a:t>
            </a:r>
            <a:br>
              <a:rPr lang="ru-RU" dirty="0" smtClean="0"/>
            </a:br>
            <a:r>
              <a:rPr lang="ru-RU" dirty="0" smtClean="0"/>
              <a:t>- эмоциональное спокойствие;</a:t>
            </a:r>
            <a:br>
              <a:rPr lang="ru-RU" dirty="0" smtClean="0"/>
            </a:br>
            <a:r>
              <a:rPr lang="ru-RU" dirty="0" smtClean="0"/>
              <a:t>- способность радоваться;</a:t>
            </a:r>
            <a:br>
              <a:rPr lang="ru-RU" dirty="0" smtClean="0"/>
            </a:br>
            <a:r>
              <a:rPr lang="ru-RU" dirty="0" smtClean="0"/>
              <a:t>- самодостаточность;</a:t>
            </a:r>
            <a:br>
              <a:rPr lang="ru-RU" dirty="0" smtClean="0"/>
            </a:br>
            <a:r>
              <a:rPr lang="ru-RU" dirty="0" smtClean="0"/>
              <a:t>- умение адаптироваться к сложным жизненным обстоятельствам.</a:t>
            </a:r>
            <a:endParaRPr lang="ru-RU" dirty="0"/>
          </a:p>
        </p:txBody>
      </p:sp>
      <p:pic>
        <p:nvPicPr>
          <p:cNvPr id="2050" name="Picture 2" descr="C:\Users\user\Desktop\картинки к презентации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24455" y="1808018"/>
            <a:ext cx="2815936" cy="376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061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168" y="914400"/>
            <a:ext cx="10363200" cy="1911927"/>
          </a:xfrm>
        </p:spPr>
        <p:txBody>
          <a:bodyPr>
            <a:normAutofit/>
          </a:bodyPr>
          <a:lstStyle/>
          <a:p>
            <a:pPr algn="l"/>
            <a:r>
              <a:rPr lang="ru-RU" sz="3600" dirty="0"/>
              <a:t>Условно состояние психологического здоровья ребенка можно разделить на три уровня: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2227" y="4197927"/>
            <a:ext cx="7232073" cy="1859972"/>
          </a:xfrm>
        </p:spPr>
        <p:txBody>
          <a:bodyPr>
            <a:noAutofit/>
          </a:bodyPr>
          <a:lstStyle/>
          <a:p>
            <a:pPr marL="379476" indent="-342900" algn="l">
              <a:buFontTx/>
              <a:buChar char="-"/>
            </a:pPr>
            <a:r>
              <a:rPr lang="ru-RU" sz="2800" i="1" dirty="0" smtClean="0"/>
              <a:t>Высокий уровень – креативный;</a:t>
            </a:r>
          </a:p>
          <a:p>
            <a:pPr marL="379476" indent="-342900" algn="l">
              <a:buFontTx/>
              <a:buChar char="-"/>
            </a:pPr>
            <a:r>
              <a:rPr lang="ru-RU" sz="2800" i="1" dirty="0" smtClean="0"/>
              <a:t>Средний уровень – адаптивный;</a:t>
            </a:r>
          </a:p>
          <a:p>
            <a:pPr marL="379476" indent="-342900" algn="l">
              <a:buFontTx/>
              <a:buChar char="-"/>
            </a:pPr>
            <a:r>
              <a:rPr lang="ru-RU" sz="2800" i="1" dirty="0" smtClean="0"/>
              <a:t>Низкий уровень – </a:t>
            </a:r>
            <a:r>
              <a:rPr lang="ru-RU" sz="2800" i="1" dirty="0" err="1" smtClean="0"/>
              <a:t>дезадаптивный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  <p:pic>
        <p:nvPicPr>
          <p:cNvPr id="3074" name="Picture 2" descr="C:\Users\user\Desktop\картинки к презентации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110" y="3749165"/>
            <a:ext cx="3667990" cy="230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306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168" y="758536"/>
            <a:ext cx="10363200" cy="997528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Высокий уровень - креативный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3168" y="2036618"/>
            <a:ext cx="10363200" cy="2562814"/>
          </a:xfrm>
        </p:spPr>
        <p:txBody>
          <a:bodyPr>
            <a:normAutofit/>
          </a:bodyPr>
          <a:lstStyle/>
          <a:p>
            <a:pPr algn="l"/>
            <a:r>
              <a:rPr lang="ru-RU" sz="2400" dirty="0"/>
              <a:t>Дети с устойчивой адаптацией к среде, наличием резерва сил для преодоления стрессовых ситуаций и активным творческим отношением к действительности, не требующие психологической помощи.</a:t>
            </a:r>
          </a:p>
          <a:p>
            <a:pPr algn="l"/>
            <a:endParaRPr lang="ru-RU" sz="2400" dirty="0"/>
          </a:p>
        </p:txBody>
      </p:sp>
      <p:pic>
        <p:nvPicPr>
          <p:cNvPr id="4098" name="Picture 2" descr="C:\Users\user\Desktop\картинки к презентации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236" y="3719945"/>
            <a:ext cx="3221181" cy="264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картинки к презентации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39990" y="3832512"/>
            <a:ext cx="3377045" cy="253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7535" y="3719945"/>
            <a:ext cx="3241965" cy="2649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412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168" y="540328"/>
            <a:ext cx="10363200" cy="1288472"/>
          </a:xfrm>
        </p:spPr>
        <p:txBody>
          <a:bodyPr>
            <a:normAutofit/>
          </a:bodyPr>
          <a:lstStyle/>
          <a:p>
            <a:pPr algn="l"/>
            <a:r>
              <a:rPr lang="ru-RU" sz="3600" dirty="0"/>
              <a:t>Средний уровень - адаптивный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3168" y="2067790"/>
            <a:ext cx="10363200" cy="1433945"/>
          </a:xfrm>
        </p:spPr>
        <p:txBody>
          <a:bodyPr/>
          <a:lstStyle/>
          <a:p>
            <a:pPr algn="l"/>
            <a:r>
              <a:rPr lang="ru-RU" sz="2400" dirty="0"/>
              <a:t>Дети, в целом, адаптированные к социуму, однако имеющие некоторую повышенную тревожность.</a:t>
            </a:r>
          </a:p>
          <a:p>
            <a:endParaRPr lang="ru-RU" dirty="0"/>
          </a:p>
        </p:txBody>
      </p:sp>
      <p:pic>
        <p:nvPicPr>
          <p:cNvPr id="9218" name="Picture 2" descr="C:\Users\user\Desktop\tsgina0070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1538" y="3678382"/>
            <a:ext cx="282892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a-place-where-no-child-is-left-o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6700" y="3678382"/>
            <a:ext cx="3709554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страх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674" y="3896590"/>
            <a:ext cx="3584862" cy="223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590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168" y="602674"/>
            <a:ext cx="10363200" cy="144433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Низкий уровень - </a:t>
            </a:r>
            <a:r>
              <a:rPr lang="ru-RU" dirty="0" err="1"/>
              <a:t>дезадаптивный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3168" y="1620982"/>
            <a:ext cx="10363200" cy="1922318"/>
          </a:xfrm>
        </p:spPr>
        <p:txBody>
          <a:bodyPr>
            <a:normAutofit/>
          </a:bodyPr>
          <a:lstStyle/>
          <a:p>
            <a:pPr algn="l"/>
            <a:r>
              <a:rPr lang="ru-RU" sz="2400" dirty="0"/>
              <a:t>Дети со стремлением приспособиться к внешним обстоятельствам в ущерб своим желаниям или возможностям или наоборот, использующие наступательную позицию – подчинить окружение своим потребностям. Эти дети требуют индивидуальной психологической помощи.</a:t>
            </a:r>
          </a:p>
          <a:p>
            <a:pPr algn="l"/>
            <a:endParaRPr lang="ru-RU" sz="2400" dirty="0"/>
          </a:p>
        </p:txBody>
      </p:sp>
      <p:pic>
        <p:nvPicPr>
          <p:cNvPr id="10242" name="Picture 2" descr="C:\Users\user\Desktop\2fd259201c9e6451276fad6d43763c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7164" y="3532909"/>
            <a:ext cx="3285692" cy="287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hiperaktiv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109" y="3667991"/>
            <a:ext cx="3200401" cy="2743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8327" y="3532909"/>
            <a:ext cx="4218709" cy="296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26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168" y="519546"/>
            <a:ext cx="10363200" cy="2275609"/>
          </a:xfrm>
        </p:spPr>
        <p:txBody>
          <a:bodyPr>
            <a:noAutofit/>
          </a:bodyPr>
          <a:lstStyle/>
          <a:p>
            <a:pPr algn="l"/>
            <a:r>
              <a:rPr lang="ru-RU" sz="3600" dirty="0"/>
              <a:t>Факторы риска психологического здоровья детей.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3168" y="3553690"/>
            <a:ext cx="6902750" cy="2576946"/>
          </a:xfrm>
        </p:spPr>
        <p:txBody>
          <a:bodyPr>
            <a:normAutofit/>
          </a:bodyPr>
          <a:lstStyle/>
          <a:p>
            <a:pPr marL="379476" indent="-342900" algn="l">
              <a:buFontTx/>
              <a:buChar char="-"/>
            </a:pPr>
            <a:r>
              <a:rPr lang="ru-RU" dirty="0" smtClean="0"/>
              <a:t>Средовые ( всё, что окружает ребенка): неблагоприятные семейные условия и неблагоприятные условия, связанные с детским учреждением.</a:t>
            </a:r>
          </a:p>
          <a:p>
            <a:pPr marL="379476" indent="-342900" algn="l">
              <a:buFontTx/>
              <a:buChar char="-"/>
            </a:pPr>
            <a:r>
              <a:rPr lang="ru-RU" dirty="0" smtClean="0"/>
              <a:t>Субъективные ( его индивидуальные личностные особенности): характер, темперамент, самооценка.</a:t>
            </a:r>
          </a:p>
          <a:p>
            <a:pPr marL="379476" indent="-342900" algn="l">
              <a:buFontTx/>
              <a:buChar char="-"/>
            </a:pPr>
            <a:endParaRPr lang="ru-RU" dirty="0"/>
          </a:p>
        </p:txBody>
      </p:sp>
      <p:pic>
        <p:nvPicPr>
          <p:cNvPr id="8194" name="Picture 2" descr="C:\Users\user\Desktop\картинки к презентации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4809" y="3584865"/>
            <a:ext cx="4333008" cy="261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932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168" y="581892"/>
            <a:ext cx="10363200" cy="1485900"/>
          </a:xfrm>
        </p:spPr>
        <p:txBody>
          <a:bodyPr>
            <a:normAutofit/>
          </a:bodyPr>
          <a:lstStyle/>
          <a:p>
            <a:pPr algn="l"/>
            <a:r>
              <a:rPr lang="ru-RU" sz="3600" dirty="0"/>
              <a:t>Задачи </a:t>
            </a:r>
            <a:r>
              <a:rPr lang="ru-RU" sz="3600" dirty="0" smtClean="0"/>
              <a:t>психологической </a:t>
            </a:r>
            <a:r>
              <a:rPr lang="ru-RU" sz="3600" dirty="0"/>
              <a:t>поддержки детей  в дошкольном </a:t>
            </a:r>
            <a:r>
              <a:rPr lang="ru-RU" sz="3600" dirty="0" smtClean="0"/>
              <a:t>учреждении 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88772" y="3685031"/>
            <a:ext cx="7637595" cy="2424823"/>
          </a:xfrm>
        </p:spPr>
        <p:txBody>
          <a:bodyPr>
            <a:normAutofit/>
          </a:bodyPr>
          <a:lstStyle/>
          <a:p>
            <a:pPr algn="l"/>
            <a:r>
              <a:rPr lang="ru-RU" b="1" dirty="0"/>
              <a:t>1. </a:t>
            </a:r>
            <a:r>
              <a:rPr lang="ru-RU" b="1" dirty="0" smtClean="0"/>
              <a:t>Обучение </a:t>
            </a:r>
            <a:r>
              <a:rPr lang="ru-RU" b="1" dirty="0"/>
              <a:t>положительному </a:t>
            </a:r>
            <a:r>
              <a:rPr lang="ru-RU" b="1" dirty="0" err="1"/>
              <a:t>самоотношению</a:t>
            </a:r>
            <a:r>
              <a:rPr lang="ru-RU" b="1" dirty="0"/>
              <a:t> и принятию других людей.</a:t>
            </a:r>
          </a:p>
          <a:p>
            <a:pPr algn="l"/>
            <a:r>
              <a:rPr lang="ru-RU" b="1" dirty="0"/>
              <a:t>2. </a:t>
            </a:r>
            <a:r>
              <a:rPr lang="ru-RU" b="1" dirty="0" smtClean="0"/>
              <a:t>Обучение </a:t>
            </a:r>
            <a:r>
              <a:rPr lang="ru-RU" b="1" dirty="0"/>
              <a:t>рефлексивным умениям ( умение осознавать свои чувства, причины поведения).</a:t>
            </a:r>
          </a:p>
          <a:p>
            <a:pPr algn="l"/>
            <a:r>
              <a:rPr lang="ru-RU" b="1" dirty="0"/>
              <a:t>3. </a:t>
            </a:r>
            <a:r>
              <a:rPr lang="ru-RU" b="1" dirty="0" smtClean="0"/>
              <a:t>Формирование </a:t>
            </a:r>
            <a:r>
              <a:rPr lang="ru-RU" b="1" dirty="0"/>
              <a:t>потребности в саморазвитии (умение находить в трудных ситуациях силы внутри себя).</a:t>
            </a:r>
          </a:p>
          <a:p>
            <a:pPr algn="l"/>
            <a:endParaRPr lang="ru-RU" dirty="0"/>
          </a:p>
        </p:txBody>
      </p:sp>
      <p:pic>
        <p:nvPicPr>
          <p:cNvPr id="6146" name="Picture 2" descr="C:\Users\user\Desktop\картинки к презентации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282" y="3616037"/>
            <a:ext cx="3283527" cy="229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691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197</TotalTime>
  <Words>386</Words>
  <Application>Microsoft Office PowerPoint</Application>
  <PresentationFormat>Произвольный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МБДОУ детский сад «Изумрудный город»</vt:lpstr>
      <vt:lpstr>Психологическое здоровье является необходимым условием полноценного функционирования и развития человека в процессе его жизнедеятельности.  Неоспорима связь психологического здоровья с физическим.</vt:lpstr>
      <vt:lpstr>Характеристики психологически здорового человека: - оптимизм; - эмоциональное спокойствие; - способность радоваться; - самодостаточность; - умение адаптироваться к сложным жизненным обстоятельствам.</vt:lpstr>
      <vt:lpstr>Условно состояние психологического здоровья ребенка можно разделить на три уровня:</vt:lpstr>
      <vt:lpstr>Высокий уровень - креативный</vt:lpstr>
      <vt:lpstr>Средний уровень - адаптивный</vt:lpstr>
      <vt:lpstr>Низкий уровень - дезадаптивный </vt:lpstr>
      <vt:lpstr>Факторы риска психологического здоровья детей.</vt:lpstr>
      <vt:lpstr>Задачи психологической поддержки детей  в дошкольном учреждении :</vt:lpstr>
      <vt:lpstr>Рекомендации педагогам дошкольного учреждения в сфере профилактики формирования психологического неблагополучия в развитии ребенка: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«Давыдовский детский сад» общеразвивающего вида</dc:title>
  <dc:creator>user</dc:creator>
  <cp:lastModifiedBy>WS</cp:lastModifiedBy>
  <cp:revision>17</cp:revision>
  <dcterms:created xsi:type="dcterms:W3CDTF">2017-03-14T06:30:57Z</dcterms:created>
  <dcterms:modified xsi:type="dcterms:W3CDTF">2022-02-10T18:03:58Z</dcterms:modified>
</cp:coreProperties>
</file>