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9"/>
    <p:restoredTop sz="84644"/>
  </p:normalViewPr>
  <p:slideViewPr>
    <p:cSldViewPr>
      <p:cViewPr varScale="1">
        <p:scale>
          <a:sx n="97" d="100"/>
          <a:sy n="97" d="100"/>
        </p:scale>
        <p:origin x="2010" y="78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528" y="-114"/>
      </p:cViewPr>
      <p:guideLst>
        <p:guide orient="horz" pos="2880"/>
        <p:guide pos="215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886663A1-BE93-4F19-BCAE-33E954C20B2B}" type="datetime1">
              <a:rPr lang="ru-RU"/>
              <a:pPr lvl="0">
                <a:defRPr/>
              </a:pPr>
              <a:t>31.05.2021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B40DF26E-F902-4582-B614-0C9EE35F2135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E90C0431-2448-4DC3-AF70-2785FBE2C445}" type="datetime1">
              <a:rPr lang="ru-RU"/>
              <a:pPr lvl="0">
                <a:defRPr/>
              </a:pPr>
              <a:t>31.05.2021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D74341FE-AE5C-47F1-8FD8-47C4A673A802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ru-RU" sz="1200"/>
              <a:t>Оригинальные шаблоны для презентаций: </a:t>
            </a:r>
            <a:r>
              <a:rPr lang="ru-RU" sz="1200">
                <a:hlinkClick r:id="rId3"/>
              </a:rPr>
              <a:t>https://presentation-creation.ru/powerpoint-templates.html</a:t>
            </a:r>
            <a:r>
              <a:rPr lang="en-US" sz="1200"/>
              <a:t> </a:t>
            </a:r>
          </a:p>
          <a:p>
            <a:pPr lvl="0">
              <a:defRPr/>
            </a:pPr>
            <a:r>
              <a:rPr lang="ru-RU" sz="1200"/>
              <a:t>Бесплатно и без регистрации.</a:t>
            </a:r>
          </a:p>
          <a:p>
            <a:pPr lvl="0"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74341FE-AE5C-47F1-8FD8-47C4A673A802}" type="slidenum">
              <a:rPr lang="en-US"/>
              <a:pPr lvl="0"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5373216"/>
            <a:ext cx="6480720" cy="1224136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endParaRPr lang="ru-RU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endParaRPr lang="ru-RU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51520" y="45855"/>
            <a:ext cx="8784975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251520" y="1340768"/>
            <a:ext cx="6768752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endParaRPr lang="ru-RU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endParaRPr lang="ru-RU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endParaRPr lang="ru-RU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endParaRPr lang="ru-RU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endParaRPr lang="ru-RU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endParaRPr lang="ru-RU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endParaRPr lang="ru-RU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855"/>
            <a:ext cx="8784975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340768"/>
            <a:ext cx="6768752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763" y="4653136"/>
            <a:ext cx="8820472" cy="2744924"/>
          </a:xfrm>
        </p:spPr>
        <p:txBody>
          <a:bodyPr/>
          <a:lstStyle/>
          <a:p>
            <a:pPr algn="ctr">
              <a:defRPr/>
            </a:pPr>
            <a:r>
              <a:rPr lang="ru-RU" altLang="en-US" sz="2000">
                <a:solidFill>
                  <a:schemeClr val="tx1"/>
                </a:solidFill>
                <a:latin typeface="Times New Roman"/>
                <a:cs typeface="Times New Roman"/>
              </a:rPr>
              <a:t>Развитие физических качеств дошкольников </a:t>
            </a:r>
          </a:p>
          <a:p>
            <a:pPr algn="ctr">
              <a:defRPr/>
            </a:pPr>
            <a:r>
              <a:rPr lang="ru-RU" altLang="en-US" sz="2000">
                <a:solidFill>
                  <a:schemeClr val="tx1"/>
                </a:solidFill>
                <a:latin typeface="Times New Roman"/>
                <a:cs typeface="Times New Roman"/>
              </a:rPr>
              <a:t>по средствам работы с мячом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47161"/>
            <a:ext cx="5112568" cy="813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en-US" sz="1600">
                <a:latin typeface="Times New Roman"/>
                <a:cs typeface="Times New Roman"/>
              </a:rPr>
              <a:t>Муниципальное автономное дошкольное образовательное учреждение </a:t>
            </a:r>
          </a:p>
          <a:p>
            <a:pPr algn="ctr">
              <a:defRPr/>
            </a:pPr>
            <a:r>
              <a:rPr lang="ru-RU" altLang="en-US" sz="1600">
                <a:latin typeface="Times New Roman"/>
                <a:cs typeface="Times New Roman"/>
              </a:rPr>
              <a:t>«Детский сад «Колосок»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43549" y="6042813"/>
            <a:ext cx="3600451" cy="815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altLang="en-US" sz="1600">
                <a:solidFill>
                  <a:schemeClr val="tx1"/>
                </a:solidFill>
                <a:latin typeface="Times New Roman"/>
                <a:cs typeface="Times New Roman"/>
              </a:rPr>
              <a:t>Разработал:</a:t>
            </a:r>
          </a:p>
          <a:p>
            <a:pPr algn="r">
              <a:defRPr/>
            </a:pPr>
            <a:r>
              <a:rPr lang="ru-RU" altLang="en-US" sz="1600">
                <a:solidFill>
                  <a:schemeClr val="tx1"/>
                </a:solidFill>
                <a:latin typeface="Times New Roman"/>
                <a:cs typeface="Times New Roman"/>
              </a:rPr>
              <a:t>Инструктор по ФИЗО</a:t>
            </a:r>
          </a:p>
          <a:p>
            <a:pPr algn="r">
              <a:defRPr/>
            </a:pPr>
            <a:r>
              <a:rPr lang="ru-RU" altLang="en-US" sz="16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                                           Филатов С</a:t>
            </a:r>
            <a:r>
              <a:rPr lang="en-US" altLang="ru-RU" sz="16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altLang="en-US" sz="16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spd="med" advClick="0" advTm="20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160" r="11670" b="5120"/>
          <a:stretch>
            <a:fillRect/>
          </a:stretch>
        </p:blipFill>
        <p:spPr>
          <a:xfrm>
            <a:off x="0" y="0"/>
            <a:ext cx="3528392" cy="34982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807804" y="3429000"/>
            <a:ext cx="6336195" cy="3429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14660" t="12280" r="4820" b="10710"/>
          <a:stretch>
            <a:fillRect/>
          </a:stretch>
        </p:blipFill>
        <p:spPr>
          <a:xfrm>
            <a:off x="5040053" y="0"/>
            <a:ext cx="4103947" cy="3429000"/>
          </a:xfrm>
          <a:prstGeom prst="rect">
            <a:avLst/>
          </a:prstGeom>
        </p:spPr>
      </p:pic>
    </p:spTree>
  </p:cSld>
  <p:clrMapOvr>
    <a:masterClrMapping/>
  </p:clrMapOvr>
  <p:transition advClick="0" advTm="2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251520" y="656692"/>
            <a:ext cx="6768752" cy="4176464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b="1">
                <a:solidFill>
                  <a:schemeClr val="bg1"/>
                </a:solidFill>
              </a:rPr>
              <a:t>Упражнения­ с мячом являются одними из наиболее древних видов физических упражнений. История не знает ни точного места, ни времени возникновения мяча и игр с мячом. </a:t>
            </a:r>
            <a:endParaRPr lang="ru-RU" altLang="ru-RU" b="1">
              <a:solidFill>
                <a:srgbClr val="002060"/>
              </a:solidFill>
            </a:endParaRPr>
          </a:p>
          <a:p>
            <a:pPr lvl="0">
              <a:defRPr/>
            </a:pPr>
            <a:endParaRPr lang="ru-RU" altLang="ru-RU" b="1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3023828" y="4077072"/>
            <a:ext cx="6120172" cy="2780928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 advClick="0" advTm="20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0" y="440668"/>
            <a:ext cx="6768752" cy="1692188"/>
          </a:xfrm>
        </p:spPr>
        <p:txBody>
          <a:bodyPr/>
          <a:lstStyle/>
          <a:p>
            <a:pPr marL="0" marR="0" lv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ru-RU" b="1" i="0" u="none" strike="noStrike" kern="1200" cap="none" spc="0" normalizeH="0" baseline="0">
                <a:ln w="6350">
                  <a:solidFill>
                    <a:srgbClr val="40C6D8">
                      <a:lumMod val="20000"/>
                      <a:lumOff val="80000"/>
                    </a:srgbClr>
                  </a:solidFill>
                </a:ln>
                <a:solidFill>
                  <a:srgbClr val="FF0000"/>
                </a:soli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«Мячи разные нужны, мячи всякие важны!»</a:t>
            </a:r>
          </a:p>
        </p:txBody>
      </p:sp>
      <p:pic>
        <p:nvPicPr>
          <p:cNvPr id="4" name="Picture 5" descr="C:\Users\Казиев\Desktop\Волебол Патя\276c309c.pn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 rot="1792114">
            <a:off x="7296658" y="303347"/>
            <a:ext cx="1598497" cy="1425703"/>
          </a:xfrm>
          <a:prstGeom prst="rect">
            <a:avLst/>
          </a:prstGeom>
          <a:noFill/>
        </p:spPr>
      </p:pic>
      <p:pic>
        <p:nvPicPr>
          <p:cNvPr id="5" name="Picture 18" descr="C:\Users\Казиев\Desktop\Волебол Патя\0_a374a_c9240ba3_S.pn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 rot="21503356">
            <a:off x="36722" y="3825083"/>
            <a:ext cx="3416635" cy="3019235"/>
          </a:xfrm>
          <a:prstGeom prst="rect">
            <a:avLst/>
          </a:prstGeom>
          <a:ln w="88900" cap="sq">
            <a:noFill/>
            <a:miter/>
          </a:ln>
          <a:effectLst>
            <a:outerShdw blurRad="127000" dist="127000" dir="27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15" descr="C:\Users\Казиев\Desktop\Волебол Патя\0_b0fb3_3c3dd7e5_S.png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 rot="15330574">
            <a:off x="6880317" y="1862722"/>
            <a:ext cx="1152127" cy="2016224"/>
          </a:xfrm>
          <a:prstGeom prst="rect">
            <a:avLst/>
          </a:prstGeom>
          <a:noFill/>
        </p:spPr>
      </p:pic>
      <p:pic>
        <p:nvPicPr>
          <p:cNvPr id="7" name="Picture 22" descr="C:\Users\Казиев\Desktop\Волебол Патя\0_b0fec_63b94e0_S.png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4319972" y="3789040"/>
            <a:ext cx="1380728" cy="1092696"/>
          </a:xfrm>
          <a:prstGeom prst="rect">
            <a:avLst/>
          </a:prstGeom>
          <a:noFill/>
        </p:spPr>
      </p:pic>
      <p:pic>
        <p:nvPicPr>
          <p:cNvPr id="8" name="Picture 19" descr="C:\Users\Казиев\Desktop\Волебол Патя\0_b0fca_fb35179_S.png"/>
          <p:cNvPicPr>
            <a:picLocks noChangeAspect="1" noChangeArrowheads="1"/>
          </p:cNvPicPr>
          <p:nvPr/>
        </p:nvPicPr>
        <p:blipFill rotWithShape="1">
          <a:blip r:embed="rId6"/>
          <a:srcRect/>
          <a:stretch>
            <a:fillRect/>
          </a:stretch>
        </p:blipFill>
        <p:spPr>
          <a:xfrm>
            <a:off x="3587316" y="2121867"/>
            <a:ext cx="1524744" cy="1307133"/>
          </a:xfrm>
          <a:prstGeom prst="rect">
            <a:avLst/>
          </a:prstGeom>
          <a:noFill/>
        </p:spPr>
      </p:pic>
      <p:pic>
        <p:nvPicPr>
          <p:cNvPr id="9" name="Picture 7" descr="C:\Users\Казиев\Desktop\Волебол Патя\kartinki-s-myachami-dlya-detey-85199-large.jpg.png"/>
          <p:cNvPicPr>
            <a:picLocks noChangeAspect="1" noChangeArrowheads="1"/>
          </p:cNvPicPr>
          <p:nvPr/>
        </p:nvPicPr>
        <p:blipFill rotWithShape="1">
          <a:blip r:embed="rId7"/>
          <a:srcRect/>
          <a:stretch>
            <a:fillRect/>
          </a:stretch>
        </p:blipFill>
        <p:spPr>
          <a:xfrm>
            <a:off x="611560" y="1988840"/>
            <a:ext cx="1574639" cy="165618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4" y="404664"/>
            <a:ext cx="8784975" cy="118522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altLang="en-US">
                <a:latin typeface="Times New Roman"/>
                <a:cs typeface="Times New Roman"/>
              </a:rPr>
              <a:t>Совместная работа с воспитателями</a:t>
            </a:r>
          </a:p>
          <a:p>
            <a:pPr>
              <a:defRPr/>
            </a:pPr>
            <a:r>
              <a:rPr lang="ru-RU" altLang="en-US">
                <a:latin typeface="Times New Roman"/>
                <a:cs typeface="Times New Roman"/>
              </a:rPr>
              <a:t>по реализаций проекта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000" b="9690"/>
          <a:stretch>
            <a:fillRect/>
          </a:stretch>
        </p:blipFill>
        <p:spPr>
          <a:xfrm>
            <a:off x="3864363" y="3032956"/>
            <a:ext cx="5279637" cy="38250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1330" r="11670" b="7040"/>
          <a:stretch>
            <a:fillRect/>
          </a:stretch>
        </p:blipFill>
        <p:spPr>
          <a:xfrm>
            <a:off x="0" y="2581461"/>
            <a:ext cx="3564396" cy="4276539"/>
          </a:xfrm>
          <a:prstGeom prst="rect">
            <a:avLst/>
          </a:prstGeom>
        </p:spPr>
      </p:pic>
    </p:spTree>
  </p:cSld>
  <p:clrMapOvr>
    <a:masterClrMapping/>
  </p:clrMapOvr>
  <p:transition advClick="0" advTm="20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2440" r="12890" b="30"/>
          <a:stretch>
            <a:fillRect/>
          </a:stretch>
        </p:blipFill>
        <p:spPr>
          <a:xfrm>
            <a:off x="5148064" y="0"/>
            <a:ext cx="3995936" cy="54812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2550" r="11260"/>
          <a:stretch>
            <a:fillRect/>
          </a:stretch>
        </p:blipFill>
        <p:spPr>
          <a:xfrm>
            <a:off x="0" y="980728"/>
            <a:ext cx="5148064" cy="4428492"/>
          </a:xfrm>
          <a:prstGeom prst="rect">
            <a:avLst/>
          </a:prstGeom>
        </p:spPr>
      </p:pic>
    </p:spTree>
  </p:cSld>
  <p:clrMapOvr>
    <a:masterClrMapping/>
  </p:clrMapOvr>
  <p:transition advClick="0" advTm="20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444500">
              <a:defRPr/>
            </a:pPr>
            <a:r>
              <a:rPr lang="ru-RU" altLang="en-US" sz="3200">
                <a:latin typeface="Times New Roman"/>
                <a:cs typeface="Times New Roman"/>
              </a:rPr>
              <a:t>Рисование на тему «Мой любимый спортивный мяч»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4310"/>
          <a:stretch>
            <a:fillRect/>
          </a:stretch>
        </p:blipFill>
        <p:spPr>
          <a:xfrm>
            <a:off x="395536" y="1340768"/>
            <a:ext cx="3132348" cy="39964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3838575" y="2876550"/>
            <a:ext cx="5305425" cy="3981450"/>
          </a:xfrm>
          <a:prstGeom prst="rect">
            <a:avLst/>
          </a:prstGeom>
        </p:spPr>
      </p:pic>
    </p:spTree>
  </p:cSld>
  <p:clrMapOvr>
    <a:masterClrMapping/>
  </p:clrMapOvr>
  <p:transition advClick="0" advTm="20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 b="1">
                <a:solidFill>
                  <a:schemeClr val="bg1"/>
                </a:solidFill>
              </a:rPr>
              <a:t>Как известно</a:t>
            </a:r>
            <a:r>
              <a:rPr lang="ru-RU" altLang="ru-RU" b="1">
                <a:solidFill>
                  <a:schemeClr val="bg1"/>
                </a:solidFill>
              </a:rPr>
              <a:t>, существует огромное количество видов спорта с мячом. Ведь для каждого вида спорта необходим свой особенный мяч определенного размера, веса, цвета и формы</a:t>
            </a:r>
          </a:p>
        </p:txBody>
      </p:sp>
    </p:spTree>
  </p:cSld>
  <p:clrMapOvr>
    <a:masterClrMapping/>
  </p:clrMapOvr>
  <p:transition advClick="0" advTm="20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>Консультация для родителей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0" y="1340768"/>
            <a:ext cx="9144000" cy="5517232"/>
          </a:xfrm>
          <a:prstGeom prst="rect">
            <a:avLst/>
          </a:prstGeom>
        </p:spPr>
      </p:pic>
    </p:spTree>
  </p:cSld>
  <p:clrMapOvr>
    <a:masterClrMapping/>
  </p:clrMapOvr>
  <p:transition advClick="0" advTm="20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>Игры с мячём 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0" y="1664804"/>
            <a:ext cx="9144000" cy="5193196"/>
          </a:xfrm>
          <a:prstGeom prst="rect">
            <a:avLst/>
          </a:prstGeom>
        </p:spPr>
      </p:pic>
    </p:spTree>
  </p:cSld>
  <p:clrMapOvr>
    <a:masterClrMapping/>
  </p:clrMapOvr>
  <p:transition advClick="0" advTm="20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855"/>
            <a:ext cx="8892480" cy="1510937"/>
          </a:xfrm>
        </p:spPr>
        <p:txBody>
          <a:bodyPr/>
          <a:lstStyle/>
          <a:p>
            <a:pPr>
              <a:defRPr/>
            </a:pPr>
            <a:r>
              <a:rPr lang="ru-RU" altLang="en-US" sz="2400">
                <a:solidFill>
                  <a:schemeClr val="bg1"/>
                </a:solidFill>
                <a:latin typeface="Times New Roman"/>
                <a:ea typeface="Tahoma"/>
                <a:cs typeface="Times New Roman"/>
              </a:rPr>
              <a:t>Наблюдая за дошколятами можно с уверенностью сказать, что не что так их не радует, как импровизационные игры с мячом.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0" y="2247725"/>
            <a:ext cx="4572000" cy="4610275"/>
          </a:xfrm>
          <a:prstGeom prst="rect">
            <a:avLst/>
          </a:prstGeom>
        </p:spPr>
      </p:pic>
    </p:spTree>
  </p:cSld>
  <p:clrMapOvr>
    <a:masterClrMapping/>
  </p:clrMapOvr>
  <p:transition advClick="0" advTm="2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>
                <a:solidFill>
                  <a:schemeClr val="tx1"/>
                </a:solidFill>
              </a:rPr>
              <a:t>Актуальность</a:t>
            </a: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251520" y="1340768"/>
            <a:ext cx="6552728" cy="4752528"/>
          </a:xfrm>
        </p:spPr>
        <p:txBody>
          <a:bodyPr/>
          <a:lstStyle/>
          <a:p>
            <a:pPr>
              <a:buNone/>
              <a:defRPr/>
            </a:pPr>
            <a:endParaRPr lang="ru-RU" altLang="en-US" sz="2400" b="1"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altLang="en-US" sz="2400" b="1">
                <a:solidFill>
                  <a:schemeClr val="bg1"/>
                </a:solidFill>
                <a:latin typeface="Times New Roman"/>
                <a:cs typeface="Times New Roman"/>
              </a:rPr>
              <a:t>1. Незнание родителей и детей истории мяча, его видов.</a:t>
            </a:r>
          </a:p>
          <a:p>
            <a:pPr>
              <a:buNone/>
              <a:defRPr/>
            </a:pPr>
            <a:endParaRPr lang="ru-RU" altLang="en-US" sz="2400" b="1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altLang="en-US" sz="2400" b="1">
                <a:solidFill>
                  <a:schemeClr val="bg1"/>
                </a:solidFill>
                <a:latin typeface="Times New Roman"/>
                <a:cs typeface="Times New Roman"/>
              </a:rPr>
              <a:t>2. Неиспользование родителями в играх с детьми мяча.</a:t>
            </a:r>
          </a:p>
          <a:p>
            <a:pPr>
              <a:buNone/>
              <a:defRPr/>
            </a:pPr>
            <a:endParaRPr lang="ru-RU" altLang="en-US" sz="2400" b="1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altLang="en-US" sz="2400" b="1">
                <a:solidFill>
                  <a:schemeClr val="bg1"/>
                </a:solidFill>
                <a:latin typeface="Times New Roman"/>
                <a:cs typeface="Times New Roman"/>
              </a:rPr>
              <a:t>3. Редкое применение детьми мяча в самостоятельной деятельности.</a:t>
            </a:r>
          </a:p>
        </p:txBody>
      </p:sp>
    </p:spTree>
  </p:cSld>
  <p:clrMapOvr>
    <a:masterClrMapping/>
  </p:clrMapOvr>
  <p:transition advClick="0" advTm="20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4" y="1988840"/>
            <a:ext cx="8784975" cy="1185223"/>
          </a:xfrm>
        </p:spPr>
        <p:txBody>
          <a:bodyPr/>
          <a:lstStyle/>
          <a:p>
            <a:pPr>
              <a:defRPr/>
            </a:pPr>
            <a:r>
              <a:rPr lang="ru-RU" altLang="en-US">
                <a:latin typeface="Times New Roman"/>
                <a:cs typeface="Times New Roman"/>
              </a:rPr>
              <a:t>СПАСИБО ЗА ВНИМАНИЕ</a:t>
            </a: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>
                <a:solidFill>
                  <a:schemeClr val="tx1"/>
                </a:solidFill>
              </a:rPr>
              <a:t>Цель</a:t>
            </a: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251520" y="1340768"/>
            <a:ext cx="8136904" cy="4176464"/>
          </a:xfrm>
        </p:spPr>
        <p:txBody>
          <a:bodyPr/>
          <a:lstStyle/>
          <a:p>
            <a:pPr>
              <a:buNone/>
              <a:defRPr/>
            </a:pPr>
            <a:r>
              <a:rPr lang="ru-RU" altLang="en-US" sz="2400">
                <a:latin typeface="Times New Roman"/>
                <a:ea typeface="Times New Roman"/>
                <a:cs typeface="Times New Roman"/>
              </a:rPr>
              <a:t>    Способствовать познавательному и физическому развитию ребенка в мире спорта и активных форм деятельности по средствам взаимодействия с мячом индивидуального характера при сотрудничестве педагога и семьи. </a:t>
            </a:r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087724" y="3429000"/>
            <a:ext cx="7056276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20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5" y="-240499"/>
            <a:ext cx="8784975" cy="1185223"/>
          </a:xfrm>
        </p:spPr>
        <p:txBody>
          <a:bodyPr/>
          <a:lstStyle/>
          <a:p>
            <a:pPr>
              <a:defRPr/>
            </a:pPr>
            <a:r>
              <a:rPr lang="ru-RU" altLang="en-US">
                <a:solidFill>
                  <a:schemeClr val="tx1"/>
                </a:solidFill>
              </a:rPr>
              <a:t>Задачи</a:t>
            </a: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0" y="1106742"/>
            <a:ext cx="7308304" cy="4230470"/>
          </a:xfrm>
        </p:spPr>
        <p:txBody>
          <a:bodyPr>
            <a:normAutofit fontScale="70000" lnSpcReduction="20000"/>
          </a:bodyPr>
          <a:lstStyle/>
          <a:p>
            <a:pPr marL="457200" indent="-228600">
              <a:lnSpc>
                <a:spcPct val="150000"/>
              </a:lnSpc>
              <a:defRPr/>
            </a:pPr>
            <a:r>
              <a:rPr lang="ru-RU" altLang="en-US" sz="2400">
                <a:latin typeface="Times New Roman"/>
                <a:cs typeface="Times New Roman"/>
              </a:rPr>
              <a:t>Дать сведения родителям и детям об истории мяча разных народов и его видах.</a:t>
            </a:r>
          </a:p>
          <a:p>
            <a:pPr marL="457200" indent="-228600">
              <a:lnSpc>
                <a:spcPct val="150000"/>
              </a:lnSpc>
              <a:defRPr/>
            </a:pPr>
            <a:r>
              <a:rPr lang="ru-RU" altLang="en-US" sz="2400">
                <a:latin typeface="Times New Roman"/>
                <a:cs typeface="Times New Roman"/>
              </a:rPr>
              <a:t>Развитие потребности в новых знаниях о возможностях использования мяча как предмета для игр и упражнений.</a:t>
            </a:r>
          </a:p>
          <a:p>
            <a:pPr marL="457200" indent="-228600">
              <a:lnSpc>
                <a:spcPct val="150000"/>
              </a:lnSpc>
              <a:defRPr/>
            </a:pPr>
            <a:r>
              <a:rPr lang="ru-RU" altLang="en-US" sz="2400">
                <a:latin typeface="Times New Roman"/>
                <a:cs typeface="Times New Roman"/>
              </a:rPr>
              <a:t>Развитие стремления к анализу и использованию опыта других и своего собственного; использование мяча в играх и физкультурных упражнениях.</a:t>
            </a:r>
          </a:p>
          <a:p>
            <a:pPr marL="457200" indent="-228600">
              <a:lnSpc>
                <a:spcPct val="150000"/>
              </a:lnSpc>
              <a:defRPr/>
            </a:pPr>
            <a:r>
              <a:rPr lang="ru-RU" altLang="en-US" sz="2400">
                <a:latin typeface="Times New Roman"/>
                <a:cs typeface="Times New Roman"/>
              </a:rPr>
              <a:t>Познакомить детей с народными подвижными играми с мячом, привлечь к употреблению в самостоятельной деятельности.</a:t>
            </a:r>
          </a:p>
          <a:p>
            <a:pPr marL="457200" indent="-228600">
              <a:lnSpc>
                <a:spcPct val="150000"/>
              </a:lnSpc>
              <a:defRPr/>
            </a:pPr>
            <a:r>
              <a:rPr lang="ru-RU" altLang="en-US" sz="2400">
                <a:latin typeface="Times New Roman"/>
                <a:cs typeface="Times New Roman"/>
              </a:rPr>
              <a:t>Углубление	 и систематизация знания о свойствах мяча и вариантах его использования.</a:t>
            </a:r>
          </a:p>
        </p:txBody>
      </p:sp>
    </p:spTree>
  </p:cSld>
  <p:clrMapOvr>
    <a:masterClrMapping/>
  </p:clrMapOvr>
  <p:transition advClick="0" advTm="2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9144000" cy="41490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699792" y="4149080"/>
            <a:ext cx="6444208" cy="2708920"/>
          </a:xfrm>
          <a:prstGeom prst="rect">
            <a:avLst/>
          </a:prstGeom>
        </p:spPr>
      </p:pic>
    </p:spTree>
  </p:cSld>
  <p:clrMapOvr>
    <a:masterClrMapping/>
  </p:clrMapOvr>
  <p:transition advClick="0" advTm="2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5976155" cy="5437488"/>
          </a:xfrm>
          <a:prstGeom prst="rect">
            <a:avLst/>
          </a:prstGeom>
        </p:spPr>
      </p:pic>
    </p:spTree>
  </p:cSld>
  <p:clrMapOvr>
    <a:masterClrMapping/>
  </p:clrMapOvr>
  <p:transition advClick="0" advTm="2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179765" y="332656"/>
            <a:ext cx="8784468" cy="22682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0" y="2626618"/>
            <a:ext cx="4987877" cy="4231382"/>
          </a:xfrm>
          <a:prstGeom prst="rect">
            <a:avLst/>
          </a:prstGeom>
        </p:spPr>
      </p:pic>
    </p:spTree>
  </p:cSld>
  <p:clrMapOvr>
    <a:masterClrMapping/>
  </p:clrMapOvr>
  <p:transition advClick="0" advTm="2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0" y="440667"/>
            <a:ext cx="4175956" cy="5976664"/>
          </a:xfrm>
        </p:spPr>
        <p:txBody>
          <a:bodyPr>
            <a:normAutofit fontScale="92500" lnSpcReduction="20000"/>
          </a:bodyPr>
          <a:lstStyle/>
          <a:p>
            <a:pPr>
              <a:buNone/>
              <a:defRPr/>
            </a:pPr>
            <a:r>
              <a:rPr lang="ru-RU" altLang="en-US" b="1" dirty="0">
                <a:solidFill>
                  <a:srgbClr val="FF0000"/>
                </a:solidFill>
                <a:latin typeface="+mj-lt"/>
              </a:rPr>
              <a:t>    </a:t>
            </a:r>
            <a:r>
              <a:rPr lang="ru-RU" b="1" dirty="0">
                <a:solidFill>
                  <a:srgbClr val="FF0000"/>
                </a:solidFill>
                <a:latin typeface="+mj-lt"/>
              </a:rPr>
              <a:t>Круглый, мягкий,</a:t>
            </a:r>
            <a:r>
              <a:rPr lang="ru-RU" altLang="en-US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+mj-lt"/>
              </a:rPr>
              <a:t>полосатый.</a:t>
            </a:r>
            <a:br>
              <a:rPr lang="ru-RU" b="1" dirty="0">
                <a:solidFill>
                  <a:srgbClr val="FF0000"/>
                </a:solidFill>
                <a:latin typeface="+mj-lt"/>
              </a:rPr>
            </a:br>
            <a:r>
              <a:rPr lang="ru-RU" b="1" dirty="0">
                <a:solidFill>
                  <a:srgbClr val="FF0000"/>
                </a:solidFill>
                <a:latin typeface="+mj-lt"/>
              </a:rPr>
              <a:t>Нравится он всем ребятам.</a:t>
            </a:r>
            <a:br>
              <a:rPr lang="ru-RU" b="1" dirty="0">
                <a:solidFill>
                  <a:srgbClr val="FF0000"/>
                </a:solidFill>
                <a:latin typeface="+mj-lt"/>
              </a:rPr>
            </a:br>
            <a:r>
              <a:rPr lang="ru-RU" b="1" dirty="0">
                <a:solidFill>
                  <a:srgbClr val="FF0000"/>
                </a:solidFill>
                <a:latin typeface="+mj-lt"/>
              </a:rPr>
              <a:t>Может долго он скакать</a:t>
            </a:r>
            <a:br>
              <a:rPr lang="ru-RU" b="1" dirty="0">
                <a:solidFill>
                  <a:srgbClr val="FF0000"/>
                </a:solidFill>
                <a:latin typeface="+mj-lt"/>
              </a:rPr>
            </a:br>
            <a:r>
              <a:rPr lang="ru-RU" b="1" dirty="0">
                <a:solidFill>
                  <a:srgbClr val="FF0000"/>
                </a:solidFill>
                <a:latin typeface="+mj-lt"/>
              </a:rPr>
              <a:t>И совсем не уставать.</a:t>
            </a:r>
            <a:br>
              <a:rPr lang="ru-RU" b="1" dirty="0">
                <a:solidFill>
                  <a:srgbClr val="FF0000"/>
                </a:solidFill>
                <a:latin typeface="+mj-lt"/>
              </a:rPr>
            </a:br>
            <a:r>
              <a:rPr lang="ru-RU" b="1" dirty="0">
                <a:solidFill>
                  <a:srgbClr val="FF0000"/>
                </a:solidFill>
                <a:latin typeface="+mj-lt"/>
              </a:rPr>
              <a:t>На пол бросишь ты его -</a:t>
            </a:r>
            <a:br>
              <a:rPr lang="ru-RU" b="1" dirty="0">
                <a:solidFill>
                  <a:srgbClr val="FF0000"/>
                </a:solidFill>
                <a:latin typeface="+mj-lt"/>
              </a:rPr>
            </a:br>
            <a:r>
              <a:rPr lang="ru-RU" b="1" dirty="0">
                <a:solidFill>
                  <a:srgbClr val="FF0000"/>
                </a:solidFill>
                <a:latin typeface="+mj-lt"/>
              </a:rPr>
              <a:t>Он подпрыгнет высоко.</a:t>
            </a:r>
            <a:br>
              <a:rPr lang="ru-RU" b="1" dirty="0">
                <a:solidFill>
                  <a:srgbClr val="FF0000"/>
                </a:solidFill>
                <a:latin typeface="+mj-lt"/>
              </a:rPr>
            </a:br>
            <a:r>
              <a:rPr lang="ru-RU" b="1" dirty="0">
                <a:solidFill>
                  <a:srgbClr val="FF0000"/>
                </a:solidFill>
                <a:latin typeface="+mj-lt"/>
              </a:rPr>
              <a:t>Скучно не бывает с ним.</a:t>
            </a:r>
            <a:br>
              <a:rPr lang="ru-RU" b="1" dirty="0">
                <a:solidFill>
                  <a:srgbClr val="FF0000"/>
                </a:solidFill>
                <a:latin typeface="+mj-lt"/>
              </a:rPr>
            </a:br>
            <a:r>
              <a:rPr lang="ru-RU" b="1" dirty="0">
                <a:solidFill>
                  <a:srgbClr val="FF0000"/>
                </a:solidFill>
                <a:latin typeface="+mj-lt"/>
              </a:rPr>
              <a:t>Мы играть в него хотим.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4211453" y="148326"/>
            <a:ext cx="4932547" cy="6709674"/>
          </a:xfrm>
          <a:prstGeom prst="rect">
            <a:avLst/>
          </a:prstGeom>
        </p:spPr>
      </p:pic>
    </p:spTree>
  </p:cSld>
  <p:clrMapOvr>
    <a:masterClrMapping/>
  </p:clrMapOvr>
  <p:transition advClick="0" advTm="2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413792" y="0"/>
            <a:ext cx="8316416" cy="41850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4797152"/>
            <a:ext cx="4824536" cy="887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en-US" sz="2600" b="1">
                <a:solidFill>
                  <a:schemeClr val="bg1"/>
                </a:solidFill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Изучение историй мяча </a:t>
            </a:r>
          </a:p>
          <a:p>
            <a:pPr>
              <a:defRPr/>
            </a:pPr>
            <a:r>
              <a:rPr lang="ru-RU" altLang="en-US" sz="2600" b="1">
                <a:solidFill>
                  <a:schemeClr val="bg1"/>
                </a:solidFill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и видов спрота с мячом</a:t>
            </a:r>
          </a:p>
        </p:txBody>
      </p:sp>
    </p:spTree>
  </p:cSld>
  <p:clrMapOvr>
    <a:masterClrMapping/>
  </p:clrMapOvr>
  <p:transition advClick="0" advTm="20000"/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363</Words>
  <Application>Microsoft Office PowerPoint</Application>
  <PresentationFormat>Экран (4:3)</PresentationFormat>
  <Paragraphs>38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Tahoma</vt:lpstr>
      <vt:lpstr>Times New Roman</vt:lpstr>
      <vt:lpstr>Тема Office</vt:lpstr>
      <vt:lpstr>Развитие физических качеств дошкольников  по средствам работы с мячом</vt:lpstr>
      <vt:lpstr>Актуальность</vt:lpstr>
      <vt:lpstr>Цель</vt:lpstr>
      <vt:lpstr>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Совместная работа с воспитателями по реализаций проекта</vt:lpstr>
      <vt:lpstr>Презентация PowerPoint</vt:lpstr>
      <vt:lpstr>Рисование на тему «Мой любимый спортивный мяч»</vt:lpstr>
      <vt:lpstr>Презентация PowerPoint</vt:lpstr>
      <vt:lpstr>Консультация для родителей</vt:lpstr>
      <vt:lpstr>Игры с мячём </vt:lpstr>
      <vt:lpstr>Наблюдая за дошколятами можно с уверенностью сказать, что не что так их не радует, как импровизационные игры с мячом.</vt:lpstr>
      <vt:lpstr>СПАСИБО ЗА ВНИМАНИЕ</vt:lpstr>
    </vt:vector>
  </TitlesOfParts>
  <Manager/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Бег с семьей</dc:title>
  <dc:creator>obstinate</dc:creator>
  <dc:description>Шаблон презентации с сайта https://presentation-creation.ru/</dc:description>
  <cp:lastModifiedBy>Колосок 1</cp:lastModifiedBy>
  <cp:revision>661</cp:revision>
  <dcterms:created xsi:type="dcterms:W3CDTF">2018-02-25T09:09:03Z</dcterms:created>
  <dcterms:modified xsi:type="dcterms:W3CDTF">2021-05-31T08:30:28Z</dcterms:modified>
  <cp:version>0906.0100.01</cp:version>
</cp:coreProperties>
</file>