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x-emf" Extension="emf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90" r:id="rId8"/>
    <p:sldId id="264" r:id="rId9"/>
    <p:sldId id="291" r:id="rId10"/>
    <p:sldId id="261" r:id="rId11"/>
    <p:sldId id="273" r:id="rId12"/>
    <p:sldId id="274" r:id="rId13"/>
    <p:sldId id="276" r:id="rId14"/>
    <p:sldId id="275" r:id="rId15"/>
    <p:sldId id="266" r:id="rId16"/>
    <p:sldId id="292" r:id="rId17"/>
    <p:sldId id="267" r:id="rId18"/>
    <p:sldId id="282" r:id="rId19"/>
    <p:sldId id="279" r:id="rId20"/>
    <p:sldId id="268" r:id="rId21"/>
    <p:sldId id="283" r:id="rId22"/>
    <p:sldId id="285" r:id="rId23"/>
    <p:sldId id="270" r:id="rId24"/>
    <p:sldId id="271" r:id="rId25"/>
    <p:sldId id="293" r:id="rId26"/>
    <p:sldId id="284" r:id="rId27"/>
    <p:sldId id="277" r:id="rId28"/>
    <p:sldId id="287" r:id="rId29"/>
    <p:sldId id="288" r:id="rId30"/>
    <p:sldId id="295" r:id="rId31"/>
    <p:sldId id="306" r:id="rId32"/>
    <p:sldId id="296" r:id="rId33"/>
    <p:sldId id="297" r:id="rId34"/>
    <p:sldId id="298" r:id="rId35"/>
    <p:sldId id="299" r:id="rId36"/>
    <p:sldId id="289" r:id="rId37"/>
    <p:sldId id="294" r:id="rId38"/>
    <p:sldId id="300" r:id="rId39"/>
    <p:sldId id="286" r:id="rId40"/>
    <p:sldId id="301" r:id="rId41"/>
    <p:sldId id="302" r:id="rId42"/>
    <p:sldId id="304" r:id="rId43"/>
    <p:sldId id="303" r:id="rId44"/>
    <p:sldId id="305" r:id="rId4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000066"/>
    <a:srgbClr val="333399"/>
    <a:srgbClr val="0000CC"/>
    <a:srgbClr val="0099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83" d="100"/>
          <a:sy n="83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7 w 717"/>
                <a:gd name="T1" fmla="*/ 845 h 845"/>
                <a:gd name="T2" fmla="*/ 727 w 717"/>
                <a:gd name="T3" fmla="*/ 821 h 845"/>
                <a:gd name="T4" fmla="*/ 584 w 717"/>
                <a:gd name="T5" fmla="*/ 605 h 845"/>
                <a:gd name="T6" fmla="*/ 411 w 717"/>
                <a:gd name="T7" fmla="*/ 396 h 845"/>
                <a:gd name="T8" fmla="*/ 226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4 w 717"/>
                <a:gd name="T15" fmla="*/ 198 h 845"/>
                <a:gd name="T16" fmla="*/ 405 w 717"/>
                <a:gd name="T17" fmla="*/ 408 h 845"/>
                <a:gd name="T18" fmla="*/ 578 w 717"/>
                <a:gd name="T19" fmla="*/ 623 h 845"/>
                <a:gd name="T20" fmla="*/ 727 w 717"/>
                <a:gd name="T21" fmla="*/ 845 h 845"/>
                <a:gd name="T22" fmla="*/ 72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2 w 407"/>
                <a:gd name="T1" fmla="*/ 414 h 414"/>
                <a:gd name="T2" fmla="*/ 412 w 407"/>
                <a:gd name="T3" fmla="*/ 396 h 414"/>
                <a:gd name="T4" fmla="*/ 227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1 w 407"/>
                <a:gd name="T13" fmla="*/ 204 h 414"/>
                <a:gd name="T14" fmla="*/ 412 w 407"/>
                <a:gd name="T15" fmla="*/ 414 h 414"/>
                <a:gd name="T16" fmla="*/ 412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6 w 586"/>
                <a:gd name="T1" fmla="*/ 0 h 599"/>
                <a:gd name="T2" fmla="*/ 578 w 586"/>
                <a:gd name="T3" fmla="*/ 0 h 599"/>
                <a:gd name="T4" fmla="*/ 412 w 586"/>
                <a:gd name="T5" fmla="*/ 132 h 599"/>
                <a:gd name="T6" fmla="*/ 262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2 w 586"/>
                <a:gd name="T17" fmla="*/ 282 h 599"/>
                <a:gd name="T18" fmla="*/ 418 w 586"/>
                <a:gd name="T19" fmla="*/ 138 h 599"/>
                <a:gd name="T20" fmla="*/ 596 w 586"/>
                <a:gd name="T21" fmla="*/ 0 h 599"/>
                <a:gd name="T22" fmla="*/ 59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4 w 269"/>
                <a:gd name="T1" fmla="*/ 0 h 252"/>
                <a:gd name="T2" fmla="*/ 256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4 w 269"/>
                <a:gd name="T15" fmla="*/ 0 h 252"/>
                <a:gd name="T16" fmla="*/ 274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26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26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530F-C109-4D3B-BDE7-0F0AE3F2A3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876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56548-FE31-4847-AC81-B0B447B70A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56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5778-11B7-453F-9406-E5239A294F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2783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8D942-61A6-4F40-8367-FD29BD5B70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7060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C13D-DC30-4A87-A6CE-279893319E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720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813D4-11AE-435C-A84A-AB5C36E371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556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E1B3-9F16-445E-A4AB-68E0997B80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1316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D1E77-9D8D-4671-A584-0FA9449F2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219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91D6-10CD-4576-80C6-CD2C03CFA2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0691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3975-A534-4F8C-9294-990E425489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459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49B7-38D5-4BA8-942B-03A1AA1796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201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18998-7FB4-4971-9964-5F2B9DCA84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79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9426E-B1AE-4BF3-8030-3040434AFB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0324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1735C-90CF-41C5-95D5-965FC54475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71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12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12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12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2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512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12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12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7 w 717"/>
                <a:gd name="T1" fmla="*/ 845 h 845"/>
                <a:gd name="T2" fmla="*/ 727 w 717"/>
                <a:gd name="T3" fmla="*/ 821 h 845"/>
                <a:gd name="T4" fmla="*/ 584 w 717"/>
                <a:gd name="T5" fmla="*/ 605 h 845"/>
                <a:gd name="T6" fmla="*/ 411 w 717"/>
                <a:gd name="T7" fmla="*/ 396 h 845"/>
                <a:gd name="T8" fmla="*/ 226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4 w 717"/>
                <a:gd name="T15" fmla="*/ 198 h 845"/>
                <a:gd name="T16" fmla="*/ 405 w 717"/>
                <a:gd name="T17" fmla="*/ 408 h 845"/>
                <a:gd name="T18" fmla="*/ 578 w 717"/>
                <a:gd name="T19" fmla="*/ 623 h 845"/>
                <a:gd name="T20" fmla="*/ 727 w 717"/>
                <a:gd name="T21" fmla="*/ 845 h 845"/>
                <a:gd name="T22" fmla="*/ 72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2 w 407"/>
                <a:gd name="T1" fmla="*/ 414 h 414"/>
                <a:gd name="T2" fmla="*/ 412 w 407"/>
                <a:gd name="T3" fmla="*/ 396 h 414"/>
                <a:gd name="T4" fmla="*/ 227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1 w 407"/>
                <a:gd name="T13" fmla="*/ 204 h 414"/>
                <a:gd name="T14" fmla="*/ 412 w 407"/>
                <a:gd name="T15" fmla="*/ 414 h 414"/>
                <a:gd name="T16" fmla="*/ 412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6 w 586"/>
                <a:gd name="T1" fmla="*/ 0 h 599"/>
                <a:gd name="T2" fmla="*/ 578 w 586"/>
                <a:gd name="T3" fmla="*/ 0 h 599"/>
                <a:gd name="T4" fmla="*/ 412 w 586"/>
                <a:gd name="T5" fmla="*/ 132 h 599"/>
                <a:gd name="T6" fmla="*/ 262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2 w 586"/>
                <a:gd name="T17" fmla="*/ 282 h 599"/>
                <a:gd name="T18" fmla="*/ 418 w 586"/>
                <a:gd name="T19" fmla="*/ 138 h 599"/>
                <a:gd name="T20" fmla="*/ 596 w 586"/>
                <a:gd name="T21" fmla="*/ 0 h 599"/>
                <a:gd name="T22" fmla="*/ 59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4 w 269"/>
                <a:gd name="T1" fmla="*/ 0 h 252"/>
                <a:gd name="T2" fmla="*/ 256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4 w 269"/>
                <a:gd name="T15" fmla="*/ 0 h 252"/>
                <a:gd name="T16" fmla="*/ 274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4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4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4DE379F-1D70-4867-AE74-1E29FCC6D0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12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1700213"/>
            <a:ext cx="8207375" cy="18669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</a:rPr>
              <a:t>Топливно-энергетический комплекс мира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ru-RU" sz="2000" dirty="0" smtClean="0"/>
              <a:t>География, 10 класс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07375" cy="2873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Доказанные запасы нефти в мире, 2010 г.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</p:nvPr>
        </p:nvGraphicFramePr>
        <p:xfrm>
          <a:off x="1979613" y="1052513"/>
          <a:ext cx="5472112" cy="5256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3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4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11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Страны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Млрд</a:t>
                      </a:r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т.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12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Саудовская Аравия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36,3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Иран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54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Ирак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Венесуэла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Кувейт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ОАЭ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Ливия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Казахстан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Канада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Нигерия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014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172,7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90688" y="331788"/>
            <a:ext cx="6049962" cy="433387"/>
          </a:xfrm>
          <a:prstGeom prst="rect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Доказанные запасы нефти в мире, 2018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4143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Географическая структура мировой добычи нефти</a:t>
            </a:r>
          </a:p>
        </p:txBody>
      </p:sp>
      <p:graphicFrame>
        <p:nvGraphicFramePr>
          <p:cNvPr id="26627" name="Объект 2"/>
          <p:cNvGraphicFramePr>
            <a:graphicFrameLocks noChangeAspect="1"/>
          </p:cNvGraphicFramePr>
          <p:nvPr/>
        </p:nvGraphicFramePr>
        <p:xfrm>
          <a:off x="0" y="476250"/>
          <a:ext cx="9144000" cy="643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CorelDRAW" r:id="rId3" imgW="8033310" imgH="5600161" progId="CorelDRAW.Graphic.13">
                  <p:embed/>
                </p:oleObj>
              </mc:Choice>
              <mc:Fallback>
                <p:oleObj name="CorelDRAW" r:id="rId3" imgW="8033310" imgH="5600161" progId="CorelDRAW.Graphic.1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6250"/>
                        <a:ext cx="9144000" cy="64357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  <a:t>Тенденции развития отрасли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8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latin typeface="Times New Roman" pitchFamily="18" charset="0"/>
              </a:rPr>
              <a:t>Лидирующие позиции Азии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latin typeface="Times New Roman" pitchFamily="18" charset="0"/>
              </a:rPr>
              <a:t>Значительное снижение доли Америки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latin typeface="Times New Roman" pitchFamily="18" charset="0"/>
              </a:rPr>
              <a:t>Формирование отрасли в Зарубежной Европе и Африке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latin typeface="Times New Roman" pitchFamily="18" charset="0"/>
              </a:rPr>
              <a:t>Снижение территориальной концентрации отрасли: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-в 1950 г. на первую десятку лидеров приходилось 94% добычи, а на первую тройку 71%; 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- в 2010 г. эти показатели составили 61% и 31%, соответственно.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Нефтяные мосты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>
                <a:solidFill>
                  <a:schemeClr val="folHlink"/>
                </a:solidFill>
                <a:latin typeface="Times New Roman" pitchFamily="18" charset="0"/>
              </a:rPr>
              <a:t>СНГ – Европа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Персидский залив – Япония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Персидский залив – Китай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Канада - США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Карибский бассейн – США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Западная Африка – США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Персидский залив – США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Нефтепереработка – 700 НПЗ, 4,6 млрд. т.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435975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Размещение НПЗ в странах-потребителях: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-территориальный разрыв между местом производства и местом потребления - Северная Америка – 930 </a:t>
            </a:r>
            <a:r>
              <a:rPr lang="ru-RU" sz="2400" b="1" dirty="0" err="1" smtClean="0">
                <a:latin typeface="Times New Roman" pitchFamily="18" charset="0"/>
              </a:rPr>
              <a:t>млн.т</a:t>
            </a:r>
            <a:r>
              <a:rPr lang="ru-RU" sz="2400" b="1" dirty="0" smtClean="0">
                <a:latin typeface="Times New Roman" pitchFamily="18" charset="0"/>
              </a:rPr>
              <a:t>., Западная Европа – 700 </a:t>
            </a:r>
            <a:r>
              <a:rPr lang="ru-RU" sz="2400" b="1" dirty="0" err="1" smtClean="0">
                <a:latin typeface="Times New Roman" pitchFamily="18" charset="0"/>
              </a:rPr>
              <a:t>млн.т</a:t>
            </a:r>
            <a:r>
              <a:rPr lang="ru-RU" sz="2400" b="1" dirty="0" smtClean="0">
                <a:latin typeface="Times New Roman" pitchFamily="18" charset="0"/>
              </a:rPr>
              <a:t>, Япония – 50 млн. т.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Размещение НПЗ на транзитных путях: </a:t>
            </a:r>
            <a:endParaRPr lang="ru-RU" sz="2400" b="1" dirty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</a:rPr>
              <a:t>Сингапур, Антильские острова, Тринидад и Тобаго, Багамские острова, </a:t>
            </a:r>
            <a:r>
              <a:rPr lang="ru-RU" sz="2400" b="1" dirty="0">
                <a:latin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</a:rPr>
              <a:t>иргинские острова</a:t>
            </a:r>
            <a:r>
              <a:rPr lang="ru-RU" sz="2400" b="1" dirty="0">
                <a:latin typeface="Times New Roman" pitchFamily="18" charset="0"/>
              </a:rPr>
              <a:t>;</a:t>
            </a: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Размещение НПЗ в странах добычи</a:t>
            </a:r>
            <a:r>
              <a:rPr lang="ru-RU" sz="2400" b="1" dirty="0" smtClean="0">
                <a:latin typeface="Times New Roman" pitchFamily="18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-Латинская Америка – 300 млн. т., Ближний Восток – 300 млн. т., Африка – 150 млн. 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588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folHlink"/>
                </a:solidFill>
                <a:latin typeface="Times New Roman" pitchFamily="18" charset="0"/>
              </a:rPr>
              <a:t>Газовая промышленность мира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2296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Прогнозируемые запасы газа</a:t>
            </a:r>
            <a:r>
              <a:rPr lang="ru-RU" sz="2000" b="1" dirty="0" smtClean="0">
                <a:latin typeface="Times New Roman" pitchFamily="18" charset="0"/>
              </a:rPr>
              <a:t> – 270 млрд. т. НЭ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Доказанные запасы газа</a:t>
            </a:r>
            <a:r>
              <a:rPr lang="ru-RU" sz="2000" b="1" dirty="0" smtClean="0">
                <a:latin typeface="Times New Roman" pitchFamily="18" charset="0"/>
              </a:rPr>
              <a:t> – 175 трл.м.3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Ежегодный объем добычи</a:t>
            </a:r>
            <a:r>
              <a:rPr lang="ru-RU" sz="2000" b="1" dirty="0" smtClean="0">
                <a:latin typeface="Times New Roman" pitchFamily="18" charset="0"/>
              </a:rPr>
              <a:t> – 3,3 трл.м3 (3 млрд. тонн условного топлива)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Перспективы использования: </a:t>
            </a:r>
            <a:r>
              <a:rPr lang="ru-RU" sz="2000" b="1" dirty="0" smtClean="0">
                <a:latin typeface="Times New Roman" pitchFamily="18" charset="0"/>
              </a:rPr>
              <a:t> 67 лет: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Страны Африки – 97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Россия – 81 год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Австралия – 76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Страны Латинской Америки – 61 год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СНГ – 50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Страны Азии – 45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Страны Европы – 10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Страны северной Америки – 9 лет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latin typeface="Times New Roman" pitchFamily="18" charset="0"/>
              </a:rPr>
              <a:t>Экологически наименее вредное производство из других топливных отраслей;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latin typeface="Times New Roman" pitchFamily="18" charset="0"/>
              </a:rPr>
              <a:t>Не требует переработки;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latin typeface="Times New Roman" pitchFamily="18" charset="0"/>
              </a:rPr>
              <a:t>Дешевая транспортировка (газопроводы, сжиженный)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1747" name="Picture 2" descr="https://gdb.rferl.org/0A379888-A1BA-4FAA-8DA2-AA6A46827E81_w1024_q10_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43888" y="6308725"/>
            <a:ext cx="900112" cy="5492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Доказанные запасы газа – 2018 г.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</p:nvPr>
        </p:nvGraphicFramePr>
        <p:xfrm>
          <a:off x="971550" y="1268413"/>
          <a:ext cx="7343775" cy="4902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3946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Страны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Трлн.</a:t>
                      </a:r>
                      <a:r>
                        <a:rPr lang="ru-RU" sz="24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м³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Иран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Катар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30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Сауд. Аравия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Туркмения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ОАЭ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Венесуэла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Нигерия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Алжир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2400" b="1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176,3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4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873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Географические особенности добычи газа</a:t>
            </a:r>
          </a:p>
        </p:txBody>
      </p:sp>
      <p:pic>
        <p:nvPicPr>
          <p:cNvPr id="33795" name="Picture 6" descr="C:\Documents and Settings\Admin\Рабочий стол\2010 - Г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566738"/>
            <a:ext cx="9220200" cy="629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8135937" cy="5256213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Большая часть потоков -  </a:t>
            </a:r>
            <a:r>
              <a:rPr lang="ru-RU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внутрирегиональные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, т. к. нет значительного разрыва между районом  производства и районом  потребления (газопроводы – 900 тыс. км.):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Россия – страны Балтии, СНГ, ЦВЕ, ФРГ, Австрия, Италия, Франция, Греция, Финляндия;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Канада – США;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Северное море (Великобритания, Норвегия, Нидерланды) – ФРГ, Швейцария, Италия, Бельгия, Франция;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Алжир – Тунис – Италия.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Межрегиональная торговля (сжиженный газ – 25% торговли):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Индонезия, Алжир, Малайзия, Австралия, ОАЭ – Япония, Республика Корея, Тайвань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7813"/>
            <a:ext cx="8640762" cy="414337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Особенности размещения и транспортировки природного газа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Состав ТЭК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Топливная промышленность</a:t>
            </a:r>
          </a:p>
          <a:p>
            <a:pPr algn="r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Геологоразведка</a:t>
            </a:r>
          </a:p>
          <a:p>
            <a:pPr marL="0" indent="0" algn="r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r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Добыча энергоресурсов</a:t>
            </a:r>
          </a:p>
          <a:p>
            <a:pPr marL="0" indent="0" algn="r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(уголь, нефть, газ, уран, торф, сланцы и др.)</a:t>
            </a:r>
          </a:p>
          <a:p>
            <a:pPr marL="0" indent="0" algn="r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algn="r"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Транспортировка энергоресурсов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Электроэнергетика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Производство электроэнергии (ГЭС, ТЭС, АЭС и др.)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Угольная промышленность мира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3657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Разведанные запасы угля</a:t>
            </a:r>
            <a:r>
              <a:rPr lang="ru-RU" sz="2400" b="1" dirty="0" smtClean="0">
                <a:latin typeface="Times New Roman" pitchFamily="18" charset="0"/>
              </a:rPr>
              <a:t> – 5 трлн. тонн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(52% - каменный уголь, 48% - бурый уголь)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Доказанные запасы</a:t>
            </a:r>
            <a:r>
              <a:rPr lang="ru-RU" sz="2400" b="1" dirty="0" smtClean="0">
                <a:latin typeface="Times New Roman" pitchFamily="18" charset="0"/>
              </a:rPr>
              <a:t> – 869 млрд. тонн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(52% - каменный уголь, 48% - бурый уголь)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Перспектива использования</a:t>
            </a:r>
            <a:r>
              <a:rPr lang="ru-RU" sz="2400" b="1" dirty="0" smtClean="0">
                <a:latin typeface="Times New Roman" pitchFamily="18" charset="0"/>
              </a:rPr>
              <a:t> – 192 года: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Латинская Америка – 350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СНГ – 350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Северная Америка – 250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Австралия – 230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Европа – 167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Азия – 126 лет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Африка – 100 лет</a:t>
            </a:r>
          </a:p>
          <a:p>
            <a:pPr eaLnBrk="1" hangingPunct="1"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Виды угля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</a:rPr>
              <a:t>Каменный уголь - 81 % мировой добычи в весовом выражении: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b="1" dirty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      -Антрацит (энергетический);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-Коксующийся (металлургический).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b="1" dirty="0" smtClean="0">
                <a:latin typeface="Times New Roman" pitchFamily="18" charset="0"/>
              </a:rPr>
              <a:t>Бурый уголь (энергетический) – 19% мировой добычи в весовом выражении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Диаграмма 7"/>
          <p:cNvGraphicFramePr>
            <a:graphicFrameLocks/>
          </p:cNvGraphicFramePr>
          <p:nvPr/>
        </p:nvGraphicFramePr>
        <p:xfrm>
          <a:off x="684213" y="209550"/>
          <a:ext cx="7991475" cy="643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1" r:id="rId3" imgW="6011177" imgH="6444030" progId="Excel.Chart.8">
                  <p:embed/>
                </p:oleObj>
              </mc:Choice>
              <mc:Fallback>
                <p:oleObj r:id="rId3" imgW="6011177" imgH="6444030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09550"/>
                        <a:ext cx="7991475" cy="643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0688" y="188913"/>
            <a:ext cx="8229600" cy="4143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Региональная структура мировой добычи угля</a:t>
            </a:r>
          </a:p>
        </p:txBody>
      </p:sp>
      <p:graphicFrame>
        <p:nvGraphicFramePr>
          <p:cNvPr id="38915" name="Object 5"/>
          <p:cNvGraphicFramePr>
            <a:graphicFrameLocks noChangeAspect="1"/>
          </p:cNvGraphicFramePr>
          <p:nvPr>
            <p:ph idx="1"/>
          </p:nvPr>
        </p:nvGraphicFramePr>
        <p:xfrm>
          <a:off x="250825" y="765175"/>
          <a:ext cx="8569325" cy="571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6" name="CorelDRAW" r:id="rId3" imgW="6405372" imgH="3948379" progId="CorelDRAW.Graphic.12">
                  <p:embed/>
                </p:oleObj>
              </mc:Choice>
              <mc:Fallback>
                <p:oleObj name="CorelDRAW" r:id="rId3" imgW="6405372" imgH="3948379" progId="CorelDRAW.Graphic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765175"/>
                        <a:ext cx="8569325" cy="57197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Угольные мосты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307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Австралия – Япония, Республика Корея;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Австралия – Западная Европа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США – Западная Европа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США – Япония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ЮАР – Западная Европа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ЮАР – Япония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400" b="1" dirty="0" smtClean="0">
                <a:solidFill>
                  <a:schemeClr val="folHlink"/>
                </a:solidFill>
                <a:latin typeface="Times New Roman" pitchFamily="18" charset="0"/>
              </a:rPr>
              <a:t>Колумбия – Западная Европа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732588" y="333375"/>
            <a:ext cx="2160587" cy="287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027988" y="2708275"/>
            <a:ext cx="865187" cy="433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8575"/>
            <a:ext cx="8229600" cy="4143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Урановая промышленность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41988" name="Объект 2"/>
          <p:cNvGraphicFramePr>
            <a:graphicFrameLocks noChangeAspect="1"/>
          </p:cNvGraphicFramePr>
          <p:nvPr/>
        </p:nvGraphicFramePr>
        <p:xfrm>
          <a:off x="0" y="479425"/>
          <a:ext cx="9144000" cy="637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CorelDRAW" r:id="rId3" imgW="8079210" imgH="5635745" progId="CorelDRAW.Graphic.13">
                  <p:embed/>
                </p:oleObj>
              </mc:Choice>
              <mc:Fallback>
                <p:oleObj name="CorelDRAW" r:id="rId3" imgW="8079210" imgH="5635745" progId="CorelDRAW.Graphic.1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9425"/>
                        <a:ext cx="9144000" cy="6378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98913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Электроэнергетика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143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Типы электростанций -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Тепловые электростанции (ТЭС)</a:t>
            </a:r>
            <a:b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400" b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43926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1. Конденсационные (КЭС)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– производят только э/энергию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2. Теплоэлектроцентрали (ТЭЦ)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– производят э/энергию и тепловую энергию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Достоинства: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технологическая простота,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разнообразные виды сырья (мазут, газ, уголь, торф, древесина, сланцы и др.)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Недостатки: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привязанность к сырьевой базе или маршрутам транспортировки сырья,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экологическое загрязнение воздуха (углекислый газ, угарный газ и др.)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Крупнейшие ТЭС: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Сургутская-2,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Касима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(Япония),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Лой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-Янг (Австралия),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Нантикок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(Канада),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Экибастузская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(Казахстан),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Рифтинская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Пэрши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(США), Запорожская (Украина),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Углегорская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(Украина),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Тутука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(ЮАР),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Дувха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(ЮАР),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</a:rPr>
              <a:t>Эраринг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(Австралия)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73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Типы электростанций -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Гидравлические электростанции (ГЭС)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447088" cy="57610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1. Плотинные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(русловые)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2. Деривационные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(горные)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3. Гидроаккумулирующие (ГАЭС)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Достоинства: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-дешевая э/энергия (отсутствие затрат на сырье и транспорт);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        -нетрудоемкое пр-во (высокий уровень механизации 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         автоматизации);</a:t>
            </a:r>
            <a:endParaRPr lang="ru-RU" sz="2000" b="1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-длительный срок службы</a:t>
            </a:r>
            <a:r>
              <a:rPr lang="ru-RU" sz="2000" b="1" dirty="0">
                <a:latin typeface="Times New Roman" pitchFamily="18" charset="0"/>
              </a:rPr>
              <a:t>;</a:t>
            </a: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-решает ряд народнохозяйственных задач (судоходство,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 рыболовство, ирригация)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Недостатки: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       -</a:t>
            </a:r>
            <a:r>
              <a:rPr lang="ru-RU" sz="2000" b="1" dirty="0" smtClean="0">
                <a:latin typeface="Times New Roman" pitchFamily="18" charset="0"/>
              </a:rPr>
              <a:t>сезонные колебания в выработке э/энергии; </a:t>
            </a:r>
            <a:endParaRPr lang="ru-RU" sz="2000" b="1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-дорогое и длительное строительство;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-экологические проблемы (нерест рыб, затопление населенных пунктов и др.)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Крупнейшие ГЭС: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err="1" smtClean="0">
                <a:latin typeface="Times New Roman" pitchFamily="18" charset="0"/>
              </a:rPr>
              <a:t>Итайпу</a:t>
            </a:r>
            <a:r>
              <a:rPr lang="ru-RU" sz="2000" b="1" dirty="0" smtClean="0">
                <a:latin typeface="Times New Roman" pitchFamily="18" charset="0"/>
              </a:rPr>
              <a:t> (Бразилия/Парагвай), </a:t>
            </a:r>
            <a:r>
              <a:rPr lang="ru-RU" sz="2000" b="1" dirty="0" err="1" smtClean="0">
                <a:latin typeface="Times New Roman" pitchFamily="18" charset="0"/>
              </a:rPr>
              <a:t>Гури</a:t>
            </a:r>
            <a:r>
              <a:rPr lang="ru-RU" sz="2000" b="1" dirty="0" smtClean="0">
                <a:latin typeface="Times New Roman" pitchFamily="18" charset="0"/>
              </a:rPr>
              <a:t> (Венесуэла), </a:t>
            </a:r>
            <a:r>
              <a:rPr lang="ru-RU" sz="2000" b="1" dirty="0" err="1" smtClean="0">
                <a:latin typeface="Times New Roman" pitchFamily="18" charset="0"/>
              </a:rPr>
              <a:t>Сянься</a:t>
            </a:r>
            <a:r>
              <a:rPr lang="ru-RU" sz="2000" b="1" dirty="0" smtClean="0">
                <a:latin typeface="Times New Roman" pitchFamily="18" charset="0"/>
              </a:rPr>
              <a:t> (Китай), Гранд-Кули (США), Саяно-Шушенская, Красноярская,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Ла-Гранд-2 (Канада), </a:t>
            </a:r>
            <a:r>
              <a:rPr lang="ru-RU" sz="2000" b="1" dirty="0" err="1" smtClean="0">
                <a:latin typeface="Times New Roman" pitchFamily="18" charset="0"/>
              </a:rPr>
              <a:t>Кабора-Басса</a:t>
            </a:r>
            <a:r>
              <a:rPr lang="ru-RU" sz="2000" b="1" dirty="0" smtClean="0">
                <a:latin typeface="Times New Roman" pitchFamily="18" charset="0"/>
              </a:rPr>
              <a:t> (Мозамбик),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Нурекская (Таджикистан), </a:t>
            </a:r>
            <a:r>
              <a:rPr lang="ru-RU" sz="2000" b="1" dirty="0" err="1" smtClean="0">
                <a:latin typeface="Times New Roman" pitchFamily="18" charset="0"/>
              </a:rPr>
              <a:t>Асуанская</a:t>
            </a:r>
            <a:r>
              <a:rPr lang="ru-RU" sz="2000" b="1" dirty="0" smtClean="0">
                <a:latin typeface="Times New Roman" pitchFamily="18" charset="0"/>
              </a:rPr>
              <a:t> (Египет)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9161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folHlink"/>
                </a:solidFill>
                <a:latin typeface="Times New Roman" pitchFamily="18" charset="0"/>
              </a:rPr>
              <a:t>Топливная промышленность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98913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Атомная энергетика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Добыча урана</a:t>
            </a:r>
            <a:endParaRPr lang="ru-RU" dirty="0"/>
          </a:p>
        </p:txBody>
      </p:sp>
      <p:pic>
        <p:nvPicPr>
          <p:cNvPr id="47107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17638"/>
            <a:ext cx="9144000" cy="5440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 dirty="0" smtClean="0"/>
              <a:t>Переработка руды</a:t>
            </a:r>
            <a:endParaRPr lang="ru-RU" sz="3600" dirty="0"/>
          </a:p>
        </p:txBody>
      </p:sp>
      <p:pic>
        <p:nvPicPr>
          <p:cNvPr id="48131" name="Содержимое 3" descr="желтый кекс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275" y="2000250"/>
            <a:ext cx="4960938" cy="3228975"/>
          </a:xfrm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5257800" y="1628775"/>
            <a:ext cx="34290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/>
              <a:t>После добычи урановая руда доставляется на обогатительную фабрику, где размельчается и отделяется от породы. Путем различных химических и механических воздействий примеси уходят в осадок.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00"/>
                </a:solidFill>
              </a:rPr>
              <a:t>Продукт переработки руды - концентрат оксида урана </a:t>
            </a:r>
            <a:r>
              <a:rPr lang="en-US" altLang="ru-RU" sz="2000" b="1">
                <a:solidFill>
                  <a:srgbClr val="FFFF00"/>
                </a:solidFill>
              </a:rPr>
              <a:t>U</a:t>
            </a:r>
            <a:r>
              <a:rPr lang="en-US" altLang="ru-RU" sz="2000" b="1" baseline="-25000">
                <a:solidFill>
                  <a:srgbClr val="FFFF00"/>
                </a:solidFill>
              </a:rPr>
              <a:t>3</a:t>
            </a:r>
            <a:r>
              <a:rPr lang="en-US" altLang="ru-RU" sz="2000" b="1">
                <a:solidFill>
                  <a:srgbClr val="FFFF00"/>
                </a:solidFill>
              </a:rPr>
              <a:t>O</a:t>
            </a:r>
            <a:r>
              <a:rPr lang="en-US" altLang="ru-RU" sz="2000" b="1" baseline="-25000">
                <a:solidFill>
                  <a:srgbClr val="FFFF00"/>
                </a:solidFill>
              </a:rPr>
              <a:t>8</a:t>
            </a:r>
            <a:endParaRPr lang="ru-RU" altLang="ru-RU" sz="2000" b="1" baseline="-250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800" dirty="0" smtClean="0"/>
              <a:t>Конверсия и обогащение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>
            <a:normAutofit/>
          </a:bodyPr>
          <a:lstStyle/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000" dirty="0" smtClean="0"/>
              <a:t>Концентрат оксида урана доставляется на завод переработки, где он обрабатывается так, что в итоге получается </a:t>
            </a:r>
            <a:r>
              <a:rPr lang="ru-RU" sz="2000" dirty="0" err="1" smtClean="0"/>
              <a:t>гексафторид</a:t>
            </a:r>
            <a:r>
              <a:rPr lang="ru-RU" sz="2000" dirty="0" smtClean="0"/>
              <a:t> урана </a:t>
            </a:r>
            <a:r>
              <a:rPr lang="en-US" sz="2000" dirty="0" smtClean="0"/>
              <a:t>UF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000" dirty="0" smtClean="0"/>
              <a:t>Далее </a:t>
            </a:r>
            <a:r>
              <a:rPr lang="en-US" sz="2000" dirty="0" smtClean="0"/>
              <a:t>UF</a:t>
            </a:r>
            <a:r>
              <a:rPr lang="en-US" sz="2000" baseline="-25000" dirty="0" smtClean="0"/>
              <a:t>6</a:t>
            </a:r>
            <a:r>
              <a:rPr lang="ru-RU" sz="2000" dirty="0" smtClean="0"/>
              <a:t> доставляется на </a:t>
            </a:r>
            <a:r>
              <a:rPr lang="ru-RU" sz="2000" dirty="0" err="1" smtClean="0"/>
              <a:t>газодифузионный</a:t>
            </a:r>
            <a:r>
              <a:rPr lang="ru-RU" sz="2000" dirty="0" smtClean="0"/>
              <a:t> обогатительный завод.</a:t>
            </a:r>
            <a:endParaRPr lang="ru-RU" sz="2000" dirty="0"/>
          </a:p>
        </p:txBody>
      </p:sp>
      <p:pic>
        <p:nvPicPr>
          <p:cNvPr id="49156" name="Рисунок 5" descr="Центрифуг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7988" y="3284538"/>
            <a:ext cx="5788025" cy="347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800" dirty="0" smtClean="0"/>
              <a:t>Изготовление тепловыделяющих элементов</a:t>
            </a:r>
            <a:endParaRPr lang="ru-RU" sz="2800" dirty="0"/>
          </a:p>
        </p:txBody>
      </p:sp>
      <p:pic>
        <p:nvPicPr>
          <p:cNvPr id="50179" name="Содержимое 3" descr="пэл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00" y="2420938"/>
            <a:ext cx="4324350" cy="2886075"/>
          </a:xfrm>
        </p:spPr>
      </p:pic>
      <p:sp>
        <p:nvSpPr>
          <p:cNvPr id="50180" name="TextBox 4"/>
          <p:cNvSpPr txBox="1">
            <a:spLocks noChangeArrowheads="1"/>
          </p:cNvSpPr>
          <p:nvPr/>
        </p:nvSpPr>
        <p:spPr bwMode="auto">
          <a:xfrm>
            <a:off x="4787900" y="1557338"/>
            <a:ext cx="38989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-Топливные таблетки имеют диаметр от 0,7 до 1,5 см.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-После обработки их помещают в оболочки (трубки) из циркалоя (сплава циркония и ниобия) или нержавеющей стали.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-С помощью концевых деталей трубки герметизируют.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800" dirty="0" smtClean="0"/>
              <a:t>Захоронение отходов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2000" dirty="0" smtClean="0"/>
              <a:t>ОЯТ  ≠ ядерные отходы</a:t>
            </a:r>
            <a:endParaRPr lang="ru-RU" sz="2000" dirty="0"/>
          </a:p>
        </p:txBody>
      </p:sp>
      <p:pic>
        <p:nvPicPr>
          <p:cNvPr id="51204" name="Рисунок 3" descr="Захоронение отходов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000250"/>
            <a:ext cx="264477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Рисунок 5" descr="Захоронение отходов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4214813"/>
            <a:ext cx="2643188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Рисунок 6" descr="Захоронение отходов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071688"/>
            <a:ext cx="53578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435975" cy="9191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Типы электростанций -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Атомные электростанции (АЭС)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Достоинства: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-незначительные потребности в сырье (1 кг. урана – 3 000 т. каменного угля);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-значительная продуктивность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Недостатки: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        -</a:t>
            </a:r>
            <a:r>
              <a:rPr lang="ru-RU" sz="2000" b="1" dirty="0" smtClean="0">
                <a:latin typeface="Times New Roman" pitchFamily="18" charset="0"/>
              </a:rPr>
              <a:t>дорогое и длительное строительство; </a:t>
            </a:r>
            <a:endParaRPr lang="ru-RU" sz="2000" b="1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-утилизация радиоактивных отходов; </a:t>
            </a:r>
            <a:endParaRPr lang="ru-RU" sz="2000" b="1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-консервация отработанных станций;</a:t>
            </a:r>
            <a:endParaRPr lang="ru-RU" sz="2000" b="1" dirty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      -экологическая безопасность в экстремальных условиях.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Крупнейшие АЭС: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err="1" smtClean="0">
                <a:latin typeface="Times New Roman" pitchFamily="18" charset="0"/>
              </a:rPr>
              <a:t>Фукусима</a:t>
            </a:r>
            <a:r>
              <a:rPr lang="ru-RU" sz="2000" b="1" dirty="0" smtClean="0">
                <a:latin typeface="Times New Roman" pitchFamily="18" charset="0"/>
              </a:rPr>
              <a:t> (Япония), Брус (Канада), </a:t>
            </a:r>
            <a:r>
              <a:rPr lang="ru-RU" sz="2000" b="1" dirty="0" err="1" smtClean="0">
                <a:latin typeface="Times New Roman" pitchFamily="18" charset="0"/>
              </a:rPr>
              <a:t>Гравлин</a:t>
            </a:r>
            <a:r>
              <a:rPr lang="ru-RU" sz="2000" b="1" dirty="0" smtClean="0">
                <a:latin typeface="Times New Roman" pitchFamily="18" charset="0"/>
              </a:rPr>
              <a:t> (Франция),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err="1" smtClean="0">
                <a:latin typeface="Times New Roman" pitchFamily="18" charset="0"/>
              </a:rPr>
              <a:t>Палюэль</a:t>
            </a:r>
            <a:r>
              <a:rPr lang="ru-RU" sz="2000" b="1" dirty="0" smtClean="0">
                <a:latin typeface="Times New Roman" pitchFamily="18" charset="0"/>
              </a:rPr>
              <a:t> (Франция), </a:t>
            </a:r>
            <a:r>
              <a:rPr lang="ru-RU" sz="2000" b="1" dirty="0" err="1" smtClean="0">
                <a:latin typeface="Times New Roman" pitchFamily="18" charset="0"/>
              </a:rPr>
              <a:t>Пикеринг</a:t>
            </a:r>
            <a:r>
              <a:rPr lang="ru-RU" sz="2000" b="1" dirty="0" smtClean="0">
                <a:latin typeface="Times New Roman" pitchFamily="18" charset="0"/>
              </a:rPr>
              <a:t> (Канада), Ленинградская,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Курская,  Кори (</a:t>
            </a:r>
            <a:r>
              <a:rPr lang="ru-RU" sz="2000" b="1" dirty="0" err="1" smtClean="0">
                <a:latin typeface="Times New Roman" pitchFamily="18" charset="0"/>
              </a:rPr>
              <a:t>Р.Корея</a:t>
            </a:r>
            <a:r>
              <a:rPr lang="ru-RU" sz="2000" b="1" dirty="0" smtClean="0">
                <a:latin typeface="Times New Roman" pitchFamily="18" charset="0"/>
              </a:rPr>
              <a:t>), </a:t>
            </a:r>
            <a:r>
              <a:rPr lang="ru-RU" sz="2000" b="1" dirty="0" err="1" smtClean="0">
                <a:latin typeface="Times New Roman" pitchFamily="18" charset="0"/>
              </a:rPr>
              <a:t>Коберг</a:t>
            </a:r>
            <a:r>
              <a:rPr lang="ru-RU" sz="2000" b="1" dirty="0" smtClean="0">
                <a:latin typeface="Times New Roman" pitchFamily="18" charset="0"/>
              </a:rPr>
              <a:t> (ЮАР), </a:t>
            </a:r>
            <a:r>
              <a:rPr lang="ru-RU" sz="2000" b="1" dirty="0" err="1" smtClean="0">
                <a:latin typeface="Times New Roman" pitchFamily="18" charset="0"/>
              </a:rPr>
              <a:t>Ангра</a:t>
            </a:r>
            <a:r>
              <a:rPr lang="ru-RU" sz="2000" b="1" dirty="0" smtClean="0">
                <a:latin typeface="Times New Roman" pitchFamily="18" charset="0"/>
              </a:rPr>
              <a:t> (Бразилия)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800" dirty="0" smtClean="0"/>
              <a:t>Мировые запасы урановой руды</a:t>
            </a:r>
            <a:endParaRPr lang="ru-RU" sz="2800" dirty="0"/>
          </a:p>
        </p:txBody>
      </p:sp>
      <p:pic>
        <p:nvPicPr>
          <p:cNvPr id="53251" name="Содержимое 3" descr="Мировые запасы урана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813" y="1500188"/>
            <a:ext cx="7673975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427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913" y="277813"/>
            <a:ext cx="8262937" cy="619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55299" name="Объект 2"/>
          <p:cNvGraphicFramePr>
            <a:graphicFrameLocks noChangeAspect="1"/>
          </p:cNvGraphicFramePr>
          <p:nvPr/>
        </p:nvGraphicFramePr>
        <p:xfrm>
          <a:off x="0" y="0"/>
          <a:ext cx="91186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0" name="CorelDRAW" r:id="rId3" imgW="8033310" imgH="5598274" progId="CorelDRAW.Graphic.13">
                  <p:embed/>
                </p:oleObj>
              </mc:Choice>
              <mc:Fallback>
                <p:oleObj name="CorelDRAW" r:id="rId3" imgW="8033310" imgH="5598274" progId="CorelDRAW.Graphic.1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18600" cy="6858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  <a:t>Теплотворная способность энергоресурсов</a:t>
            </a:r>
          </a:p>
        </p:txBody>
      </p:sp>
      <p:graphicFrame>
        <p:nvGraphicFramePr>
          <p:cNvPr id="56375" name="Group 55"/>
          <p:cNvGraphicFramePr>
            <a:graphicFrameLocks noGrp="1"/>
          </p:cNvGraphicFramePr>
          <p:nvPr>
            <p:ph idx="1"/>
          </p:nvPr>
        </p:nvGraphicFramePr>
        <p:xfrm>
          <a:off x="468313" y="1125538"/>
          <a:ext cx="8291512" cy="4924425"/>
        </p:xfrm>
        <a:graphic>
          <a:graphicData uri="http://schemas.openxmlformats.org/drawingml/2006/table">
            <a:tbl>
              <a:tblPr/>
              <a:tblGrid>
                <a:gridCol w="2763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5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Энергоресурсы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Теплота сгорания 1 кг. Топлива (тыс. ккал)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Тепловой коэффициент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Нефть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9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Газ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Каменный уголь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7,0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Бурый уголь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9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Торф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09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Дрова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Горючие сланцы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632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24750" y="6453188"/>
            <a:ext cx="1368425" cy="4048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4843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Возобновимые</a:t>
            </a:r>
            <a:r>
              <a:rPr lang="ru-RU" dirty="0" smtClean="0"/>
              <a:t> источники энергии (ВИЭ).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Ветровая энергетика.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837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13" y="0"/>
            <a:ext cx="910748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380288" y="5949950"/>
            <a:ext cx="1368425" cy="863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939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041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96188" y="6092825"/>
            <a:ext cx="1547812" cy="6492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7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Мировая добыча топливных ресурсов (%)</a:t>
            </a:r>
          </a:p>
        </p:txBody>
      </p:sp>
      <p:graphicFrame>
        <p:nvGraphicFramePr>
          <p:cNvPr id="57437" name="Group 93"/>
          <p:cNvGraphicFramePr>
            <a:graphicFrameLocks noGrp="1"/>
          </p:cNvGraphicFramePr>
          <p:nvPr>
            <p:ph idx="1"/>
          </p:nvPr>
        </p:nvGraphicFramePr>
        <p:xfrm>
          <a:off x="179388" y="836613"/>
          <a:ext cx="8785225" cy="5068887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1990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Уголь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Нефть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Газ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Гидроэнергия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Атомная энергия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143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  <a:t>Динамика мировой добычи энергоресурсов</a:t>
            </a:r>
          </a:p>
        </p:txBody>
      </p:sp>
      <p:graphicFrame>
        <p:nvGraphicFramePr>
          <p:cNvPr id="58444" name="Group 7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91513" cy="3662363"/>
        </p:xfrm>
        <a:graphic>
          <a:graphicData uri="http://schemas.openxmlformats.org/drawingml/2006/table">
            <a:tbl>
              <a:tblPr/>
              <a:tblGrid>
                <a:gridCol w="1036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6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6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66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66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Нефть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млрд.т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Газ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трлн. м3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Уголь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млрд.т.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2531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4450"/>
            <a:ext cx="9144000" cy="6813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956550" y="6381750"/>
            <a:ext cx="1187450" cy="4762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143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</a:rPr>
              <a:t>Нефтяная промышленность мира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078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Прогнозируемые запасы нефти</a:t>
            </a:r>
            <a:r>
              <a:rPr lang="ru-RU" sz="2400" b="1" dirty="0" smtClean="0">
                <a:latin typeface="Times New Roman" pitchFamily="18" charset="0"/>
              </a:rPr>
              <a:t> – 300 </a:t>
            </a:r>
            <a:r>
              <a:rPr lang="ru-RU" sz="2400" b="1" dirty="0" err="1" smtClean="0">
                <a:latin typeface="Times New Roman" pitchFamily="18" charset="0"/>
              </a:rPr>
              <a:t>млрд.т</a:t>
            </a:r>
            <a:r>
              <a:rPr lang="ru-RU" sz="2400" b="1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Доказанные запасы</a:t>
            </a:r>
            <a:r>
              <a:rPr lang="ru-RU" sz="2400" b="1" dirty="0" smtClean="0">
                <a:latin typeface="Times New Roman" pitchFamily="18" charset="0"/>
              </a:rPr>
              <a:t> – 172 </a:t>
            </a:r>
            <a:r>
              <a:rPr lang="ru-RU" sz="2400" b="1" dirty="0" err="1" smtClean="0">
                <a:latin typeface="Times New Roman" pitchFamily="18" charset="0"/>
              </a:rPr>
              <a:t>млрд.т</a:t>
            </a:r>
            <a:r>
              <a:rPr lang="ru-RU" sz="2400" b="1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Ежегодные объемы добычи нефти</a:t>
            </a:r>
            <a:r>
              <a:rPr lang="ru-RU" sz="2400" b="1" dirty="0" smtClean="0">
                <a:latin typeface="Times New Roman" pitchFamily="18" charset="0"/>
              </a:rPr>
              <a:t> – 3,9млрд.т.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Перспектива использования –</a:t>
            </a:r>
            <a:r>
              <a:rPr lang="ru-RU" sz="2400" b="1" dirty="0" smtClean="0">
                <a:latin typeface="Times New Roman" pitchFamily="18" charset="0"/>
              </a:rPr>
              <a:t> 41 год:</a:t>
            </a:r>
            <a:endParaRPr lang="en-US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C</a:t>
            </a:r>
            <a:r>
              <a:rPr lang="ru-RU" sz="2400" b="1" dirty="0" err="1" smtClean="0">
                <a:latin typeface="Times New Roman" pitchFamily="18" charset="0"/>
              </a:rPr>
              <a:t>траны</a:t>
            </a:r>
            <a:r>
              <a:rPr lang="ru-RU" sz="2400" b="1" dirty="0" smtClean="0">
                <a:latin typeface="Times New Roman" pitchFamily="18" charset="0"/>
              </a:rPr>
              <a:t> Персидского залива – 88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Страны Латинской Америки – 42 года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Страны Африки – 33 года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СНГ – 20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Австралия – 19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Страны </a:t>
            </a:r>
            <a:r>
              <a:rPr lang="en-US" sz="2400" b="1" dirty="0" smtClean="0">
                <a:latin typeface="Times New Roman" pitchFamily="18" charset="0"/>
              </a:rPr>
              <a:t>C</a:t>
            </a:r>
            <a:r>
              <a:rPr lang="ru-RU" sz="2400" b="1" dirty="0" err="1" smtClean="0">
                <a:latin typeface="Times New Roman" pitchFamily="18" charset="0"/>
              </a:rPr>
              <a:t>еверной</a:t>
            </a:r>
            <a:r>
              <a:rPr lang="ru-RU" sz="2400" b="1" dirty="0" smtClean="0">
                <a:latin typeface="Times New Roman" pitchFamily="18" charset="0"/>
              </a:rPr>
              <a:t> Америки – 12 лет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Страны Европы – 5,4 года</a:t>
            </a: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Эффективность добычи определяется</a:t>
            </a:r>
            <a:r>
              <a:rPr lang="ru-RU" sz="2400" b="1" dirty="0">
                <a:latin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</a:rPr>
              <a:t> энергетическая эффективность на единицу объема, текучесть (погрузочные работы), дешевизна перевозок, высокая прибыльность</a:t>
            </a: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79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7950" y="0"/>
            <a:ext cx="925195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172450" y="6308725"/>
            <a:ext cx="971550" cy="5492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1016</TotalTime>
  <Words>1404</Words>
  <Application>Microsoft Office PowerPoint</Application>
  <PresentationFormat>Экран (4:3)</PresentationFormat>
  <Paragraphs>373</Paragraphs>
  <Slides>44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44</vt:i4>
      </vt:variant>
    </vt:vector>
  </HeadingPairs>
  <TitlesOfParts>
    <vt:vector size="53" baseType="lpstr">
      <vt:lpstr>Verdana</vt:lpstr>
      <vt:lpstr>Arial</vt:lpstr>
      <vt:lpstr>Wingdings</vt:lpstr>
      <vt:lpstr>Calibri</vt:lpstr>
      <vt:lpstr>Times New Roman</vt:lpstr>
      <vt:lpstr>Глобус</vt:lpstr>
      <vt:lpstr>CorelDRAW X3 Graphic</vt:lpstr>
      <vt:lpstr>Диаграмма Microsoft Excel</vt:lpstr>
      <vt:lpstr>CorelDRAW 12.0 Graphic</vt:lpstr>
      <vt:lpstr>  Топливно-энергетический комплекс мира</vt:lpstr>
      <vt:lpstr>Состав ТЭК</vt:lpstr>
      <vt:lpstr>Топливная промышленность мира</vt:lpstr>
      <vt:lpstr>Теплотворная способность энергоресурсов</vt:lpstr>
      <vt:lpstr>Мировая добыча топливных ресурсов (%)</vt:lpstr>
      <vt:lpstr>Динамика мировой добычи энергоресурсов</vt:lpstr>
      <vt:lpstr>Презентация PowerPoint</vt:lpstr>
      <vt:lpstr>Нефтяная промышленность мира</vt:lpstr>
      <vt:lpstr>Презентация PowerPoint</vt:lpstr>
      <vt:lpstr> Доказанные запасы нефти в мире, 2010 г.</vt:lpstr>
      <vt:lpstr>Географическая структура мировой добычи нефти</vt:lpstr>
      <vt:lpstr>Тенденции развития отрасли</vt:lpstr>
      <vt:lpstr>Нефтяные мосты</vt:lpstr>
      <vt:lpstr>Нефтепереработка – 700 НПЗ, 4,6 млрд. т.</vt:lpstr>
      <vt:lpstr>Газовая промышленность мира</vt:lpstr>
      <vt:lpstr>Презентация PowerPoint</vt:lpstr>
      <vt:lpstr>Доказанные запасы газа – 2018 г.</vt:lpstr>
      <vt:lpstr>Географические особенности добычи газа</vt:lpstr>
      <vt:lpstr>Особенности размещения и транспортировки природного газа  </vt:lpstr>
      <vt:lpstr>Угольная промышленность мира</vt:lpstr>
      <vt:lpstr>Виды угля</vt:lpstr>
      <vt:lpstr>Презентация PowerPoint</vt:lpstr>
      <vt:lpstr>Региональная структура мировой добычи угля</vt:lpstr>
      <vt:lpstr>Угольные мосты</vt:lpstr>
      <vt:lpstr>Презентация PowerPoint</vt:lpstr>
      <vt:lpstr>Урановая промышленность</vt:lpstr>
      <vt:lpstr>Электроэнергетика</vt:lpstr>
      <vt:lpstr>Типы электростанций - Тепловые электростанции (ТЭС) </vt:lpstr>
      <vt:lpstr>Типы электростанций - Гидравлические электростанции (ГЭС)</vt:lpstr>
      <vt:lpstr>Атомная энергетика мира</vt:lpstr>
      <vt:lpstr>Добыча урана</vt:lpstr>
      <vt:lpstr>Переработка руды</vt:lpstr>
      <vt:lpstr>Конверсия и обогащение</vt:lpstr>
      <vt:lpstr>Изготовление тепловыделяющих элементов</vt:lpstr>
      <vt:lpstr>Захоронение отходов</vt:lpstr>
      <vt:lpstr>Типы электростанций - Атомные электростанции (АЭС) </vt:lpstr>
      <vt:lpstr>Мировые запасы урановой руды</vt:lpstr>
      <vt:lpstr>Презентация PowerPoint</vt:lpstr>
      <vt:lpstr>Презентация PowerPoint</vt:lpstr>
      <vt:lpstr>Презентация PowerPoint</vt:lpstr>
      <vt:lpstr>  Возобновимые источники энергии (ВИЭ).   Ветровая энергетика.</vt:lpstr>
      <vt:lpstr>Презентация PowerPoint</vt:lpstr>
      <vt:lpstr>Презентация PowerPoint</vt:lpstr>
      <vt:lpstr>Презентация PowerPoint</vt:lpstr>
    </vt:vector>
  </TitlesOfParts>
  <Company>FBR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Топливно-энергетический комплекс мира</dc:title>
  <dc:creator>Вознесенская Е.П.</dc:creator>
  <cp:lastModifiedBy>Вознесенские</cp:lastModifiedBy>
  <cp:revision>35</cp:revision>
  <dcterms:created xsi:type="dcterms:W3CDTF">2007-11-19T14:49:08Z</dcterms:created>
  <dcterms:modified xsi:type="dcterms:W3CDTF">2022-02-09T18:06:34Z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2919629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