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6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8" r:id="rId3"/>
    <p:sldId id="273" r:id="rId4"/>
    <p:sldId id="274" r:id="rId5"/>
    <p:sldId id="275" r:id="rId6"/>
    <p:sldId id="276" r:id="rId7"/>
    <p:sldId id="277" r:id="rId8"/>
    <p:sldId id="278" r:id="rId9"/>
    <p:sldId id="280" r:id="rId10"/>
    <p:sldId id="281" r:id="rId11"/>
    <p:sldId id="279" r:id="rId12"/>
    <p:sldId id="284" r:id="rId13"/>
    <p:sldId id="285" r:id="rId14"/>
    <p:sldId id="286" r:id="rId15"/>
    <p:sldId id="271" r:id="rId16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E51D080-0FA4-452C-BE9C-57B885F95115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68A2903-BD5A-4833-B0CA-AB5B8165171B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  <a:endParaRPr lang="en-US"/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  <a:cs typeface="FreesiaUPC" panose="020B0502040204020203" pitchFamily="34" charset="-34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/>
              <a:t>Образец подзаголовка</a:t>
            </a:r>
            <a:endParaRPr lang="en-US" dirty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4DAEB3-2211-4CA3-9D23-0143FCF3926F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Номер слайда 5">
            <a:extLst>
              <a:ext uri="{FF2B5EF4-FFF2-40B4-BE49-F238E27FC236}">
                <a16:creationId xmlns:a16="http://schemas.microsoft.com/office/drawing/2014/main" xmlns="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82E9B35-0826-45CC-9C2C-707B22DFAA83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Номер слайда 8">
            <a:extLst>
              <a:ext uri="{FF2B5EF4-FFF2-40B4-BE49-F238E27FC236}">
                <a16:creationId xmlns:a16="http://schemas.microsoft.com/office/drawing/2014/main" xmlns="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C0063D-EDF2-4190-A726-B9B651F864E7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xmlns="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289488-0C23-4DC8-A9FA-240659547385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Номер слайда 8">
            <a:extLst>
              <a:ext uri="{FF2B5EF4-FFF2-40B4-BE49-F238E27FC236}">
                <a16:creationId xmlns:a16="http://schemas.microsoft.com/office/drawing/2014/main" xmlns="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3EFA117-2261-4A1D-8BE7-0B7E6A1366C0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Номер слайда 10">
            <a:extLst>
              <a:ext uri="{FF2B5EF4-FFF2-40B4-BE49-F238E27FC236}">
                <a16:creationId xmlns:a16="http://schemas.microsoft.com/office/drawing/2014/main" xmlns="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9279E9-B6DA-4AB3-A7CE-B748E56BEA69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9" name="Нижний колонтитул 8">
            <a:extLst>
              <a:ext uri="{FF2B5EF4-FFF2-40B4-BE49-F238E27FC236}">
                <a16:creationId xmlns:a16="http://schemas.microsoft.com/office/drawing/2014/main" xmlns="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Номер слайда 9">
            <a:extLst>
              <a:ext uri="{FF2B5EF4-FFF2-40B4-BE49-F238E27FC236}">
                <a16:creationId xmlns:a16="http://schemas.microsoft.com/office/drawing/2014/main" xmlns="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CF7452-61A3-4CDC-ACAB-74E5B4A7EF57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:a16="http://schemas.microsoft.com/office/drawing/2014/main" xmlns="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Номер слайда 11">
            <a:extLst>
              <a:ext uri="{FF2B5EF4-FFF2-40B4-BE49-F238E27FC236}">
                <a16:creationId xmlns:a16="http://schemas.microsoft.com/office/drawing/2014/main" xmlns="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xmlns="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D00952-BE77-47A2-BE29-2226E2D6BB12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xmlns="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Номер слайда 7">
            <a:extLst>
              <a:ext uri="{FF2B5EF4-FFF2-40B4-BE49-F238E27FC236}">
                <a16:creationId xmlns:a16="http://schemas.microsoft.com/office/drawing/2014/main" xmlns="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4D5EF43-AECB-4459-AE90-3AFB54138C76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Номер слайда 3">
            <a:extLst>
              <a:ext uri="{FF2B5EF4-FFF2-40B4-BE49-F238E27FC236}">
                <a16:creationId xmlns:a16="http://schemas.microsoft.com/office/drawing/2014/main" xmlns="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 7">
            <a:extLst>
              <a:ext uri="{FF2B5EF4-FFF2-40B4-BE49-F238E27FC236}">
                <a16:creationId xmlns:a16="http://schemas.microsoft.com/office/drawing/2014/main" xmlns="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FD0FAC8F-653F-479B-B209-9F30C9091843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Рисунок 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36FD9FC9-5FD1-4E3B-B719-212F55599717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gradFill flip="none" rotWithShape="1">
          <a:gsLst>
            <a:gs pos="0">
              <a:srgbClr val="00B0F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 dirty="0"/>
              <a:t>Стиль образца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" dirty="0"/>
              <a:t>Щелкните, чтобы изменить стили текста образца слайда</a:t>
            </a:r>
          </a:p>
          <a:p>
            <a:pPr lvl="1" rtl="0"/>
            <a:r>
              <a:rPr lang="ru" dirty="0"/>
              <a:t>Второй уровень</a:t>
            </a:r>
          </a:p>
          <a:p>
            <a:pPr lvl="2" rtl="0"/>
            <a:r>
              <a:rPr lang="ru" dirty="0"/>
              <a:t>Третий уровень</a:t>
            </a:r>
          </a:p>
          <a:p>
            <a:pPr lvl="3" rtl="0"/>
            <a:r>
              <a:rPr lang="ru" dirty="0"/>
              <a:t>Четвертый уровень</a:t>
            </a:r>
          </a:p>
          <a:p>
            <a:pPr lvl="4" rtl="0"/>
            <a:r>
              <a:rPr lang="ru" dirty="0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428A7F57-8526-4A03-89D8-FFB0245E6649}" type="datetime1">
              <a:rPr lang="ru-RU" smtClean="0"/>
              <a:pPr/>
              <a:t>25.03.2021</a:t>
            </a:fld>
            <a:endParaRPr lang="en-US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xmlns="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Book Antiqua" panose="02040602050305030304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A9286AD2-18A9-4868-A4E3-7A2097A208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 rtlCol="0">
            <a:normAutofit/>
          </a:bodyPr>
          <a:lstStyle/>
          <a:p>
            <a:r>
              <a:rPr lang="ru-RU" sz="7200" dirty="0"/>
              <a:t>Воспитание в основной школе</a:t>
            </a:r>
            <a:endParaRPr lang="ru" sz="7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 rtlCol="0">
            <a:normAutofit/>
          </a:bodyPr>
          <a:lstStyle/>
          <a:p>
            <a:pPr algn="ctr" rtl="0"/>
            <a:r>
              <a:rPr lang="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5-9 класс</a:t>
            </a:r>
            <a:endParaRPr lang="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Рисунок 4" descr="Изображение здания, места для сидения, скамейки, вид сбоку&#10;&#10;Автоматически созданное описание">
            <a:extLst>
              <a:ext uri="{FF2B5EF4-FFF2-40B4-BE49-F238E27FC236}">
                <a16:creationId xmlns:a16="http://schemas.microsoft.com/office/drawing/2014/main" xmlns="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xmlns="" id="{E7A7CD63-7EC3-44F3-95D0-595C4019FF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4373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35FA12-1C44-4F72-887E-A861D44EA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-	</a:t>
            </a:r>
            <a:r>
              <a:rPr lang="ru-RU" sz="4400" b="1" dirty="0"/>
              <a:t>к знаниям </a:t>
            </a:r>
            <a:r>
              <a:rPr lang="ru-RU" sz="4400" dirty="0"/>
              <a:t>как интеллектуальному ресурсу, обеспечивающему будущее </a:t>
            </a:r>
            <a:r>
              <a:rPr lang="ru-RU" sz="4400" dirty="0" smtClean="0"/>
              <a:t>человека;</a:t>
            </a:r>
            <a:endParaRPr lang="ru-RU" sz="4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032FA24-101C-447E-B69C-1C9A950B9B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18741"/>
            <a:ext cx="10058400" cy="395035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Book Antiqua" panose="02040602050305030304" pitchFamily="18" charset="0"/>
              </a:rPr>
              <a:t> И</a:t>
            </a:r>
            <a:r>
              <a:rPr lang="ru-RU" sz="2800" dirty="0" smtClean="0">
                <a:latin typeface="Book Antiqua" panose="02040602050305030304" pitchFamily="18" charset="0"/>
              </a:rPr>
              <a:t>спользовать </a:t>
            </a:r>
            <a:r>
              <a:rPr lang="ru-RU" sz="2800" dirty="0">
                <a:latin typeface="Book Antiqua" panose="02040602050305030304" pitchFamily="18" charset="0"/>
              </a:rPr>
              <a:t>в воспитании детей возможности школьного </a:t>
            </a:r>
            <a:r>
              <a:rPr lang="ru-RU" sz="2800" dirty="0" smtClean="0">
                <a:latin typeface="Book Antiqua" panose="02040602050305030304" pitchFamily="18" charset="0"/>
              </a:rPr>
              <a:t>урока;           </a:t>
            </a:r>
            <a:endParaRPr lang="ru-RU" sz="2800" dirty="0">
              <a:latin typeface="Book Antiqua" panose="02040602050305030304" pitchFamily="18" charset="0"/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E2C3CA1-58D0-4FE1-BF72-9FAD1863A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xmlns="" id="{3F21850F-58E6-482C-9BEE-3EBD6899483F}"/>
              </a:ext>
            </a:extLst>
          </p:cNvPr>
          <p:cNvSpPr/>
          <p:nvPr/>
        </p:nvSpPr>
        <p:spPr>
          <a:xfrm>
            <a:off x="3250544" y="343992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xmlns="" id="{131CC5BB-D657-48F0-9557-85C157751FAD}"/>
              </a:ext>
            </a:extLst>
          </p:cNvPr>
          <p:cNvSpPr/>
          <p:nvPr/>
        </p:nvSpPr>
        <p:spPr>
          <a:xfrm>
            <a:off x="5235720" y="3429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xmlns="" id="{6C164E60-EFA5-4298-976A-D1103A5CF6A8}"/>
              </a:ext>
            </a:extLst>
          </p:cNvPr>
          <p:cNvSpPr/>
          <p:nvPr/>
        </p:nvSpPr>
        <p:spPr>
          <a:xfrm>
            <a:off x="7631300" y="341303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xmlns="" id="{B6848FB9-9358-4F45-A17D-E341517548EE}"/>
              </a:ext>
            </a:extLst>
          </p:cNvPr>
          <p:cNvSpPr/>
          <p:nvPr/>
        </p:nvSpPr>
        <p:spPr>
          <a:xfrm>
            <a:off x="10223110" y="341303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7D32BBF-85AC-4147-B8DB-7CA0070E8BCF}"/>
              </a:ext>
            </a:extLst>
          </p:cNvPr>
          <p:cNvSpPr/>
          <p:nvPr/>
        </p:nvSpPr>
        <p:spPr>
          <a:xfrm>
            <a:off x="2574045" y="4598245"/>
            <a:ext cx="2101101" cy="14507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Побуждение учащихся к соблюдению правил и норм поведения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930CEA2A-93C1-4562-984A-E137F2BE671B}"/>
              </a:ext>
            </a:extLst>
          </p:cNvPr>
          <p:cNvSpPr/>
          <p:nvPr/>
        </p:nvSpPr>
        <p:spPr>
          <a:xfrm>
            <a:off x="4846777" y="4598244"/>
            <a:ext cx="2069659" cy="145075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Применение на уроке интерактивных форм работы учащихся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1FC3062E-4687-48B7-86D5-67847CC573E2}"/>
              </a:ext>
            </a:extLst>
          </p:cNvPr>
          <p:cNvSpPr/>
          <p:nvPr/>
        </p:nvSpPr>
        <p:spPr>
          <a:xfrm rot="10800000" flipV="1">
            <a:off x="9744499" y="4610105"/>
            <a:ext cx="2175705" cy="14388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Инициирование и поддержка исследовательских проектов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4FA60DCF-23DB-4051-8871-27805901BF20}"/>
              </a:ext>
            </a:extLst>
          </p:cNvPr>
          <p:cNvSpPr/>
          <p:nvPr/>
        </p:nvSpPr>
        <p:spPr>
          <a:xfrm>
            <a:off x="7088068" y="4610105"/>
            <a:ext cx="2385588" cy="14507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Привлечение внимания учащихся к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ценностному аспекту изучаемых на уроках явлений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FEA88871-2FD1-4A37-874D-E5C001243E1E}"/>
              </a:ext>
            </a:extLst>
          </p:cNvPr>
          <p:cNvSpPr/>
          <p:nvPr/>
        </p:nvSpPr>
        <p:spPr>
          <a:xfrm>
            <a:off x="332754" y="4598245"/>
            <a:ext cx="2069659" cy="14507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Установление доверительных отношений между учителем и его учениками</a:t>
            </a:r>
          </a:p>
        </p:txBody>
      </p:sp>
      <p:sp>
        <p:nvSpPr>
          <p:cNvPr id="16" name="Стрелка: вниз 15">
            <a:extLst>
              <a:ext uri="{FF2B5EF4-FFF2-40B4-BE49-F238E27FC236}">
                <a16:creationId xmlns:a16="http://schemas.microsoft.com/office/drawing/2014/main" xmlns="" id="{C6EC9096-88C2-418B-89C5-C9BFC059AFB1}"/>
              </a:ext>
            </a:extLst>
          </p:cNvPr>
          <p:cNvSpPr/>
          <p:nvPr/>
        </p:nvSpPr>
        <p:spPr>
          <a:xfrm>
            <a:off x="1097280" y="3429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876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E8A271-45AE-46B7-B273-908166432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773" y="286603"/>
            <a:ext cx="11602387" cy="1587167"/>
          </a:xfrm>
        </p:spPr>
        <p:txBody>
          <a:bodyPr>
            <a:normAutofit/>
          </a:bodyPr>
          <a:lstStyle/>
          <a:p>
            <a:r>
              <a:rPr lang="ru-RU" sz="2800" dirty="0"/>
              <a:t>-	</a:t>
            </a:r>
            <a:r>
              <a:rPr lang="ru-RU" sz="3600" b="1" dirty="0"/>
              <a:t>к культуре </a:t>
            </a:r>
            <a:r>
              <a:rPr lang="ru-RU" sz="3600" dirty="0"/>
              <a:t>как духовному богатству общества и важному условию ощущения человеком полноты проживаемой жизни,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0665A7F-5141-48A5-9D72-E5A9AB39BC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Book Antiqua" panose="02040602050305030304" pitchFamily="18" charset="0"/>
              </a:rPr>
              <a:t> Р</a:t>
            </a:r>
            <a:r>
              <a:rPr lang="ru-RU" sz="2800" dirty="0" smtClean="0">
                <a:latin typeface="Book Antiqua" panose="02040602050305030304" pitchFamily="18" charset="0"/>
              </a:rPr>
              <a:t>азвивать </a:t>
            </a:r>
            <a:r>
              <a:rPr lang="ru-RU" sz="2800" dirty="0">
                <a:latin typeface="Book Antiqua" panose="02040602050305030304" pitchFamily="18" charset="0"/>
              </a:rPr>
              <a:t>предметно-эстетическую среду школы и реализовывать ее воспитательные возможности;  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DAE6137-7CF0-4661-8D58-A2B57FB41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xmlns="" id="{4734752E-4817-47D1-BE00-31725D7A630E}"/>
              </a:ext>
            </a:extLst>
          </p:cNvPr>
          <p:cNvSpPr/>
          <p:nvPr/>
        </p:nvSpPr>
        <p:spPr>
          <a:xfrm>
            <a:off x="1468545" y="363104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xmlns="" id="{22E54B68-8B85-4A66-94DC-A04844B4E55E}"/>
              </a:ext>
            </a:extLst>
          </p:cNvPr>
          <p:cNvSpPr/>
          <p:nvPr/>
        </p:nvSpPr>
        <p:spPr>
          <a:xfrm>
            <a:off x="4245614" y="365898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xmlns="" id="{2C2128BC-CC40-4965-8F50-9BEE0B03C5A1}"/>
              </a:ext>
            </a:extLst>
          </p:cNvPr>
          <p:cNvSpPr/>
          <p:nvPr/>
        </p:nvSpPr>
        <p:spPr>
          <a:xfrm>
            <a:off x="7085825" y="361125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xmlns="" id="{B2839C32-13DC-4CDC-8E8F-D4EEA8F8F863}"/>
              </a:ext>
            </a:extLst>
          </p:cNvPr>
          <p:cNvSpPr/>
          <p:nvPr/>
        </p:nvSpPr>
        <p:spPr>
          <a:xfrm>
            <a:off x="10105210" y="352791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4AD000DF-50B7-45E2-8E73-61EDAF99FB95}"/>
              </a:ext>
            </a:extLst>
          </p:cNvPr>
          <p:cNvSpPr/>
          <p:nvPr/>
        </p:nvSpPr>
        <p:spPr>
          <a:xfrm>
            <a:off x="423081" y="4735773"/>
            <a:ext cx="2088107" cy="12626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Оформление школы к традиционным мероприятиям 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815E168F-DDFB-4953-BA56-473DE8058BF2}"/>
              </a:ext>
            </a:extLst>
          </p:cNvPr>
          <p:cNvSpPr/>
          <p:nvPr/>
        </p:nvSpPr>
        <p:spPr>
          <a:xfrm>
            <a:off x="2879678" y="4661941"/>
            <a:ext cx="2703165" cy="13365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Конкурс рисунков к знаменательным датам календаря, выставка фоторабот обучающихся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EDB3AD6C-1CDC-4059-8548-B58553599B1A}"/>
              </a:ext>
            </a:extLst>
          </p:cNvPr>
          <p:cNvSpPr/>
          <p:nvPr/>
        </p:nvSpPr>
        <p:spPr>
          <a:xfrm>
            <a:off x="5801193" y="4631961"/>
            <a:ext cx="3237875" cy="13665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Создание </a:t>
            </a:r>
            <a:r>
              <a:rPr lang="ru-RU" dirty="0"/>
              <a:t>фотозоны к традиционным школьным </a:t>
            </a:r>
            <a:r>
              <a:rPr lang="ru-RU" dirty="0" smtClean="0"/>
              <a:t>праздникам, </a:t>
            </a:r>
            <a:r>
              <a:rPr lang="ru-RU" dirty="0" smtClean="0"/>
              <a:t>оформление </a:t>
            </a:r>
            <a:r>
              <a:rPr lang="ru-RU" dirty="0" smtClean="0"/>
              <a:t>классных </a:t>
            </a:r>
            <a:r>
              <a:rPr lang="ru-RU" dirty="0" smtClean="0"/>
              <a:t>уголков.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6EE1D6A3-D0A0-4919-8ABF-6453FC4D0838}"/>
              </a:ext>
            </a:extLst>
          </p:cNvPr>
          <p:cNvSpPr/>
          <p:nvPr/>
        </p:nvSpPr>
        <p:spPr>
          <a:xfrm>
            <a:off x="9212239" y="4601980"/>
            <a:ext cx="2779891" cy="133180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Посещение театра, выставок, концертов.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7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E174A1-016C-45CF-B739-617772C8B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-	</a:t>
            </a:r>
            <a:r>
              <a:rPr lang="ru-RU" sz="4000" b="1" dirty="0"/>
              <a:t>к здоровью </a:t>
            </a:r>
            <a:r>
              <a:rPr lang="ru-RU" sz="4000" dirty="0"/>
              <a:t>как залогу долгой и активной жизни человека, его хорошего настроения и оптимистичного взгляда на мир;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C2E95BE-BC7C-4292-A4DD-F7C9B318A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73771"/>
            <a:ext cx="10058400" cy="399532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 </a:t>
            </a:r>
            <a:r>
              <a:rPr lang="ru-RU" sz="2800" dirty="0" smtClean="0"/>
              <a:t>В</a:t>
            </a:r>
            <a:r>
              <a:rPr lang="ru-RU" sz="2800" dirty="0" smtClean="0"/>
              <a:t>овлекать </a:t>
            </a:r>
            <a:r>
              <a:rPr lang="ru-RU" sz="2800" dirty="0"/>
              <a:t>школьников в кружки, секции, клубы, студии и иные объединения, работающие по школьным программам внеурочной деятельности, реализовывать их воспитательные возможности; 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DE0AECC-B31C-4A26-8379-5CAA55ED1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xmlns="" id="{1ED9CC35-7349-4519-A991-965A7719BB6E}"/>
              </a:ext>
            </a:extLst>
          </p:cNvPr>
          <p:cNvSpPr/>
          <p:nvPr/>
        </p:nvSpPr>
        <p:spPr>
          <a:xfrm>
            <a:off x="1442918" y="378583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xmlns="" id="{B9E68E20-B2A0-4797-ADAA-27340A74960D}"/>
              </a:ext>
            </a:extLst>
          </p:cNvPr>
          <p:cNvSpPr/>
          <p:nvPr/>
        </p:nvSpPr>
        <p:spPr>
          <a:xfrm>
            <a:off x="4026226" y="378904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xmlns="" id="{7FB8D039-A440-44A6-97D4-1DBF163C96D9}"/>
              </a:ext>
            </a:extLst>
          </p:cNvPr>
          <p:cNvSpPr/>
          <p:nvPr/>
        </p:nvSpPr>
        <p:spPr>
          <a:xfrm>
            <a:off x="6851850" y="380403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xmlns="" id="{388994F9-06E0-49D4-85D8-B43F7A172C45}"/>
              </a:ext>
            </a:extLst>
          </p:cNvPr>
          <p:cNvSpPr/>
          <p:nvPr/>
        </p:nvSpPr>
        <p:spPr>
          <a:xfrm>
            <a:off x="10147092" y="375906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A6515ED5-A773-4379-896A-9C857D8205A9}"/>
              </a:ext>
            </a:extLst>
          </p:cNvPr>
          <p:cNvSpPr/>
          <p:nvPr/>
        </p:nvSpPr>
        <p:spPr>
          <a:xfrm>
            <a:off x="702994" y="4814750"/>
            <a:ext cx="228495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Спортивно- оздоровительная деятельность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8298BC4E-96A4-4951-84DC-FF2F68D48CEC}"/>
              </a:ext>
            </a:extLst>
          </p:cNvPr>
          <p:cNvSpPr/>
          <p:nvPr/>
        </p:nvSpPr>
        <p:spPr>
          <a:xfrm>
            <a:off x="3382238" y="4786365"/>
            <a:ext cx="2220330" cy="9998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Игровая деятельность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6A9A33FE-7D11-4946-86B3-72B99A56D323}"/>
              </a:ext>
            </a:extLst>
          </p:cNvPr>
          <p:cNvSpPr/>
          <p:nvPr/>
        </p:nvSpPr>
        <p:spPr>
          <a:xfrm>
            <a:off x="5876144" y="4850373"/>
            <a:ext cx="2915747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56B924A8-5894-4808-8EF3-9BBE8EB679E7}"/>
              </a:ext>
            </a:extLst>
          </p:cNvPr>
          <p:cNvSpPr/>
          <p:nvPr/>
        </p:nvSpPr>
        <p:spPr>
          <a:xfrm>
            <a:off x="9009090" y="4786365"/>
            <a:ext cx="283314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Трудовая </a:t>
            </a:r>
            <a:r>
              <a:rPr lang="ru-RU" dirty="0" smtClean="0">
                <a:solidFill>
                  <a:schemeClr val="tx1"/>
                </a:solidFill>
              </a:rPr>
              <a:t>деятельность(обучение самообслуживанию)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BA50C768-70CB-4078-BB34-0C8EF44F8210}"/>
              </a:ext>
            </a:extLst>
          </p:cNvPr>
          <p:cNvSpPr txBox="1"/>
          <p:nvPr/>
        </p:nvSpPr>
        <p:spPr>
          <a:xfrm>
            <a:off x="5786203" y="4871804"/>
            <a:ext cx="30280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Проблемно-ценностное общение (психологическая поддержка)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24858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EE3AC6-1E1E-4D0F-A7BE-998A32D5E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672" y="286602"/>
            <a:ext cx="11229645" cy="15571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/>
              <a:t>-	</a:t>
            </a:r>
            <a:r>
              <a:rPr lang="ru-RU" sz="3600" b="1" dirty="0"/>
              <a:t>к окружающим людям </a:t>
            </a:r>
            <a:r>
              <a:rPr lang="ru-RU" sz="3600" dirty="0"/>
              <a:t>как безусловной и абсолютной ценности, как равноправным социальным партнерам, с которыми необходимо выстраивать доброжелательные </a:t>
            </a:r>
            <a:r>
              <a:rPr lang="ru-RU" sz="3600" dirty="0" smtClean="0"/>
              <a:t>отношения;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4C9F1AC-10AC-4189-9C8D-7E5CD6B734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Book Antiqua" panose="02040602050305030304" pitchFamily="18" charset="0"/>
              </a:rPr>
              <a:t> Р</a:t>
            </a:r>
            <a:r>
              <a:rPr lang="ru-RU" sz="2800" dirty="0" smtClean="0">
                <a:latin typeface="Book Antiqua" panose="02040602050305030304" pitchFamily="18" charset="0"/>
              </a:rPr>
              <a:t>еализовывать </a:t>
            </a:r>
            <a:r>
              <a:rPr lang="ru-RU" sz="2800" dirty="0">
                <a:latin typeface="Book Antiqua" panose="02040602050305030304" pitchFamily="18" charset="0"/>
              </a:rPr>
              <a:t>потенциал классного руководства в воспитании школьников, поддерживать активное участие классных сообществ в жизни школы;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139B899-4050-458E-B257-79A30B2B7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xmlns="" id="{7621F523-1F1E-4BF6-B568-CC939BB6C3E6}"/>
              </a:ext>
            </a:extLst>
          </p:cNvPr>
          <p:cNvSpPr/>
          <p:nvPr/>
        </p:nvSpPr>
        <p:spPr>
          <a:xfrm>
            <a:off x="1739730" y="366433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xmlns="" id="{BB144C8E-341F-42CA-A98A-1FAD9937D0EF}"/>
              </a:ext>
            </a:extLst>
          </p:cNvPr>
          <p:cNvSpPr/>
          <p:nvPr/>
        </p:nvSpPr>
        <p:spPr>
          <a:xfrm>
            <a:off x="4347712" y="357964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xmlns="" id="{F58FD697-C9DE-4231-AE53-E1E87A3D54FA}"/>
              </a:ext>
            </a:extLst>
          </p:cNvPr>
          <p:cNvSpPr/>
          <p:nvPr/>
        </p:nvSpPr>
        <p:spPr>
          <a:xfrm>
            <a:off x="7132332" y="363180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xmlns="" id="{1336187A-F4E1-40E7-A631-55CC76F359B8}"/>
              </a:ext>
            </a:extLst>
          </p:cNvPr>
          <p:cNvSpPr/>
          <p:nvPr/>
        </p:nvSpPr>
        <p:spPr>
          <a:xfrm>
            <a:off x="9946932" y="364679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9022D610-8C4C-4E37-9DFB-C40CCD6748F8}"/>
              </a:ext>
            </a:extLst>
          </p:cNvPr>
          <p:cNvSpPr/>
          <p:nvPr/>
        </p:nvSpPr>
        <p:spPr>
          <a:xfrm>
            <a:off x="232013" y="4678947"/>
            <a:ext cx="2955474" cy="14286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Сплочение коллектива класса через участие в общешкольных делах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A73B5955-C7C6-42E7-8403-01FB232ABF57}"/>
              </a:ext>
            </a:extLst>
          </p:cNvPr>
          <p:cNvSpPr/>
          <p:nvPr/>
        </p:nvSpPr>
        <p:spPr>
          <a:xfrm>
            <a:off x="3370997" y="4678947"/>
            <a:ext cx="2659813" cy="14286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Организация интересных и полезных дел для личностного развития школьников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E1FD71B0-83EF-461D-BD21-F8BCACE4FE5C}"/>
              </a:ext>
            </a:extLst>
          </p:cNvPr>
          <p:cNvSpPr/>
          <p:nvPr/>
        </p:nvSpPr>
        <p:spPr>
          <a:xfrm>
            <a:off x="6261315" y="4678947"/>
            <a:ext cx="2381670" cy="12987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Изучение особенностей личностного развития учащихся класса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A46B006-FB7C-4FC9-BB4A-FB1D2CDEDA6F}"/>
              </a:ext>
            </a:extLst>
          </p:cNvPr>
          <p:cNvSpPr/>
          <p:nvPr/>
        </p:nvSpPr>
        <p:spPr>
          <a:xfrm>
            <a:off x="9004514" y="4678946"/>
            <a:ext cx="2659813" cy="12987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Индивидуальная работа со школьниками класса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3797169-B7C8-4ECE-88F7-B96A3D654E2E}"/>
              </a:ext>
            </a:extLst>
          </p:cNvPr>
          <p:cNvSpPr txBox="1"/>
          <p:nvPr/>
        </p:nvSpPr>
        <p:spPr>
          <a:xfrm>
            <a:off x="7014949" y="5420487"/>
            <a:ext cx="121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78424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AE45DB-3F6E-49E2-9447-FDDD3D5DF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715" y="194872"/>
            <a:ext cx="11392524" cy="1394085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-   </a:t>
            </a:r>
            <a:r>
              <a:rPr lang="ru-RU" sz="3600" b="1" dirty="0" smtClean="0"/>
              <a:t>к </a:t>
            </a:r>
            <a:r>
              <a:rPr lang="ru-RU" sz="3600" b="1" dirty="0"/>
              <a:t>самим себе </a:t>
            </a:r>
            <a:r>
              <a:rPr lang="ru-RU" sz="3600" dirty="0"/>
              <a:t>как хозяевам своей судьбы, самоопределяющимся и самореализующимся личностям, отвечающим за свое собственное будущее.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77D069E-2CCC-46DE-B853-BC8791AE2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905" y="1737360"/>
            <a:ext cx="11664190" cy="413173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Book Antiqua" panose="02040602050305030304" pitchFamily="18" charset="0"/>
              </a:rPr>
              <a:t>- Инициировать </a:t>
            </a:r>
            <a:r>
              <a:rPr lang="ru-RU" sz="2400" dirty="0">
                <a:latin typeface="Book Antiqua" panose="02040602050305030304" pitchFamily="18" charset="0"/>
              </a:rPr>
              <a:t>и поддерживать ученическое самоуправление – как на уровне школы, так и на уровне классных сообществ; </a:t>
            </a:r>
            <a:endParaRPr lang="ru-RU" sz="2400" dirty="0" smtClean="0">
              <a:latin typeface="Book Antiqua" panose="02040602050305030304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Book Antiqua" panose="02040602050305030304" pitchFamily="18" charset="0"/>
              </a:rPr>
              <a:t> Организовать </a:t>
            </a:r>
            <a:r>
              <a:rPr lang="ru-RU" sz="2400" dirty="0">
                <a:latin typeface="Book Antiqua" panose="02040602050305030304" pitchFamily="18" charset="0"/>
              </a:rPr>
              <a:t>работу школьных медиа, реализовывать их воспитательный </a:t>
            </a:r>
            <a:r>
              <a:rPr lang="ru-RU" sz="2400" dirty="0" smtClean="0">
                <a:latin typeface="Book Antiqua" panose="02040602050305030304" pitchFamily="18" charset="0"/>
              </a:rPr>
              <a:t>потенциал.</a:t>
            </a:r>
            <a:endParaRPr lang="ru-RU" sz="2400" dirty="0">
              <a:latin typeface="Book Antiqua" panose="02040602050305030304" pitchFamily="18" charset="0"/>
            </a:endParaRPr>
          </a:p>
          <a:p>
            <a:endParaRPr lang="ru-RU" sz="2400" dirty="0">
              <a:latin typeface="Book Antiqua" panose="02040602050305030304" pitchFamily="18" charset="0"/>
            </a:endParaRP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E52DF42-10C1-49E5-BC1C-75B8AA4A0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xmlns="" id="{3DEB1350-076A-4F15-ABC0-A7D01978C163}"/>
              </a:ext>
            </a:extLst>
          </p:cNvPr>
          <p:cNvSpPr/>
          <p:nvPr/>
        </p:nvSpPr>
        <p:spPr>
          <a:xfrm>
            <a:off x="1340937" y="352193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xmlns="" id="{B03B2C7F-1A08-439A-BBE1-120C6F0C8B3C}"/>
              </a:ext>
            </a:extLst>
          </p:cNvPr>
          <p:cNvSpPr/>
          <p:nvPr/>
        </p:nvSpPr>
        <p:spPr>
          <a:xfrm>
            <a:off x="4331734" y="352193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xmlns="" id="{8498666E-E1D5-43A1-AC2B-519CFF460A02}"/>
              </a:ext>
            </a:extLst>
          </p:cNvPr>
          <p:cNvSpPr/>
          <p:nvPr/>
        </p:nvSpPr>
        <p:spPr>
          <a:xfrm>
            <a:off x="6999070" y="352193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xmlns="" id="{C8F8E7C3-7284-4340-A72D-9F31DFB78938}"/>
              </a:ext>
            </a:extLst>
          </p:cNvPr>
          <p:cNvSpPr/>
          <p:nvPr/>
        </p:nvSpPr>
        <p:spPr>
          <a:xfrm>
            <a:off x="10151038" y="350434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B66F1527-A488-4A4E-A0BF-151DE488BCF7}"/>
              </a:ext>
            </a:extLst>
          </p:cNvPr>
          <p:cNvSpPr/>
          <p:nvPr/>
        </p:nvSpPr>
        <p:spPr>
          <a:xfrm>
            <a:off x="263905" y="4572000"/>
            <a:ext cx="2928146" cy="16938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Планирование и организация внеклассной и внешкольной деятельности обучающихся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BF54B3C-67D0-427B-B840-A8297ACE9227}"/>
              </a:ext>
            </a:extLst>
          </p:cNvPr>
          <p:cNvSpPr/>
          <p:nvPr/>
        </p:nvSpPr>
        <p:spPr>
          <a:xfrm>
            <a:off x="3357349" y="4500342"/>
            <a:ext cx="2419552" cy="17815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Защита прав, интересов, чести и достоинства  обучающихся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7E01300E-CB55-4F03-8412-C3FBE5B6BD16}"/>
              </a:ext>
            </a:extLst>
          </p:cNvPr>
          <p:cNvSpPr/>
          <p:nvPr/>
        </p:nvSpPr>
        <p:spPr>
          <a:xfrm>
            <a:off x="6095999" y="4500342"/>
            <a:ext cx="2903951" cy="17395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Корректировка дежурства, поддержание дисциплины и порядка в школе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44369705-53DC-4662-9667-7A9F9E6D7089}"/>
              </a:ext>
            </a:extLst>
          </p:cNvPr>
          <p:cNvSpPr/>
          <p:nvPr/>
        </p:nvSpPr>
        <p:spPr>
          <a:xfrm>
            <a:off x="9343245" y="4500342"/>
            <a:ext cx="2584850" cy="1739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Проведение мониторинга участия классов в школьных делах. </a:t>
            </a:r>
          </a:p>
        </p:txBody>
      </p:sp>
    </p:spTree>
    <p:extLst>
      <p:ext uri="{BB962C8B-B14F-4D97-AF65-F5344CB8AC3E}">
        <p14:creationId xmlns:p14="http://schemas.microsoft.com/office/powerpoint/2010/main" xmlns="" val="2943992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FBDCECDC-EEE3-4128-AA5E-82A8C08796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892168"/>
          </a:xfrm>
        </p:spPr>
        <p:txBody>
          <a:bodyPr rtlCol="0" anchor="ctr">
            <a:normAutofit/>
          </a:bodyPr>
          <a:lstStyle/>
          <a:p>
            <a:pPr lvl="0" algn="ctr" rtl="0"/>
            <a:r>
              <a:rPr lang="ru-RU" sz="6600" i="1" dirty="0">
                <a:solidFill>
                  <a:srgbClr val="FFFFFF"/>
                </a:solidFill>
              </a:rPr>
              <a:t>«Дети нас не слышат.</a:t>
            </a:r>
            <a:br>
              <a:rPr lang="ru-RU" sz="6600" i="1" dirty="0">
                <a:solidFill>
                  <a:srgbClr val="FFFFFF"/>
                </a:solidFill>
              </a:rPr>
            </a:br>
            <a:r>
              <a:rPr lang="ru-RU" sz="6600" i="1" dirty="0">
                <a:solidFill>
                  <a:srgbClr val="FFFFFF"/>
                </a:solidFill>
              </a:rPr>
              <a:t>Дети на нас смотрят.»</a:t>
            </a:r>
            <a:endParaRPr lang="ru" sz="6600" i="1" dirty="0">
              <a:solidFill>
                <a:srgbClr val="FFFFFF"/>
              </a:solidFill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xmlns="" id="{4260EDE0-989C-4E16-AF94-F652294D82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5225240"/>
            <a:ext cx="10058400" cy="1143000"/>
          </a:xfrm>
        </p:spPr>
        <p:txBody>
          <a:bodyPr rtlCol="0">
            <a:normAutofit/>
          </a:bodyPr>
          <a:lstStyle/>
          <a:p>
            <a:pPr algn="r" rtl="0"/>
            <a:r>
              <a:rPr lang="ru" i="1" dirty="0">
                <a:solidFill>
                  <a:srgbClr val="FFFFFF"/>
                </a:solidFill>
                <a:latin typeface="Book Antiqua" panose="02040602050305030304" pitchFamily="18" charset="0"/>
              </a:rPr>
              <a:t> </a:t>
            </a:r>
            <a:r>
              <a:rPr lang="ru-RU" i="1" dirty="0">
                <a:solidFill>
                  <a:srgbClr val="FFFFFF"/>
                </a:solidFill>
                <a:latin typeface="Book Antiqua" panose="02040602050305030304" pitchFamily="18" charset="0"/>
              </a:rPr>
              <a:t>Омар</a:t>
            </a:r>
            <a:r>
              <a:rPr lang="ru" i="1" dirty="0">
                <a:solidFill>
                  <a:srgbClr val="FFFFFF"/>
                </a:solidFill>
                <a:latin typeface="Book Antiqua" panose="02040602050305030304" pitchFamily="18" charset="0"/>
              </a:rPr>
              <a:t> Хайям</a:t>
            </a:r>
          </a:p>
        </p:txBody>
      </p:sp>
    </p:spTree>
    <p:extLst>
      <p:ext uri="{BB962C8B-B14F-4D97-AF65-F5344CB8AC3E}">
        <p14:creationId xmlns:p14="http://schemas.microsoft.com/office/powerpoint/2010/main" xmlns="" val="1196779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FBDCECDC-EEE3-4128-AA5E-82A8C08796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892168"/>
          </a:xfrm>
        </p:spPr>
        <p:txBody>
          <a:bodyPr rtlCol="0" anchor="ctr">
            <a:normAutofit fontScale="90000"/>
          </a:bodyPr>
          <a:lstStyle/>
          <a:p>
            <a:pPr lvl="0"/>
            <a:r>
              <a:rPr lang="ru-RU" sz="6000" i="1" dirty="0">
                <a:solidFill>
                  <a:srgbClr val="FFFFFF"/>
                </a:solidFill>
              </a:rPr>
              <a:t>„Самое прекрасное зрелище на свете — вид ребёнка, уверенно идущего по жизненной дороге после того, как вы показали ему путь.“ </a:t>
            </a:r>
            <a:r>
              <a:rPr lang="ru-RU" sz="4800" i="1" dirty="0">
                <a:solidFill>
                  <a:srgbClr val="FFFFFF"/>
                </a:solidFill>
              </a:rPr>
              <a:t/>
            </a:r>
            <a:br>
              <a:rPr lang="ru-RU" sz="4800" i="1" dirty="0">
                <a:solidFill>
                  <a:srgbClr val="FFFFFF"/>
                </a:solidFill>
              </a:rPr>
            </a:br>
            <a:r>
              <a:rPr lang="ru-RU" sz="4800" i="1" dirty="0">
                <a:solidFill>
                  <a:srgbClr val="FFFFFF"/>
                </a:solidFill>
              </a:rPr>
              <a:t/>
            </a:r>
            <a:br>
              <a:rPr lang="ru-RU" sz="4800" i="1" dirty="0">
                <a:solidFill>
                  <a:srgbClr val="FFFFFF"/>
                </a:solidFill>
              </a:rPr>
            </a:br>
            <a:endParaRPr lang="ru" sz="4800" i="1" dirty="0">
              <a:solidFill>
                <a:srgbClr val="FFFFFF"/>
              </a:solidFill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xmlns="" id="{4260EDE0-989C-4E16-AF94-F652294D82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5225240"/>
            <a:ext cx="10058400" cy="1143000"/>
          </a:xfrm>
        </p:spPr>
        <p:txBody>
          <a:bodyPr rtlCol="0">
            <a:normAutofit/>
          </a:bodyPr>
          <a:lstStyle/>
          <a:p>
            <a:pPr algn="r"/>
            <a:r>
              <a:rPr lang="ru-RU" sz="4300" i="1" cap="none" spc="-50" dirty="0">
                <a:solidFill>
                  <a:srgbClr val="FFFFFF"/>
                </a:solidFill>
                <a:latin typeface="Book Antiqua" panose="02040602050305030304" pitchFamily="18" charset="0"/>
                <a:ea typeface="+mj-ea"/>
                <a:cs typeface="+mj-cs"/>
              </a:rPr>
              <a:t>  Конфуций</a:t>
            </a:r>
            <a:endParaRPr lang="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71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C1CAD0-3405-40BF-8D86-8E6661DD5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6037"/>
            <a:ext cx="10058400" cy="223313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ru-RU" sz="420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ru-RU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Цель воспитания в МБОУ «СОШ №2</a:t>
            </a:r>
            <a:r>
              <a:rPr lang="ru-RU" sz="36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» </a:t>
            </a:r>
            <a:r>
              <a:rPr lang="ru-RU" sz="3600" b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ru-RU" sz="3600" b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ru-RU" sz="3600" b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– </a:t>
            </a:r>
            <a:r>
              <a:rPr lang="ru-RU" sz="36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Л</a:t>
            </a:r>
            <a:r>
              <a:rPr lang="ru-RU" sz="3600" b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ичностное </a:t>
            </a:r>
            <a:r>
              <a:rPr lang="ru-RU" sz="36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развитие школьников, </a:t>
            </a:r>
            <a:r>
              <a:rPr lang="ru-RU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проявляющееся</a:t>
            </a:r>
            <a:r>
              <a:rPr lang="ru-RU" sz="36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:</a:t>
            </a:r>
            <a:br>
              <a:rPr lang="ru-RU" sz="3600" b="1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endParaRPr lang="ru-RU" sz="36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B24A706-EEEC-4DE9-864C-583A463BC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1)	в усвоении ими знаний основных норм, которые </a:t>
            </a:r>
            <a:r>
              <a:rPr lang="ru-RU" sz="3200" dirty="0" smtClean="0"/>
              <a:t>выработало общество;</a:t>
            </a:r>
            <a:endParaRPr lang="ru-RU" sz="3200" dirty="0"/>
          </a:p>
          <a:p>
            <a:r>
              <a:rPr lang="ru-RU" sz="3200" dirty="0"/>
              <a:t>2)	в развитии их позитивных отношений к этим общественным ценностям </a:t>
            </a:r>
            <a:r>
              <a:rPr lang="ru-RU" sz="3200" dirty="0" smtClean="0"/>
              <a:t>;</a:t>
            </a:r>
            <a:endParaRPr lang="ru-RU" sz="3200" dirty="0"/>
          </a:p>
          <a:p>
            <a:r>
              <a:rPr lang="ru-RU" sz="3200" dirty="0"/>
              <a:t>3)	в приобретении ими соответствующего этим ценностям опыта поведения, 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9F47F41-887E-4D0D-B992-B0FFA0F96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pPr rtl="0"/>
              <a:t>25.03.2021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80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A9A258-738E-47E8-B2C7-58EA552AD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Приоритетные направления воспитания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753EDCC-3368-4743-BB26-E9DB0CD397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В воспитании детей подросткового возраста </a:t>
            </a:r>
            <a:r>
              <a:rPr lang="ru-RU" sz="4000" dirty="0" smtClean="0"/>
              <a:t>приоритетом </a:t>
            </a:r>
            <a:r>
              <a:rPr lang="ru-RU" sz="4000" dirty="0"/>
              <a:t>является создание благоприятных условий для развития </a:t>
            </a:r>
            <a:r>
              <a:rPr lang="ru-RU" sz="4000" dirty="0" smtClean="0"/>
              <a:t>ценностных </a:t>
            </a:r>
            <a:r>
              <a:rPr lang="ru-RU" sz="4000" dirty="0" smtClean="0"/>
              <a:t>отношений </a:t>
            </a:r>
            <a:r>
              <a:rPr lang="ru-RU" sz="4000" dirty="0" smtClean="0"/>
              <a:t>школьников к:</a:t>
            </a:r>
            <a:endParaRPr lang="ru-RU" sz="4000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9D3E07D-7C3E-478A-9C0A-5838138E9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pPr rtl="0"/>
              <a:t>25.03.2021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545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DBAA2CE-002D-4994-A69F-52CBABBCA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-	</a:t>
            </a:r>
            <a:r>
              <a:rPr lang="ru-RU" sz="4000" b="1" dirty="0"/>
              <a:t>к семье </a:t>
            </a:r>
            <a:r>
              <a:rPr lang="ru-RU" sz="4000" dirty="0"/>
              <a:t>как главной опоре в жизни человека и источнику его счастья;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9F4F89F-CC2E-497D-87B4-0B0548A17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775" y="1933731"/>
            <a:ext cx="11302582" cy="3935361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Book Antiqua" panose="02040602050305030304" pitchFamily="18" charset="0"/>
              </a:rPr>
              <a:t> О</a:t>
            </a:r>
            <a:r>
              <a:rPr lang="ru-RU" sz="2800" dirty="0" smtClean="0">
                <a:latin typeface="Book Antiqua" panose="02040602050305030304" pitchFamily="18" charset="0"/>
              </a:rPr>
              <a:t>рганизовать </a:t>
            </a:r>
            <a:r>
              <a:rPr lang="ru-RU" sz="2800" dirty="0">
                <a:latin typeface="Book Antiqua" panose="02040602050305030304" pitchFamily="18" charset="0"/>
              </a:rPr>
              <a:t>работу с семьями школьников, их родителями или законными представителями, направленную на совместное решение проблем личностного развития </a:t>
            </a:r>
            <a:r>
              <a:rPr lang="ru-RU" sz="2800" dirty="0" smtClean="0">
                <a:latin typeface="Book Antiqua" panose="02040602050305030304" pitchFamily="18" charset="0"/>
              </a:rPr>
              <a:t>детей.</a:t>
            </a:r>
            <a:r>
              <a:rPr lang="ru-RU" sz="2400" dirty="0">
                <a:latin typeface="Book Antiqua" panose="02040602050305030304" pitchFamily="18" charset="0"/>
              </a:rPr>
              <a:t>	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63B4859-0013-472F-88C2-9D9D0B90A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xmlns="" id="{314AA731-B1B7-42DD-A781-5C183AA7C62A}"/>
              </a:ext>
            </a:extLst>
          </p:cNvPr>
          <p:cNvSpPr/>
          <p:nvPr/>
        </p:nvSpPr>
        <p:spPr>
          <a:xfrm>
            <a:off x="1813635" y="387900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xmlns="" id="{DD991A59-D330-4060-BDB3-3BD0755092C9}"/>
              </a:ext>
            </a:extLst>
          </p:cNvPr>
          <p:cNvSpPr/>
          <p:nvPr/>
        </p:nvSpPr>
        <p:spPr>
          <a:xfrm>
            <a:off x="4035199" y="384662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xmlns="" id="{0202D2B2-2BCA-4E72-8A0C-44A85D4EDA46}"/>
              </a:ext>
            </a:extLst>
          </p:cNvPr>
          <p:cNvSpPr/>
          <p:nvPr/>
        </p:nvSpPr>
        <p:spPr>
          <a:xfrm>
            <a:off x="6484657" y="374974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xmlns="" id="{C422DE08-52D1-49E2-A211-A256BE4BAFFB}"/>
              </a:ext>
            </a:extLst>
          </p:cNvPr>
          <p:cNvSpPr/>
          <p:nvPr/>
        </p:nvSpPr>
        <p:spPr>
          <a:xfrm>
            <a:off x="9510851" y="383537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F03805A0-C460-4F9D-9626-245AB72FCF37}"/>
              </a:ext>
            </a:extLst>
          </p:cNvPr>
          <p:cNvSpPr/>
          <p:nvPr/>
        </p:nvSpPr>
        <p:spPr>
          <a:xfrm>
            <a:off x="736979" y="4890683"/>
            <a:ext cx="2009838" cy="9784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Родительские</a:t>
            </a:r>
          </a:p>
          <a:p>
            <a:pPr algn="ctr"/>
            <a:r>
              <a:rPr lang="ru-RU" dirty="0"/>
              <a:t>собрания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06D23234-89CC-4197-B415-7F9911E26A1E}"/>
              </a:ext>
            </a:extLst>
          </p:cNvPr>
          <p:cNvSpPr/>
          <p:nvPr/>
        </p:nvSpPr>
        <p:spPr>
          <a:xfrm>
            <a:off x="2973540" y="4913573"/>
            <a:ext cx="2365634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Школьный Совет</a:t>
            </a:r>
          </a:p>
          <a:p>
            <a:pPr algn="ctr"/>
            <a:r>
              <a:rPr lang="ru-RU" dirty="0"/>
              <a:t>профилактики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F39FFDA2-27BD-4645-8236-BF959F040DCD}"/>
              </a:ext>
            </a:extLst>
          </p:cNvPr>
          <p:cNvSpPr/>
          <p:nvPr/>
        </p:nvSpPr>
        <p:spPr>
          <a:xfrm>
            <a:off x="5730251" y="4913573"/>
            <a:ext cx="2199098" cy="9555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Родительские форумы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6E11C4B-4C4F-477B-B2FD-D70FEDB419AF}"/>
              </a:ext>
            </a:extLst>
          </p:cNvPr>
          <p:cNvSpPr/>
          <p:nvPr/>
        </p:nvSpPr>
        <p:spPr>
          <a:xfrm>
            <a:off x="8218426" y="4884238"/>
            <a:ext cx="2937254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Индивидуальные консультации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115596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8BA5070-9264-4C94-B2A2-8A5134AF1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662118"/>
          </a:xfrm>
        </p:spPr>
        <p:txBody>
          <a:bodyPr>
            <a:noAutofit/>
          </a:bodyPr>
          <a:lstStyle/>
          <a:p>
            <a:r>
              <a:rPr lang="ru-RU" sz="2800" dirty="0"/>
              <a:t>-	</a:t>
            </a:r>
            <a:r>
              <a:rPr lang="ru-RU" sz="3200" b="1" dirty="0"/>
              <a:t>к труду </a:t>
            </a:r>
            <a:r>
              <a:rPr lang="ru-RU" sz="3200" dirty="0"/>
              <a:t>как основному способу достижения жизненного благополучия человека, залогу его успешного профессионального самоопределения и ощущения уверенности в завтрашнем дне;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CBCE911-7FA5-4EEA-84A4-8B92A2C2B1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137" y="2143593"/>
            <a:ext cx="10773543" cy="3725499"/>
          </a:xfrm>
        </p:spPr>
        <p:txBody>
          <a:bodyPr/>
          <a:lstStyle/>
          <a:p>
            <a:pPr algn="ctr">
              <a:buFont typeface="Wingdings" pitchFamily="2" charset="2"/>
              <a:buChar char="v"/>
            </a:pPr>
            <a:r>
              <a:rPr lang="ru-RU" sz="2800" dirty="0" smtClean="0">
                <a:latin typeface="Book Antiqua" panose="02040602050305030304" pitchFamily="18" charset="0"/>
              </a:rPr>
              <a:t> О</a:t>
            </a:r>
            <a:r>
              <a:rPr lang="ru-RU" sz="2800" dirty="0" smtClean="0">
                <a:latin typeface="Book Antiqua" panose="02040602050305030304" pitchFamily="18" charset="0"/>
              </a:rPr>
              <a:t>рганизовывать </a:t>
            </a:r>
            <a:r>
              <a:rPr lang="ru-RU" sz="2800" dirty="0">
                <a:latin typeface="Book Antiqua" panose="02040602050305030304" pitchFamily="18" charset="0"/>
              </a:rPr>
              <a:t>профориентационную работу со школьниками.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6ECFBF2-E365-4298-8D05-0BEF781BB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xmlns="" id="{569DC1ED-8BBF-4B73-91AE-1A96083D864C}"/>
              </a:ext>
            </a:extLst>
          </p:cNvPr>
          <p:cNvSpPr/>
          <p:nvPr/>
        </p:nvSpPr>
        <p:spPr>
          <a:xfrm>
            <a:off x="1497318" y="310227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xmlns="" id="{5A1AB59C-43A3-4C67-BFCA-B51059CFD93F}"/>
              </a:ext>
            </a:extLst>
          </p:cNvPr>
          <p:cNvSpPr/>
          <p:nvPr/>
        </p:nvSpPr>
        <p:spPr>
          <a:xfrm>
            <a:off x="4165911" y="310227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xmlns="" id="{4C2B0E1A-A58F-42A1-A1D0-58CE7E73E3E1}"/>
              </a:ext>
            </a:extLst>
          </p:cNvPr>
          <p:cNvSpPr/>
          <p:nvPr/>
        </p:nvSpPr>
        <p:spPr>
          <a:xfrm>
            <a:off x="7052276" y="312956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xmlns="" id="{24A02017-F9FB-4ED3-A049-9CACB2735CCB}"/>
              </a:ext>
            </a:extLst>
          </p:cNvPr>
          <p:cNvSpPr/>
          <p:nvPr/>
        </p:nvSpPr>
        <p:spPr>
          <a:xfrm>
            <a:off x="9963185" y="316635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2EB538C5-8254-42D3-A2F3-79104032605E}"/>
              </a:ext>
            </a:extLst>
          </p:cNvPr>
          <p:cNvSpPr/>
          <p:nvPr/>
        </p:nvSpPr>
        <p:spPr>
          <a:xfrm>
            <a:off x="617787" y="4478816"/>
            <a:ext cx="2433849" cy="11304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Book Antiqua" panose="02040602050305030304" pitchFamily="18" charset="0"/>
              </a:rPr>
              <a:t>Профессиональное информирование </a:t>
            </a:r>
            <a:r>
              <a:rPr lang="ru-RU" dirty="0">
                <a:latin typeface="Book Antiqua" panose="02040602050305030304" pitchFamily="18" charset="0"/>
              </a:rPr>
              <a:t> информирование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D2792096-ED17-4663-81F8-CEFB699D05FC}"/>
              </a:ext>
            </a:extLst>
          </p:cNvPr>
          <p:cNvSpPr/>
          <p:nvPr/>
        </p:nvSpPr>
        <p:spPr>
          <a:xfrm>
            <a:off x="3470173" y="4478816"/>
            <a:ext cx="2230044" cy="10964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Профессиональное консультирование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138CA7AD-D376-44FF-9566-DAE34F9E26DB}"/>
              </a:ext>
            </a:extLst>
          </p:cNvPr>
          <p:cNvSpPr/>
          <p:nvPr/>
        </p:nvSpPr>
        <p:spPr>
          <a:xfrm rot="10800000" flipV="1">
            <a:off x="6096000" y="4512744"/>
            <a:ext cx="2614046" cy="10964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Психологическая поддержка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70B74C36-4330-4DBA-8832-3D921DFF8387}"/>
              </a:ext>
            </a:extLst>
          </p:cNvPr>
          <p:cNvSpPr/>
          <p:nvPr/>
        </p:nvSpPr>
        <p:spPr>
          <a:xfrm>
            <a:off x="9321420" y="4499247"/>
            <a:ext cx="2432989" cy="11304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Профессиональные пробы</a:t>
            </a:r>
          </a:p>
        </p:txBody>
      </p:sp>
    </p:spTree>
    <p:extLst>
      <p:ext uri="{BB962C8B-B14F-4D97-AF65-F5344CB8AC3E}">
        <p14:creationId xmlns:p14="http://schemas.microsoft.com/office/powerpoint/2010/main" xmlns="" val="311682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FCF246-F17D-41EC-BDB7-8B84D7FAE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632138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-	</a:t>
            </a:r>
            <a:r>
              <a:rPr lang="ru-RU" sz="3600" b="1" dirty="0"/>
              <a:t>к своему отечеству</a:t>
            </a:r>
            <a:r>
              <a:rPr lang="ru-RU" sz="3600" dirty="0"/>
              <a:t>, своей малой и большой Родине как месту, в котором человек вырос и познал первые радости и неудачи, которая завещана ему предками и которую нужно оберегать;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0D3439F-684F-49B5-94D2-F84C0EB09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30321"/>
            <a:ext cx="10058400" cy="1228238"/>
          </a:xfrm>
        </p:spPr>
        <p:txBody>
          <a:bodyPr>
            <a:normAutofit fontScale="85000" lnSpcReduction="20000"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3000" dirty="0" smtClean="0">
                <a:latin typeface="Book Antiqua" panose="02040602050305030304" pitchFamily="18" charset="0"/>
              </a:rPr>
              <a:t> О</a:t>
            </a:r>
            <a:r>
              <a:rPr lang="ru-RU" sz="3000" dirty="0" smtClean="0">
                <a:latin typeface="Book Antiqua" panose="02040602050305030304" pitchFamily="18" charset="0"/>
              </a:rPr>
              <a:t>рганизовывать </a:t>
            </a:r>
            <a:r>
              <a:rPr lang="ru-RU" sz="3000" dirty="0">
                <a:latin typeface="Book Antiqua" panose="02040602050305030304" pitchFamily="18" charset="0"/>
              </a:rPr>
              <a:t>для школьников экскурсии, </a:t>
            </a:r>
            <a:r>
              <a:rPr lang="ru-RU" sz="3000" dirty="0" smtClean="0">
                <a:latin typeface="Book Antiqua" panose="02040602050305030304" pitchFamily="18" charset="0"/>
              </a:rPr>
              <a:t>экспедиции, беседы, </a:t>
            </a:r>
            <a:r>
              <a:rPr lang="ru-RU" sz="3000" dirty="0">
                <a:latin typeface="Book Antiqua" panose="02040602050305030304" pitchFamily="18" charset="0"/>
              </a:rPr>
              <a:t>походы и реализовывать их воспитательный </a:t>
            </a:r>
            <a:r>
              <a:rPr lang="ru-RU" sz="3000" dirty="0" smtClean="0">
                <a:latin typeface="Book Antiqua" panose="02040602050305030304" pitchFamily="18" charset="0"/>
              </a:rPr>
              <a:t>потенциал</a:t>
            </a:r>
            <a:r>
              <a:rPr lang="ru-RU" sz="3000" dirty="0" smtClean="0">
                <a:latin typeface="Book Antiqua" panose="02040602050305030304" pitchFamily="18" charset="0"/>
              </a:rPr>
              <a:t>.</a:t>
            </a:r>
            <a:endParaRPr lang="ru-RU" sz="3000" dirty="0">
              <a:latin typeface="Book Antiqua" panose="02040602050305030304" pitchFamily="18" charset="0"/>
            </a:endParaRPr>
          </a:p>
          <a:p>
            <a:endParaRPr lang="ru-RU" sz="2400" dirty="0">
              <a:latin typeface="Book Antiqua" panose="02040602050305030304" pitchFamily="18" charset="0"/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E6EA585-6617-44E1-92FA-A8E9F7CDA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xmlns="" id="{28073641-96F1-48A4-AC03-AC4968ABE73C}"/>
              </a:ext>
            </a:extLst>
          </p:cNvPr>
          <p:cNvSpPr/>
          <p:nvPr/>
        </p:nvSpPr>
        <p:spPr>
          <a:xfrm>
            <a:off x="1302114" y="3429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xmlns="" id="{69B53711-355D-4368-A0D9-0066A43001E4}"/>
              </a:ext>
            </a:extLst>
          </p:cNvPr>
          <p:cNvSpPr/>
          <p:nvPr/>
        </p:nvSpPr>
        <p:spPr>
          <a:xfrm>
            <a:off x="4172267" y="3429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xmlns="" id="{9A41980B-CD83-4F91-ACDE-2FC703546BCC}"/>
              </a:ext>
            </a:extLst>
          </p:cNvPr>
          <p:cNvSpPr/>
          <p:nvPr/>
        </p:nvSpPr>
        <p:spPr>
          <a:xfrm>
            <a:off x="7182493" y="349944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xmlns="" id="{96D64D67-AA24-422A-A22A-B22630EC895D}"/>
              </a:ext>
            </a:extLst>
          </p:cNvPr>
          <p:cNvSpPr/>
          <p:nvPr/>
        </p:nvSpPr>
        <p:spPr>
          <a:xfrm>
            <a:off x="10052646" y="349944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64ED93C7-C6FA-4FCF-982C-FAC7925AF0F7}"/>
              </a:ext>
            </a:extLst>
          </p:cNvPr>
          <p:cNvSpPr/>
          <p:nvPr/>
        </p:nvSpPr>
        <p:spPr>
          <a:xfrm>
            <a:off x="571219" y="4640853"/>
            <a:ext cx="2431053" cy="14733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Показ познавательных фильмов, видео роликов, презентаций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CDA24B7E-8F13-4DF6-BD2E-632700279E7A}"/>
              </a:ext>
            </a:extLst>
          </p:cNvPr>
          <p:cNvSpPr/>
          <p:nvPr/>
        </p:nvSpPr>
        <p:spPr>
          <a:xfrm>
            <a:off x="3544606" y="4618733"/>
            <a:ext cx="2331538" cy="14954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Проблемно-ценностное общение с ветеранами, героями нашего времени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7CC6751E-AC3A-41B0-972C-71BDF4C590ED}"/>
              </a:ext>
            </a:extLst>
          </p:cNvPr>
          <p:cNvSpPr/>
          <p:nvPr/>
        </p:nvSpPr>
        <p:spPr>
          <a:xfrm>
            <a:off x="6311525" y="4618733"/>
            <a:ext cx="2584850" cy="14954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Участие в фото- и художественных конкурсах</a:t>
            </a:r>
            <a:r>
              <a:rPr lang="ru-RU" dirty="0" smtClean="0">
                <a:solidFill>
                  <a:schemeClr val="tx1"/>
                </a:solidFill>
              </a:rPr>
              <a:t>, выставках </a:t>
            </a:r>
            <a:r>
              <a:rPr lang="ru-RU" dirty="0">
                <a:solidFill>
                  <a:schemeClr val="tx1"/>
                </a:solidFill>
              </a:rPr>
              <a:t>посвященных родному краю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723BA166-0BE0-482E-9F43-464E16BE6090}"/>
              </a:ext>
            </a:extLst>
          </p:cNvPr>
          <p:cNvSpPr/>
          <p:nvPr/>
        </p:nvSpPr>
        <p:spPr>
          <a:xfrm>
            <a:off x="9149459" y="4618734"/>
            <a:ext cx="2584850" cy="14954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Исследовательская деятельность, посвящённая людям, чем-то прославившим нашу Родину</a:t>
            </a:r>
          </a:p>
        </p:txBody>
      </p:sp>
    </p:spTree>
    <p:extLst>
      <p:ext uri="{BB962C8B-B14F-4D97-AF65-F5344CB8AC3E}">
        <p14:creationId xmlns:p14="http://schemas.microsoft.com/office/powerpoint/2010/main" xmlns="" val="402877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879E54-59F8-40F4-B61B-2F2F31342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692099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-	</a:t>
            </a:r>
            <a:r>
              <a:rPr lang="ru-RU" sz="3600" b="1" dirty="0"/>
              <a:t>к природе </a:t>
            </a:r>
            <a:r>
              <a:rPr lang="ru-RU" sz="3600" dirty="0"/>
              <a:t>как источнику жизни на Земле, основе самого ее существования, нуждающейся в защите и постоянном внимании со стороны человека;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B274502-1999-4AA4-952B-307AE87D7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dirty="0">
                <a:latin typeface="Book Antiqua" panose="02040602050305030304" pitchFamily="18" charset="0"/>
              </a:rPr>
              <a:t> </a:t>
            </a:r>
            <a:r>
              <a:rPr lang="ru-RU" sz="2800" dirty="0" smtClean="0">
                <a:latin typeface="Book Antiqua" panose="02040602050305030304" pitchFamily="18" charset="0"/>
              </a:rPr>
              <a:t>Организовать </a:t>
            </a:r>
            <a:r>
              <a:rPr lang="ru-RU" sz="2800" dirty="0">
                <a:latin typeface="Book Antiqua" panose="02040602050305030304" pitchFamily="18" charset="0"/>
              </a:rPr>
              <a:t>работу учащихся по сохранению и приумножению природных </a:t>
            </a:r>
            <a:r>
              <a:rPr lang="ru-RU" sz="2800" dirty="0" smtClean="0">
                <a:latin typeface="Book Antiqua" panose="02040602050305030304" pitchFamily="18" charset="0"/>
              </a:rPr>
              <a:t>ресурсов.</a:t>
            </a:r>
            <a:endParaRPr lang="ru-RU" sz="2800" dirty="0">
              <a:latin typeface="Book Antiqua" panose="02040602050305030304" pitchFamily="18" charset="0"/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FE3576C-8DF5-4B0D-9A6B-5E1805C45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xmlns="" id="{39110DF3-7224-438C-A00A-E8075D0278C1}"/>
              </a:ext>
            </a:extLst>
          </p:cNvPr>
          <p:cNvSpPr/>
          <p:nvPr/>
        </p:nvSpPr>
        <p:spPr>
          <a:xfrm>
            <a:off x="1452044" y="362147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xmlns="" id="{EEE45C62-9944-433D-A623-6A045AA192B9}"/>
              </a:ext>
            </a:extLst>
          </p:cNvPr>
          <p:cNvSpPr/>
          <p:nvPr/>
        </p:nvSpPr>
        <p:spPr>
          <a:xfrm>
            <a:off x="4313339" y="366644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xmlns="" id="{D05BB0FF-A31A-4AF4-A0B3-14A57BA6F7E6}"/>
              </a:ext>
            </a:extLst>
          </p:cNvPr>
          <p:cNvSpPr/>
          <p:nvPr/>
        </p:nvSpPr>
        <p:spPr>
          <a:xfrm>
            <a:off x="7125892" y="368615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xmlns="" id="{00C34C95-7B19-41C4-9DE1-B7B02910CB00}"/>
              </a:ext>
            </a:extLst>
          </p:cNvPr>
          <p:cNvSpPr/>
          <p:nvPr/>
        </p:nvSpPr>
        <p:spPr>
          <a:xfrm>
            <a:off x="9778439" y="361693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22D1C46C-7713-47F2-B3CB-E29B6C14E435}"/>
              </a:ext>
            </a:extLst>
          </p:cNvPr>
          <p:cNvSpPr/>
          <p:nvPr/>
        </p:nvSpPr>
        <p:spPr>
          <a:xfrm>
            <a:off x="542440" y="4751882"/>
            <a:ext cx="2448733" cy="13759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Экологический туризм,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волонтерское движение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677D9FBB-FDB9-4764-A2BF-EEED1DD79DB8}"/>
              </a:ext>
            </a:extLst>
          </p:cNvPr>
          <p:cNvSpPr/>
          <p:nvPr/>
        </p:nvSpPr>
        <p:spPr>
          <a:xfrm>
            <a:off x="3222885" y="4736892"/>
            <a:ext cx="2443397" cy="13773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Экологический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мониторинг, встречи с людьми экологических профессий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78F8F4EB-601D-4997-9504-3A2BEFDD4EE3}"/>
              </a:ext>
            </a:extLst>
          </p:cNvPr>
          <p:cNvSpPr/>
          <p:nvPr/>
        </p:nvSpPr>
        <p:spPr>
          <a:xfrm>
            <a:off x="5936105" y="4751882"/>
            <a:ext cx="3057993" cy="13759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Создание социальной рекламы, экологических знаков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EF672B0B-C47C-4D26-B2DB-EF6C6EF6500B}"/>
              </a:ext>
            </a:extLst>
          </p:cNvPr>
          <p:cNvSpPr/>
          <p:nvPr/>
        </p:nvSpPr>
        <p:spPr>
          <a:xfrm>
            <a:off x="9188970" y="4661942"/>
            <a:ext cx="2713220" cy="14659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Акции по сохранению и охране </a:t>
            </a:r>
            <a:r>
              <a:rPr lang="ru-RU" dirty="0" smtClean="0">
                <a:solidFill>
                  <a:schemeClr val="tx1"/>
                </a:solidFill>
              </a:rPr>
              <a:t>природы, субботники, экологические праздники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583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861CCD-77A4-4F00-B337-10116AE00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572177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-	</a:t>
            </a:r>
            <a:r>
              <a:rPr lang="ru-RU" sz="3600" b="1" dirty="0"/>
              <a:t>к миру </a:t>
            </a:r>
            <a:r>
              <a:rPr lang="ru-RU" sz="3100" dirty="0"/>
              <a:t>как главному принципу человеческого общежития, условию крепкой дружбы, налаживания отношений с коллегами по работе в будущем и создания благоприятного микроклимата в своей собственной семье;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B19A4F2-C49C-47E2-931E-13A064A6DF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18741"/>
            <a:ext cx="10058400" cy="3950351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 </a:t>
            </a:r>
            <a:r>
              <a:rPr lang="ru-RU" sz="2800" dirty="0" smtClean="0"/>
              <a:t>Реализовывать </a:t>
            </a:r>
            <a:r>
              <a:rPr lang="ru-RU" sz="2800" dirty="0"/>
              <a:t>воспитательные возможности общешкольных ключевых </a:t>
            </a:r>
            <a:r>
              <a:rPr lang="ru-RU" sz="2800" dirty="0" smtClean="0"/>
              <a:t>дел; </a:t>
            </a:r>
            <a:endParaRPr lang="ru-RU" sz="2800" dirty="0"/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 Поддерживать </a:t>
            </a:r>
            <a:r>
              <a:rPr lang="ru-RU" sz="2800" dirty="0"/>
              <a:t>деятельность функционирующих на базе школы детских общественных объединений и </a:t>
            </a:r>
            <a:r>
              <a:rPr lang="ru-RU" sz="2800" dirty="0" smtClean="0"/>
              <a:t>организаций</a:t>
            </a:r>
            <a:r>
              <a:rPr lang="ru-RU" sz="2400" dirty="0" smtClean="0"/>
              <a:t>.</a:t>
            </a:r>
            <a:endParaRPr lang="ru-RU" sz="2400" dirty="0"/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252F152-EFA9-42B1-B657-2967C44A6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pPr rtl="0"/>
              <a:t>25.03.2021</a:t>
            </a:fld>
            <a:endParaRPr lang="en-US" dirty="0"/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xmlns="" id="{A594AC2B-F19A-4AF9-9182-1D31E77157AE}"/>
              </a:ext>
            </a:extLst>
          </p:cNvPr>
          <p:cNvSpPr/>
          <p:nvPr/>
        </p:nvSpPr>
        <p:spPr>
          <a:xfrm>
            <a:off x="1470004" y="415339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xmlns="" id="{F862A704-890D-40A1-9EE2-3B69F08F19F0}"/>
              </a:ext>
            </a:extLst>
          </p:cNvPr>
          <p:cNvSpPr/>
          <p:nvPr/>
        </p:nvSpPr>
        <p:spPr>
          <a:xfrm>
            <a:off x="4129101" y="421335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xmlns="" id="{C7350B2E-9F54-494C-8218-F6076D5227F4}"/>
              </a:ext>
            </a:extLst>
          </p:cNvPr>
          <p:cNvSpPr/>
          <p:nvPr/>
        </p:nvSpPr>
        <p:spPr>
          <a:xfrm>
            <a:off x="6517962" y="422834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xmlns="" id="{1F4BF5F2-C81D-4C43-84A8-51D12EE2E118}"/>
              </a:ext>
            </a:extLst>
          </p:cNvPr>
          <p:cNvSpPr/>
          <p:nvPr/>
        </p:nvSpPr>
        <p:spPr>
          <a:xfrm>
            <a:off x="9328495" y="422417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C888DB97-82FE-4F41-988F-08F41CB5716B}"/>
              </a:ext>
            </a:extLst>
          </p:cNvPr>
          <p:cNvSpPr/>
          <p:nvPr/>
        </p:nvSpPr>
        <p:spPr>
          <a:xfrm>
            <a:off x="524407" y="5179557"/>
            <a:ext cx="2422603" cy="9784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Социальные проекты/акции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F2BA053-EE6E-4D32-8D03-3C97A7182B22}"/>
              </a:ext>
            </a:extLst>
          </p:cNvPr>
          <p:cNvSpPr/>
          <p:nvPr/>
        </p:nvSpPr>
        <p:spPr>
          <a:xfrm>
            <a:off x="3299414" y="5211561"/>
            <a:ext cx="214400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Общешкольные праздники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628A6B5E-39DC-4182-864E-F246EAFD5A52}"/>
              </a:ext>
            </a:extLst>
          </p:cNvPr>
          <p:cNvSpPr/>
          <p:nvPr/>
        </p:nvSpPr>
        <p:spPr>
          <a:xfrm>
            <a:off x="5795823" y="5211560"/>
            <a:ext cx="2144005" cy="8477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Школьные соревнования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02AE4CD7-2725-4851-94BB-BEB14BEDA1C3}"/>
              </a:ext>
            </a:extLst>
          </p:cNvPr>
          <p:cNvSpPr/>
          <p:nvPr/>
        </p:nvSpPr>
        <p:spPr>
          <a:xfrm>
            <a:off x="8218427" y="5211560"/>
            <a:ext cx="2584849" cy="8477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Классные мероприятия</a:t>
            </a:r>
          </a:p>
        </p:txBody>
      </p:sp>
    </p:spTree>
    <p:extLst>
      <p:ext uri="{BB962C8B-B14F-4D97-AF65-F5344CB8AC3E}">
        <p14:creationId xmlns:p14="http://schemas.microsoft.com/office/powerpoint/2010/main" xmlns="" val="316778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Ретроспектива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41798995_TF56160789" id="{E9416FAF-F856-40AC-9675-C9B0760B1290}" vid="{1EEFFE07-2D5A-4CA5-A479-4D088CDD8AD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500</Words>
  <Application>Microsoft Office PowerPoint</Application>
  <PresentationFormat>Произвольный</PresentationFormat>
  <Paragraphs>94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1_РетроспективаVTI</vt:lpstr>
      <vt:lpstr>Воспитание в основной школе</vt:lpstr>
      <vt:lpstr>„Самое прекрасное зрелище на свете — вид ребёнка, уверенно идущего по жизненной дороге после того, как вы показали ему путь.“   </vt:lpstr>
      <vt:lpstr>              Цель воспитания в МБОУ «СОШ №2»  – Личностное развитие школьников, проявляющееся: </vt:lpstr>
      <vt:lpstr>Приоритетные направления воспитания</vt:lpstr>
      <vt:lpstr>- к семье как главной опоре в жизни человека и источнику его счастья;</vt:lpstr>
      <vt:lpstr>- к труду как основному способу достижения жизненного благополучия человека, залогу его успешного профессионального самоопределения и ощущения уверенности в завтрашнем дне;</vt:lpstr>
      <vt:lpstr>- к своему отечеству, своей малой и большой Родине как месту, в котором человек вырос и познал первые радости и неудачи, которая завещана ему предками и которую нужно оберегать;</vt:lpstr>
      <vt:lpstr>- к природе как источнику жизни на Земле, основе самого ее существования, нуждающейся в защите и постоянном внимании со стороны человека;</vt:lpstr>
      <vt:lpstr>- к миру как главному принципу человеческого общежития, условию крепкой дружбы, налаживания отношений с коллегами по работе в будущем и создания благоприятного микроклимата в своей собственной семье;</vt:lpstr>
      <vt:lpstr>- к знаниям как интеллектуальному ресурсу, обеспечивающему будущее человека;</vt:lpstr>
      <vt:lpstr>- к культуре как духовному богатству общества и важному условию ощущения человеком полноты проживаемой жизни, </vt:lpstr>
      <vt:lpstr>- к здоровью как залогу долгой и активной жизни человека, его хорошего настроения и оптимистичного взгляда на мир;</vt:lpstr>
      <vt:lpstr>- к окружающим людям как безусловной и абсолютной ценности, как равноправным социальным партнерам, с которыми необходимо выстраивать доброжелательные отношения;</vt:lpstr>
      <vt:lpstr>-   к самим себе как хозяевам своей судьбы, самоопределяющимся и самореализующимся личностям, отвечающим за свое собственное будущее.</vt:lpstr>
      <vt:lpstr>«Дети нас не слышат. Дети на нас смотрят.»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2021-03-22T12:55:55Z</dcterms:created>
  <dcterms:modified xsi:type="dcterms:W3CDTF">2021-03-25T03:38:02Z</dcterms:modified>
</cp:coreProperties>
</file>