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4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76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082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999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179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221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501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167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4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4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031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50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0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07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56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91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CF36C-2E29-44DF-ABC3-541A087B4FDA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2C41C20-4EF9-4592-89CC-9335ECFD4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0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7142" y="584462"/>
            <a:ext cx="98415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Test. Education in Russia and Great Britain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Choose the right answer.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en-US" b="1" dirty="0" smtClean="0"/>
          </a:p>
          <a:p>
            <a:endParaRPr lang="en-US" sz="2400" dirty="0" smtClean="0"/>
          </a:p>
          <a:p>
            <a:r>
              <a:rPr lang="en-US" sz="2400" dirty="0" smtClean="0"/>
              <a:t>1. Preschool education begins in Russia at the age of … .</a:t>
            </a:r>
          </a:p>
          <a:p>
            <a:endParaRPr lang="en-US" sz="2400" dirty="0" smtClean="0"/>
          </a:p>
          <a:p>
            <a:r>
              <a:rPr lang="en-US" sz="2400" dirty="0" smtClean="0"/>
              <a:t>a) 1.5</a:t>
            </a:r>
          </a:p>
          <a:p>
            <a:endParaRPr lang="en-US" sz="2400" dirty="0" smtClean="0"/>
          </a:p>
          <a:p>
            <a:r>
              <a:rPr lang="en-US" sz="2400" dirty="0" smtClean="0"/>
              <a:t>b) 2</a:t>
            </a:r>
          </a:p>
          <a:p>
            <a:endParaRPr lang="en-US" sz="2400" dirty="0" smtClean="0"/>
          </a:p>
          <a:p>
            <a:r>
              <a:rPr lang="en-US" sz="2400" dirty="0" smtClean="0"/>
              <a:t>c) 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630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0221" y="1046451"/>
            <a:ext cx="95462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10. When are the lessons usually over in England?</a:t>
            </a:r>
          </a:p>
          <a:p>
            <a:endParaRPr lang="en-US" sz="3600" dirty="0" smtClean="0"/>
          </a:p>
          <a:p>
            <a:r>
              <a:rPr lang="en-US" sz="3600" dirty="0" smtClean="0"/>
              <a:t>a) at 2 p.m.</a:t>
            </a:r>
          </a:p>
          <a:p>
            <a:endParaRPr lang="en-US" sz="3600" dirty="0" smtClean="0"/>
          </a:p>
          <a:p>
            <a:r>
              <a:rPr lang="en-US" sz="3600" dirty="0" smtClean="0"/>
              <a:t>b) at 3 p.m.</a:t>
            </a:r>
          </a:p>
          <a:p>
            <a:endParaRPr lang="en-US" sz="3600" dirty="0" smtClean="0"/>
          </a:p>
          <a:p>
            <a:r>
              <a:rPr lang="en-US" sz="3600" dirty="0" smtClean="0"/>
              <a:t>c) at 4 p.m.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27686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1093" y="923827"/>
            <a:ext cx="96436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</a:t>
            </a:r>
            <a:r>
              <a:rPr lang="ru-RU" sz="3600" dirty="0" smtClean="0"/>
              <a:t>1</a:t>
            </a:r>
            <a:r>
              <a:rPr lang="en-US" sz="3600" dirty="0" smtClean="0"/>
              <a:t>. The majority of secondary schools in Great Britain are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comprehensive schools</a:t>
            </a:r>
          </a:p>
          <a:p>
            <a:endParaRPr lang="en-US" sz="3600" dirty="0" smtClean="0"/>
          </a:p>
          <a:p>
            <a:r>
              <a:rPr lang="en-US" sz="3600" dirty="0" smtClean="0"/>
              <a:t>b) secondary modern schools</a:t>
            </a:r>
          </a:p>
          <a:p>
            <a:endParaRPr lang="en-US" sz="3600" dirty="0" smtClean="0"/>
          </a:p>
          <a:p>
            <a:r>
              <a:rPr lang="en-US" sz="3600" dirty="0" smtClean="0"/>
              <a:t>c) grammar schools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3820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9373" y="1178351"/>
            <a:ext cx="89648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</a:t>
            </a:r>
            <a:r>
              <a:rPr lang="ru-RU" sz="3600" dirty="0" smtClean="0"/>
              <a:t>2</a:t>
            </a:r>
            <a:r>
              <a:rPr lang="en-US" sz="3600" dirty="0" smtClean="0"/>
              <a:t>. About 8 per cent of pupils go to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state schools</a:t>
            </a:r>
          </a:p>
          <a:p>
            <a:endParaRPr lang="en-US" sz="3600" dirty="0" smtClean="0"/>
          </a:p>
          <a:p>
            <a:r>
              <a:rPr lang="en-US" sz="3600" dirty="0" smtClean="0"/>
              <a:t>b) private schools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74420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9076" y="1030499"/>
            <a:ext cx="94236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</a:t>
            </a:r>
            <a:r>
              <a:rPr lang="ru-RU" sz="3600" dirty="0" smtClean="0"/>
              <a:t>3</a:t>
            </a:r>
            <a:r>
              <a:rPr lang="en-US" sz="3600" dirty="0" smtClean="0"/>
              <a:t>. English pupils get General Certificate of education at the age of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16</a:t>
            </a:r>
          </a:p>
          <a:p>
            <a:endParaRPr lang="en-US" sz="3600" dirty="0" smtClean="0"/>
          </a:p>
          <a:p>
            <a:r>
              <a:rPr lang="en-US" sz="3600" dirty="0" smtClean="0"/>
              <a:t>b) 17</a:t>
            </a:r>
          </a:p>
          <a:p>
            <a:endParaRPr lang="en-US" sz="3600" dirty="0" smtClean="0"/>
          </a:p>
          <a:p>
            <a:r>
              <a:rPr lang="en-US" sz="3600" dirty="0" smtClean="0"/>
              <a:t>c) 18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15360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2874" y="923827"/>
            <a:ext cx="101055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</a:t>
            </a:r>
            <a:r>
              <a:rPr lang="ru-RU" sz="3600" dirty="0" smtClean="0"/>
              <a:t>4</a:t>
            </a:r>
            <a:r>
              <a:rPr lang="en-US" sz="3600" dirty="0" smtClean="0"/>
              <a:t>. These exams give a chance to enter the university.</a:t>
            </a:r>
          </a:p>
          <a:p>
            <a:endParaRPr lang="en-US" sz="3600" dirty="0" smtClean="0"/>
          </a:p>
          <a:p>
            <a:r>
              <a:rPr lang="en-US" sz="3600" dirty="0" smtClean="0"/>
              <a:t>a) A level exams</a:t>
            </a:r>
          </a:p>
          <a:p>
            <a:endParaRPr lang="en-US" sz="3600" dirty="0" smtClean="0"/>
          </a:p>
          <a:p>
            <a:r>
              <a:rPr lang="en-US" sz="3600" dirty="0" smtClean="0"/>
              <a:t>b) C level exams</a:t>
            </a:r>
          </a:p>
          <a:p>
            <a:endParaRPr lang="en-US" sz="3600" dirty="0" smtClean="0"/>
          </a:p>
          <a:p>
            <a:r>
              <a:rPr lang="en-US" sz="3600" dirty="0" smtClean="0"/>
              <a:t>c) H level exams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89598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4594" y="999242"/>
            <a:ext cx="98510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15</a:t>
            </a:r>
            <a:r>
              <a:rPr lang="en-US" sz="3600" dirty="0" smtClean="0"/>
              <a:t>. The oldest well-known universities are … </a:t>
            </a:r>
            <a:endParaRPr lang="ru-RU" sz="3600" dirty="0" smtClean="0"/>
          </a:p>
          <a:p>
            <a:endParaRPr lang="ru-RU" sz="3600"/>
          </a:p>
          <a:p>
            <a:endParaRPr lang="en-US" sz="3600" dirty="0" smtClean="0"/>
          </a:p>
          <a:p>
            <a:r>
              <a:rPr lang="en-US" sz="3600" dirty="0" smtClean="0"/>
              <a:t>a) The University of London</a:t>
            </a:r>
          </a:p>
          <a:p>
            <a:endParaRPr lang="en-US" sz="3600" dirty="0" smtClean="0"/>
          </a:p>
          <a:p>
            <a:r>
              <a:rPr lang="en-US" sz="3600" dirty="0" smtClean="0"/>
              <a:t>b) Oxford</a:t>
            </a:r>
          </a:p>
          <a:p>
            <a:endParaRPr lang="en-US" sz="3600" dirty="0" smtClean="0"/>
          </a:p>
          <a:p>
            <a:r>
              <a:rPr lang="en-US" sz="3600" dirty="0" smtClean="0"/>
              <a:t>c) Cambridge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53406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4531" y="1046375"/>
            <a:ext cx="1004897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2. Children in Russia must go to school at the age of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5</a:t>
            </a:r>
          </a:p>
          <a:p>
            <a:endParaRPr lang="en-US" sz="3600" dirty="0" smtClean="0"/>
          </a:p>
          <a:p>
            <a:r>
              <a:rPr lang="en-US" sz="3600" dirty="0" smtClean="0"/>
              <a:t>b) 6.5-7</a:t>
            </a:r>
          </a:p>
          <a:p>
            <a:endParaRPr lang="en-US" sz="3600" dirty="0" smtClean="0"/>
          </a:p>
          <a:p>
            <a:r>
              <a:rPr lang="en-US" sz="3600" dirty="0" smtClean="0"/>
              <a:t>c) 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0665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0519" y="1102936"/>
            <a:ext cx="973788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3. The pupils get deep knowledge of foreign languages or </a:t>
            </a:r>
            <a:r>
              <a:rPr lang="en-US" sz="3200" dirty="0" err="1" smtClean="0"/>
              <a:t>Maths</a:t>
            </a:r>
            <a:r>
              <a:rPr lang="en-US" sz="3200" dirty="0" smtClean="0"/>
              <a:t> in … .</a:t>
            </a:r>
          </a:p>
          <a:p>
            <a:endParaRPr lang="en-US" sz="3200" dirty="0" smtClean="0"/>
          </a:p>
          <a:p>
            <a:r>
              <a:rPr lang="en-US" sz="3200" dirty="0" smtClean="0"/>
              <a:t>a) schools of general education</a:t>
            </a:r>
          </a:p>
          <a:p>
            <a:endParaRPr lang="en-US" sz="3200" dirty="0" smtClean="0"/>
          </a:p>
          <a:p>
            <a:r>
              <a:rPr lang="en-US" sz="3200" dirty="0" smtClean="0"/>
              <a:t>b) boarding schools</a:t>
            </a:r>
          </a:p>
          <a:p>
            <a:endParaRPr lang="en-US" sz="3200" dirty="0" smtClean="0"/>
          </a:p>
          <a:p>
            <a:r>
              <a:rPr lang="en-US" sz="3200" dirty="0" smtClean="0"/>
              <a:t>c) specialized schools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013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3579" y="565608"/>
            <a:ext cx="96530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4. Secondary education begins in Russia at the age of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9</a:t>
            </a:r>
          </a:p>
          <a:p>
            <a:endParaRPr lang="en-US" sz="3600" dirty="0" smtClean="0"/>
          </a:p>
          <a:p>
            <a:r>
              <a:rPr lang="en-US" sz="3600" dirty="0" smtClean="0"/>
              <a:t>b) 10</a:t>
            </a:r>
          </a:p>
          <a:p>
            <a:endParaRPr lang="en-US" sz="3600" dirty="0" smtClean="0"/>
          </a:p>
          <a:p>
            <a:r>
              <a:rPr lang="en-US" sz="3600" dirty="0" smtClean="0"/>
              <a:t>c) 11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7085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5043" y="716437"/>
            <a:ext cx="979444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5. What are the types of higher education institutions in Russia?</a:t>
            </a:r>
          </a:p>
          <a:p>
            <a:endParaRPr lang="en-US" sz="3200" dirty="0" smtClean="0"/>
          </a:p>
          <a:p>
            <a:r>
              <a:rPr lang="en-US" sz="3200" dirty="0" smtClean="0"/>
              <a:t>a) academy</a:t>
            </a:r>
          </a:p>
          <a:p>
            <a:endParaRPr lang="en-US" sz="3200" dirty="0" smtClean="0"/>
          </a:p>
          <a:p>
            <a:r>
              <a:rPr lang="en-US" sz="3200" dirty="0" smtClean="0"/>
              <a:t>b) college</a:t>
            </a:r>
          </a:p>
          <a:p>
            <a:endParaRPr lang="en-US" sz="3200" dirty="0" smtClean="0"/>
          </a:p>
          <a:p>
            <a:r>
              <a:rPr lang="en-US" sz="3200" dirty="0" smtClean="0"/>
              <a:t>c) institute</a:t>
            </a:r>
          </a:p>
          <a:p>
            <a:endParaRPr lang="en-US" sz="3200" dirty="0" smtClean="0"/>
          </a:p>
          <a:p>
            <a:r>
              <a:rPr lang="en-US" sz="3200" dirty="0" smtClean="0"/>
              <a:t>d) university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8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1984" y="999241"/>
            <a:ext cx="9389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6. Preschool education begins in England at the age of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2 or 3</a:t>
            </a:r>
          </a:p>
          <a:p>
            <a:endParaRPr lang="en-US" sz="3600" dirty="0" smtClean="0"/>
          </a:p>
          <a:p>
            <a:r>
              <a:rPr lang="en-US" sz="3600" dirty="0" smtClean="0"/>
              <a:t>b) 3 or 4</a:t>
            </a:r>
          </a:p>
          <a:p>
            <a:endParaRPr lang="en-US" sz="3600" dirty="0" smtClean="0"/>
          </a:p>
          <a:p>
            <a:r>
              <a:rPr lang="en-US" sz="3600" dirty="0" smtClean="0"/>
              <a:t>c) 4 or 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0886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653" y="1121790"/>
            <a:ext cx="91628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7. Compulsory primary education begins in England at the age of … </a:t>
            </a:r>
            <a:endParaRPr lang="ru-RU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a) 5</a:t>
            </a:r>
          </a:p>
          <a:p>
            <a:endParaRPr lang="en-US" sz="3600" dirty="0" smtClean="0"/>
          </a:p>
          <a:p>
            <a:r>
              <a:rPr lang="en-US" sz="3600" dirty="0" smtClean="0"/>
              <a:t>b) 6</a:t>
            </a:r>
          </a:p>
          <a:p>
            <a:endParaRPr lang="en-US" sz="3600" dirty="0" smtClean="0"/>
          </a:p>
          <a:p>
            <a:r>
              <a:rPr lang="en-US" sz="3600" dirty="0" smtClean="0"/>
              <a:t>c) 7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0880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080" y="886120"/>
            <a:ext cx="7286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8. English children start their school career in the … .</a:t>
            </a:r>
          </a:p>
          <a:p>
            <a:endParaRPr lang="en-US" sz="3600" dirty="0" smtClean="0"/>
          </a:p>
          <a:p>
            <a:r>
              <a:rPr lang="en-US" sz="3600" dirty="0" smtClean="0"/>
              <a:t>a) primary school</a:t>
            </a:r>
          </a:p>
          <a:p>
            <a:endParaRPr lang="en-US" sz="3600" dirty="0" smtClean="0"/>
          </a:p>
          <a:p>
            <a:r>
              <a:rPr lang="en-US" sz="3600" dirty="0" smtClean="0"/>
              <a:t>b) junior school</a:t>
            </a:r>
          </a:p>
          <a:p>
            <a:endParaRPr lang="en-US" sz="3600" dirty="0" smtClean="0"/>
          </a:p>
          <a:p>
            <a:r>
              <a:rPr lang="en-US" sz="3600" dirty="0" smtClean="0"/>
              <a:t>c) infant school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0556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3702" y="1102937"/>
            <a:ext cx="93702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9. When do the lessons usually start in England?</a:t>
            </a:r>
          </a:p>
          <a:p>
            <a:endParaRPr lang="en-US" sz="3600" dirty="0" smtClean="0"/>
          </a:p>
          <a:p>
            <a:r>
              <a:rPr lang="en-US" sz="3600" dirty="0" smtClean="0"/>
              <a:t>a) at 8 o’clock in the morning</a:t>
            </a:r>
          </a:p>
          <a:p>
            <a:endParaRPr lang="en-US" sz="3600" dirty="0" smtClean="0"/>
          </a:p>
          <a:p>
            <a:r>
              <a:rPr lang="en-US" sz="3600" dirty="0" smtClean="0"/>
              <a:t>b) at 9 o’clock in the morning</a:t>
            </a:r>
          </a:p>
          <a:p>
            <a:endParaRPr lang="en-US" sz="3600" dirty="0" smtClean="0"/>
          </a:p>
          <a:p>
            <a:r>
              <a:rPr lang="en-US" sz="3600" dirty="0" smtClean="0"/>
              <a:t>c) at 10 o’clock in the morning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6419578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395</Words>
  <Application>Microsoft Office PowerPoint</Application>
  <PresentationFormat>Широкоэкранный</PresentationFormat>
  <Paragraphs>113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vova</dc:creator>
  <cp:lastModifiedBy>vova</cp:lastModifiedBy>
  <cp:revision>3</cp:revision>
  <dcterms:created xsi:type="dcterms:W3CDTF">2022-02-11T15:30:59Z</dcterms:created>
  <dcterms:modified xsi:type="dcterms:W3CDTF">2022-02-11T15:41:15Z</dcterms:modified>
</cp:coreProperties>
</file>