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>
      <p:cViewPr varScale="1">
        <p:scale>
          <a:sx n="68" d="100"/>
          <a:sy n="68" d="100"/>
        </p:scale>
        <p:origin x="125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8258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64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5581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68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4210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717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609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159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27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601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028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909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314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694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26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911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745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Функциональная грамотность на уроках математики в начальной школе</a:t>
            </a:r>
            <a:b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en-US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Подготовила: учитель начальных классов Новикова Е. Н.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5" y="116632"/>
            <a:ext cx="6986736" cy="1788368"/>
          </a:xfrm>
        </p:spPr>
        <p:txBody>
          <a:bodyPr>
            <a:noAutofit/>
          </a:bodyPr>
          <a:lstStyle/>
          <a:p>
            <a:pPr defTabSz="449263" fontAlgn="base" lvl="0">
              <a:spcAft>
                <a:spcPct val="0"/>
              </a:spcAft>
              <a:buSzPct val="100000"/>
            </a:pPr>
            <a:r>
              <a:rPr b="1" dirty="0" lang="ru-RU" smtClean="0" sz="1800">
                <a:solidFill>
                  <a:srgbClr val="00B050"/>
                </a:solidFill>
              </a:rPr>
              <a:t> </a:t>
            </a:r>
            <a:r>
              <a:rPr altLang="ru-RU" b="1" dirty="0" lang="ru-RU" sz="2000">
                <a:solidFill>
                  <a:srgbClr val="FF0000"/>
                </a:solidFill>
                <a:latin charset="0" panose="02020603050405020304" pitchFamily="18" typeface="Times New Roman"/>
                <a:ea charset="-122" panose="020B0503020204020204" pitchFamily="34" typeface="Microsoft YaHei"/>
                <a:cs charset="0" panose="02020603050405020304" pitchFamily="18" typeface="Times New Roman"/>
              </a:rPr>
              <a:t>Подготовка дополнительного материала к урокам в форме </a:t>
            </a:r>
            <a:r>
              <a:rPr altLang="ru-RU" b="1" dirty="0" lang="ru-RU" smtClean="0" sz="2000">
                <a:solidFill>
                  <a:srgbClr val="FF0000"/>
                </a:solidFill>
                <a:latin charset="0" panose="02020603050405020304" pitchFamily="18" typeface="Times New Roman"/>
                <a:ea charset="-122" panose="020B0503020204020204" pitchFamily="34" typeface="Microsoft YaHei"/>
                <a:cs charset="0" panose="02020603050405020304" pitchFamily="18" typeface="Times New Roman"/>
              </a:rPr>
              <a:t>творческой деятельности (интеграция уроков)</a:t>
            </a:r>
            <a:r>
              <a:rPr altLang="ru-RU" b="1" dirty="0" lang="ru-RU" sz="2000">
                <a:solidFill>
                  <a:srgbClr val="FF0000"/>
                </a:solidFill>
                <a:latin charset="0" panose="02020603050405020304" pitchFamily="18" typeface="Times New Roman"/>
                <a:ea charset="-122" panose="020B0503020204020204" pitchFamily="34" typeface="Microsoft YaHei"/>
                <a:cs charset="0" panose="02020603050405020304" pitchFamily="18" typeface="Times New Roman"/>
              </a:rPr>
              <a:t/>
            </a:r>
            <a:br>
              <a:rPr altLang="ru-RU" b="1" dirty="0" lang="ru-RU" sz="2000">
                <a:solidFill>
                  <a:srgbClr val="FF0000"/>
                </a:solidFill>
                <a:latin charset="0" panose="02020603050405020304" pitchFamily="18" typeface="Times New Roman"/>
                <a:ea charset="-122" panose="020B0503020204020204" pitchFamily="34" typeface="Microsoft YaHei"/>
                <a:cs charset="0" panose="02020603050405020304" pitchFamily="18" typeface="Times New Roman"/>
              </a:rPr>
            </a:br>
            <a:endParaRPr b="1" dirty="0" lang="en-US" sz="200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marL="0">
              <a:buNone/>
            </a:pPr>
            <a:endParaRPr altLang="ru-RU" dirty="0" lang="ru-RU" sz="2400">
              <a:solidFill>
                <a:srgbClr val="FF0000"/>
              </a:solidFill>
              <a:latin charset="0" panose="02020603050405020304" pitchFamily="18" typeface="Times New Roman"/>
              <a:ea charset="-122" panose="020B0503020204020204" pitchFamily="34" typeface="Microsoft YaHei"/>
              <a:cs charset="0" panose="02020603050405020304" pitchFamily="18" typeface="Times New Roman"/>
            </a:endParaRPr>
          </a:p>
          <a:p>
            <a:endParaRPr dirty="0"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"/>
          <a:stretch/>
        </p:blipFill>
        <p:spPr>
          <a:xfrm>
            <a:off x="4163227" y="1396423"/>
            <a:ext cx="1992849" cy="48458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556792"/>
            <a:ext cx="2615934" cy="34879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" r="-62"/>
          <a:stretch/>
        </p:blipFill>
        <p:spPr>
          <a:xfrm>
            <a:off x="874262" y="1396423"/>
            <a:ext cx="3288965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065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5" y="116632"/>
            <a:ext cx="6986736" cy="178836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B050"/>
                </a:solidFill>
              </a:rPr>
              <a:t> </a:t>
            </a:r>
            <a:endParaRPr lang="en-US" sz="18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altLang="ru-RU" sz="2400" dirty="0">
              <a:solidFill>
                <a:srgbClr val="FF0000"/>
              </a:solidFill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336" y="345697"/>
            <a:ext cx="6976142" cy="33472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78919" y="4369544"/>
            <a:ext cx="1777649" cy="23042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504" y="4180518"/>
            <a:ext cx="2305102" cy="22299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034" y="4242611"/>
            <a:ext cx="2255264" cy="2353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769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5" y="116632"/>
            <a:ext cx="6986736" cy="178836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B050"/>
                </a:solidFill>
              </a:rPr>
              <a:t> </a:t>
            </a:r>
            <a:endParaRPr lang="en-US" sz="18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5382" y="3842761"/>
            <a:ext cx="3410634" cy="348219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познанию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382" y="4263708"/>
            <a:ext cx="2434725" cy="24167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595" y="4190980"/>
            <a:ext cx="1921674" cy="25622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703" y="1114550"/>
            <a:ext cx="2536404" cy="250027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195" y="1138599"/>
            <a:ext cx="2028121" cy="270416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407" y="1081392"/>
            <a:ext cx="2124050" cy="268526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547665" y="548680"/>
            <a:ext cx="2352542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коммуникативность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99992" y="548680"/>
            <a:ext cx="1452630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творчество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552407" y="657069"/>
            <a:ext cx="2442944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качество знаний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83569" y="116632"/>
            <a:ext cx="83117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/>
            <a:r>
              <a:rPr lang="ru-RU" b="1" dirty="0">
                <a:solidFill>
                  <a:srgbClr val="C00000"/>
                </a:solidFill>
                <a:latin typeface="Corbel" panose="020B0503020204020204" pitchFamily="34" charset="0"/>
              </a:rPr>
              <a:t>Групповая работа как средство формирования функциональной грамотности</a:t>
            </a:r>
          </a:p>
        </p:txBody>
      </p:sp>
    </p:spTree>
    <p:extLst>
      <p:ext uri="{BB962C8B-B14F-4D97-AF65-F5344CB8AC3E}">
        <p14:creationId xmlns:p14="http://schemas.microsoft.com/office/powerpoint/2010/main" val="2841003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altLang="ru-RU" smtClean="0"/>
              <a:t> 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8"/>
            <a:r>
              <a:rPr lang="ru-RU" smtClean="0"/>
              <a:t> </a:t>
            </a:r>
          </a:p>
          <a:p>
            <a:pPr lvl="0"/>
            <a:endParaRPr lang="ru-RU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481" y="-25042"/>
            <a:ext cx="9177389" cy="688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271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9" y="624110"/>
            <a:ext cx="7850831" cy="128089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2000" b="1" dirty="0">
                <a:solidFill>
                  <a:srgbClr val="2A1A00">
                    <a:lumMod val="75000"/>
                    <a:lumOff val="2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Математическая грамотность младшего школьника  как компонент функциональной грамотности трактуется как: </a:t>
            </a:r>
            <a:br>
              <a:rPr lang="ru-RU" sz="2000" b="1" dirty="0">
                <a:solidFill>
                  <a:srgbClr val="2A1A00">
                    <a:lumMod val="75000"/>
                    <a:lumOff val="2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9" y="1700808"/>
            <a:ext cx="7850832" cy="4210414"/>
          </a:xfrm>
        </p:spPr>
        <p:txBody>
          <a:bodyPr>
            <a:normAutofit/>
          </a:bodyPr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2A1A00">
                    <a:lumMod val="75000"/>
                    <a:lumOff val="25000"/>
                  </a:srgb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b="1" dirty="0">
              <a:solidFill>
                <a:srgbClr val="2A1A00">
                  <a:lumMod val="75000"/>
                  <a:lumOff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Понимание учеником необходимости математических знаний для решения учебных и жизненных задач; оценка разнообразных учебных ситуаций (контекстов), которые требуют применения математических знаний, умений. </a:t>
            </a:r>
          </a:p>
          <a:p>
            <a:pPr lvl="0">
              <a:spcBef>
                <a:spcPts val="0"/>
              </a:spcBef>
              <a:buFontTx/>
              <a:buAutoNum type="arabicPeriod"/>
            </a:pPr>
            <a:endParaRPr lang="ru-RU" sz="1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1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1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Способность устанавливать математические отношения и зависимости, работать с математической информацией: применять умственные операции, математические методы. 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1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1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1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Владение математическими фактами (принадлежность, </a:t>
            </a:r>
            <a:r>
              <a:rPr lang="ru-RU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истинность</a:t>
            </a:r>
            <a:r>
              <a:rPr lang="ru-RU" sz="1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), использование математического языка для решения учебных задач, построения математических суждений. 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1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22840" cy="64807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Упражнения и задачи</a:t>
            </a: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5256584"/>
          </a:xfrm>
        </p:spPr>
        <p:txBody>
          <a:bodyPr>
            <a:noAutofit/>
          </a:bodyPr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Упражнения, связанные с решением при помощи арифметических знаний проблем, возникающих в повседневной жизни. Это умения выполнять вычисления, прикидку и оценку результата действия.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200" dirty="0">
                <a:solidFill>
                  <a:srgbClr val="2A1A00">
                    <a:lumMod val="75000"/>
                    <a:lumOff val="25000"/>
                  </a:srgb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Задание. У Алины 100 рублей, а у Юли 96 рублей. Сколько наклеек они смогут купить вместе, если одна наклейка стоит 4 рубля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2. Упражнения на решение проблем и ситуаций,  связанных с ориентацией на плоскости и в пространстве на основе знаний о геометрических фигурах, их измерении.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ru-RU" sz="1200" dirty="0">
              <a:solidFill>
                <a:srgbClr val="2A1A00">
                  <a:lumMod val="75000"/>
                  <a:lumOff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Задание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. Рома хочет вырезать подставку под горячее прямоугольной формы со сторонами 8 и 11 см, как написано в журнале «Помощь маме». У него есть лист фанеры квадратной формы со стороной 10 см. Рома приступил к распиливанию фанеры. Справится ли Рома? Не поспешил ли он с началом работы? Сможет ли он из этого листа вырезать подставку?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ru-RU" sz="1200" dirty="0">
              <a:solidFill>
                <a:srgbClr val="2A1A00">
                  <a:lumMod val="75000"/>
                  <a:lumOff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3. Упражнения на решение разнообразных задач, связанных с бытовыми жизненными ситуациями (покупка, измерение, взвешивание и др.). 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Задание. Масса трёх учащихся нашего класса 1 центнер 2 кг. Какова может быть масса каждого? Приведи варианты.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ru-RU" sz="1200" dirty="0">
              <a:solidFill>
                <a:srgbClr val="2A1A00">
                  <a:lumMod val="75000"/>
                  <a:lumOff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200" dirty="0">
                <a:solidFill>
                  <a:srgbClr val="C00000"/>
                </a:solidFill>
              </a:rPr>
              <a:t>4. Задачи и упражнения на оценку правильности решения на основе житейских представлений (оценка достоверности, логичности хода решения). Выполнение таких заданий заканчивается сопоставлением поставленного вопроса и полученного ответа. 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200" dirty="0"/>
              <a:t>Может ли быть расстояние между городами Смоленск и Брянск – 540 км. Если на поездку требуется 19,2 литров бензина, автомобиль расходует 8 литров бензина на 100 км</a:t>
            </a:r>
            <a:r>
              <a:rPr lang="ru-RU" sz="1200" dirty="0" smtClean="0"/>
              <a:t>?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ru-RU" sz="1200" dirty="0"/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200" dirty="0">
                <a:solidFill>
                  <a:srgbClr val="C00000"/>
                </a:solidFill>
              </a:rPr>
              <a:t>5. Задания на распознавание, выявление, формулирование проблем, которые возникают в окружающей действительности и могут быть решены средствами математики.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200" dirty="0"/>
              <a:t>Пример. Численность населения Костромы  в 2010 году составляла 269 711 человек, а в 2020 году – 277 648 человек. На сколько человек увеличилось количество жителей города за 10 лет?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67999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3" y="624110"/>
            <a:ext cx="7994848" cy="2948906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Особое значение сегодня придается формированию </a:t>
            </a: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логической грамотности</a:t>
            </a: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у учащихся и основным средством её формирования являются уроки математики.</a:t>
            </a:r>
            <a:b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Главной задачей уроков математики являются - интеллектуальное развитие ребенка, важной составляющей которого является словесно-логическое мышление.</a:t>
            </a:r>
            <a:b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2924944"/>
            <a:ext cx="6665964" cy="324036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894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24110"/>
            <a:ext cx="8155884" cy="5810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662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52554"/>
            <a:ext cx="8136904" cy="569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53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Функциональная грамотность на уроках окружающего мира</a:t>
            </a:r>
            <a:endParaRPr lang="en-US" sz="28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40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Все методы, используемые на уроках окружающего мира, должны быть направлены на развитие познавательной, мыслительной активности, которая в свою очередь направлена на отработку, обогащение знаний каждого учащегося, развитие его </a:t>
            </a:r>
            <a:r>
              <a:rPr lang="ru-RU" alt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функциональной грамотности.</a:t>
            </a:r>
            <a:br>
              <a:rPr lang="ru-RU" alt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</a:br>
            <a:endParaRPr lang="ru-RU" altLang="ru-RU" sz="2400" dirty="0">
              <a:solidFill>
                <a:srgbClr val="FF0000"/>
              </a:solidFill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3534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260648"/>
            <a:ext cx="6122640" cy="1152128"/>
          </a:xfrm>
        </p:spPr>
        <p:txBody>
          <a:bodyPr>
            <a:noAutofit/>
          </a:bodyPr>
          <a:lstStyle/>
          <a:p>
            <a:pPr lvl="0" defTabSz="914400">
              <a:spcBef>
                <a:spcPts val="0"/>
              </a:spcBef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Для формирования функциональной </a:t>
            </a: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грамотности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на уроках </a:t>
            </a: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окружающего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мира необходимы </a:t>
            </a:r>
            <a:b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следующие </a:t>
            </a:r>
            <a:r>
              <a:rPr lang="ru-RU" altLang="ru-RU" sz="2000" b="1" u="sng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условия</a:t>
            </a:r>
            <a:r>
              <a:rPr lang="ru-RU" altLang="ru-RU" sz="2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  <a:br>
              <a:rPr lang="ru-RU" altLang="ru-RU" sz="2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000" b="1" u="sng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2000" b="1" u="sng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000" b="1" u="sng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2000" b="1" u="sng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000" b="1" u="sng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2000" b="1" u="sng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19" y="1412776"/>
            <a:ext cx="6768753" cy="4498446"/>
          </a:xfrm>
        </p:spPr>
        <p:txBody>
          <a:bodyPr>
            <a:normAutofit/>
          </a:bodyPr>
          <a:lstStyle/>
          <a:p>
            <a:pPr marL="0" lvl="0" indent="0" algn="just" defTabSz="449263" fontAlgn="base">
              <a:lnSpc>
                <a:spcPct val="80000"/>
              </a:lnSpc>
              <a:spcBef>
                <a:spcPts val="550"/>
              </a:spcBef>
              <a:spcAft>
                <a:spcPct val="0"/>
              </a:spcAft>
              <a:buClr>
                <a:srgbClr val="E2D700"/>
              </a:buClr>
              <a:buSzPct val="100000"/>
              <a:buFont typeface="Wingdings" charset="2"/>
              <a:buChar char=""/>
              <a:defRPr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6" charset="0"/>
                <a:ea typeface="Microsoft YaHei" panose="020B0503020204020204" pitchFamily="34" charset="-122"/>
                <a:cs typeface="Times New Roman" pitchFamily="16" charset="0"/>
              </a:rPr>
              <a:t>обучение </a:t>
            </a:r>
            <a:r>
              <a:rPr lang="ru-RU" sz="2200" b="1" dirty="0">
                <a:solidFill>
                  <a:schemeClr val="tx1"/>
                </a:solidFill>
                <a:latin typeface="Times New Roman" pitchFamily="16" charset="0"/>
                <a:ea typeface="Microsoft YaHei" panose="020B0503020204020204" pitchFamily="34" charset="-122"/>
                <a:cs typeface="Times New Roman" pitchFamily="16" charset="0"/>
              </a:rPr>
              <a:t>должно носить </a:t>
            </a:r>
            <a:r>
              <a:rPr lang="ru-RU" sz="2200" b="1" dirty="0" err="1">
                <a:solidFill>
                  <a:schemeClr val="tx1"/>
                </a:solidFill>
                <a:latin typeface="Times New Roman" pitchFamily="16" charset="0"/>
                <a:ea typeface="Microsoft YaHei" panose="020B0503020204020204" pitchFamily="34" charset="-122"/>
                <a:cs typeface="Times New Roman" pitchFamily="16" charset="0"/>
              </a:rPr>
              <a:t>деятельностный</a:t>
            </a:r>
            <a:r>
              <a:rPr lang="ru-RU" sz="2200" b="1" dirty="0">
                <a:solidFill>
                  <a:schemeClr val="tx1"/>
                </a:solidFill>
                <a:latin typeface="Times New Roman" pitchFamily="16" charset="0"/>
                <a:ea typeface="Microsoft YaHei" panose="020B0503020204020204" pitchFamily="34" charset="-122"/>
                <a:cs typeface="Times New Roman" pitchFamily="16" charset="0"/>
              </a:rPr>
              <a:t> характер (одна из целевых функций обучения – формирование у школьников умений самостоятельной учебной деятельности, поэтому проблема функциональной грамотности рассматривается, как проблема </a:t>
            </a:r>
            <a:r>
              <a:rPr lang="ru-RU" sz="2200" b="1" dirty="0" err="1">
                <a:solidFill>
                  <a:schemeClr val="tx1"/>
                </a:solidFill>
                <a:latin typeface="Times New Roman" pitchFamily="16" charset="0"/>
                <a:ea typeface="Microsoft YaHei" panose="020B0503020204020204" pitchFamily="34" charset="-122"/>
                <a:cs typeface="Times New Roman" pitchFamily="16" charset="0"/>
              </a:rPr>
              <a:t>деятельностная</a:t>
            </a:r>
            <a:r>
              <a:rPr lang="ru-RU" sz="2200" b="1" dirty="0">
                <a:solidFill>
                  <a:schemeClr val="tx1"/>
                </a:solidFill>
                <a:latin typeface="Times New Roman" pitchFamily="16" charset="0"/>
                <a:ea typeface="Microsoft YaHei" panose="020B0503020204020204" pitchFamily="34" charset="-122"/>
                <a:cs typeface="Times New Roman" pitchFamily="16" charset="0"/>
              </a:rPr>
              <a:t>, как проблема поиска механизмов и способов быстрой адаптации в современном мире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6" charset="0"/>
                <a:ea typeface="Microsoft YaHei" panose="020B0503020204020204" pitchFamily="34" charset="-122"/>
                <a:cs typeface="Times New Roman" pitchFamily="16" charset="0"/>
              </a:rPr>
              <a:t>);</a:t>
            </a:r>
            <a:endParaRPr lang="ru-RU" sz="2200" b="1" dirty="0">
              <a:solidFill>
                <a:schemeClr val="tx1"/>
              </a:solidFill>
              <a:latin typeface="Times New Roman" pitchFamily="16" charset="0"/>
              <a:ea typeface="Microsoft YaHei" panose="020B0503020204020204" pitchFamily="34" charset="-122"/>
              <a:cs typeface="Times New Roman" pitchFamily="16" charset="0"/>
            </a:endParaRPr>
          </a:p>
          <a:p>
            <a:pPr marL="0" lvl="0" indent="0" algn="just" defTabSz="449263" fontAlgn="base">
              <a:lnSpc>
                <a:spcPct val="80000"/>
              </a:lnSpc>
              <a:spcBef>
                <a:spcPts val="550"/>
              </a:spcBef>
              <a:spcAft>
                <a:spcPct val="0"/>
              </a:spcAft>
              <a:buClr>
                <a:srgbClr val="E2D700"/>
              </a:buClr>
              <a:buSzPct val="100000"/>
              <a:buFont typeface="Wingdings" charset="2"/>
              <a:buChar char=""/>
              <a:defRPr/>
            </a:pPr>
            <a:r>
              <a:rPr lang="ru-RU" sz="2200" b="1" dirty="0">
                <a:solidFill>
                  <a:schemeClr val="tx1"/>
                </a:solidFill>
                <a:latin typeface="Times New Roman" pitchFamily="16" charset="0"/>
                <a:ea typeface="Microsoft YaHei" panose="020B0503020204020204" pitchFamily="34" charset="-122"/>
                <a:cs typeface="Times New Roman" pitchFamily="16" charset="0"/>
              </a:rPr>
              <a:t>учащиеся должны стать активными участниками процесса изучения нового материала;</a:t>
            </a:r>
          </a:p>
          <a:p>
            <a:pPr marL="0" lvl="0" indent="0" algn="just" defTabSz="449263" fontAlgn="base">
              <a:lnSpc>
                <a:spcPct val="80000"/>
              </a:lnSpc>
              <a:spcBef>
                <a:spcPts val="550"/>
              </a:spcBef>
              <a:spcAft>
                <a:spcPct val="0"/>
              </a:spcAft>
              <a:buClr>
                <a:srgbClr val="E2D700"/>
              </a:buClr>
              <a:buSzPct val="100000"/>
              <a:buFont typeface="Wingdings" charset="2"/>
              <a:buChar char=""/>
              <a:defRPr/>
            </a:pPr>
            <a:r>
              <a:rPr lang="ru-RU" sz="2200" b="1" dirty="0">
                <a:solidFill>
                  <a:schemeClr val="tx1"/>
                </a:solidFill>
                <a:latin typeface="Times New Roman" pitchFamily="16" charset="0"/>
                <a:ea typeface="Microsoft YaHei" panose="020B0503020204020204" pitchFamily="34" charset="-122"/>
                <a:cs typeface="Times New Roman" pitchFamily="16" charset="0"/>
              </a:rPr>
              <a:t>учебный процесс необходимо ориентировать на развитие самостоятельности и ответственности ученика за результаты своей деятельности;</a:t>
            </a:r>
          </a:p>
          <a:p>
            <a:pPr marL="0" lvl="0" indent="0" algn="just" defTabSz="449263" fontAlgn="base">
              <a:lnSpc>
                <a:spcPct val="80000"/>
              </a:lnSpc>
              <a:spcBef>
                <a:spcPts val="550"/>
              </a:spcBef>
              <a:spcAft>
                <a:spcPct val="0"/>
              </a:spcAft>
              <a:buClr>
                <a:srgbClr val="E2D700"/>
              </a:buClr>
              <a:buSzPct val="100000"/>
              <a:buFont typeface="Wingdings" charset="2"/>
              <a:buChar char=""/>
              <a:defRPr/>
            </a:pPr>
            <a:r>
              <a:rPr lang="ru-RU" sz="2200" b="1" dirty="0">
                <a:solidFill>
                  <a:schemeClr val="tx1"/>
                </a:solidFill>
                <a:latin typeface="Times New Roman" pitchFamily="16" charset="0"/>
                <a:ea typeface="Microsoft YaHei" panose="020B0503020204020204" pitchFamily="34" charset="-122"/>
                <a:cs typeface="Times New Roman" pitchFamily="16" charset="0"/>
              </a:rPr>
              <a:t>в урочной деятельности использовать продуктивные формы групповой работы;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574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5" y="116632"/>
            <a:ext cx="6986736" cy="178836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B050"/>
                </a:solidFill>
              </a:rPr>
              <a:t>Использование кроссвордов, ребусов активирует познавательную активность обучающегося</a:t>
            </a:r>
            <a:endParaRPr lang="en-US" sz="18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altLang="ru-RU" sz="2400" dirty="0">
              <a:solidFill>
                <a:srgbClr val="FF0000"/>
              </a:solidFill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930" y="1424655"/>
            <a:ext cx="3803103" cy="24908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407" y="1072976"/>
            <a:ext cx="3680885" cy="485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51923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rovalStatus xmlns="9d035d7d-02e5-4a00-8b62-9a556aabc7b5">InProgress</ApprovalStatus>
    <EditorialTags xmlns="9d035d7d-02e5-4a00-8b62-9a556aabc7b5" xsi:nil="true"/>
    <MarketSpecific xmlns="9d035d7d-02e5-4a00-8b62-9a556aabc7b5">true</MarketSpecific>
    <TPLaunchHelpLinkType xmlns="9d035d7d-02e5-4a00-8b62-9a556aabc7b5">Template</TPLaunchHelpLinkType>
    <TPNamespace xmlns="9d035d7d-02e5-4a00-8b62-9a556aabc7b5" xsi:nil="true"/>
    <TemplateTemplateType xmlns="9d035d7d-02e5-4a00-8b62-9a556aabc7b5">PowerPoint 12 Default</TemplateTemplateType>
    <UANotes xmlns="9d035d7d-02e5-4a00-8b62-9a556aabc7b5" xsi:nil="true"/>
    <VoteCount xmlns="9d035d7d-02e5-4a00-8b62-9a556aabc7b5" xsi:nil="true"/>
    <HandoffToMSDN xmlns="9d035d7d-02e5-4a00-8b62-9a556aabc7b5" xsi:nil="true"/>
    <OriginAsset xmlns="9d035d7d-02e5-4a00-8b62-9a556aabc7b5" xsi:nil="true"/>
    <PublishTargets xmlns="9d035d7d-02e5-4a00-8b62-9a556aabc7b5">OfficeOnline</PublishTargets>
    <AssetType xmlns="9d035d7d-02e5-4a00-8b62-9a556aabc7b5">TP</AssetType>
    <IntlLangReview xmlns="9d035d7d-02e5-4a00-8b62-9a556aabc7b5" xsi:nil="true"/>
    <NumericId xmlns="9d035d7d-02e5-4a00-8b62-9a556aabc7b5" xsi:nil="true"/>
    <OOCacheId xmlns="9d035d7d-02e5-4a00-8b62-9a556aabc7b5" xsi:nil="true"/>
    <ClipArtFilename xmlns="9d035d7d-02e5-4a00-8b62-9a556aabc7b5" xsi:nil="true"/>
    <OpenTemplate xmlns="9d035d7d-02e5-4a00-8b62-9a556aabc7b5">true</OpenTemplate>
    <TPExecutable xmlns="9d035d7d-02e5-4a00-8b62-9a556aabc7b5" xsi:nil="true"/>
    <LastHandOff xmlns="9d035d7d-02e5-4a00-8b62-9a556aabc7b5" xsi:nil="true"/>
    <TPLaunchHelpLink xmlns="9d035d7d-02e5-4a00-8b62-9a556aabc7b5" xsi:nil="true"/>
    <Providers xmlns="9d035d7d-02e5-4a00-8b62-9a556aabc7b5" xsi:nil="true"/>
    <TPAppVersion xmlns="9d035d7d-02e5-4a00-8b62-9a556aabc7b5" xsi:nil="true"/>
    <IsSearchable xmlns="9d035d7d-02e5-4a00-8b62-9a556aabc7b5">true</IsSearchable>
    <EditorialStatus xmlns="9d035d7d-02e5-4a00-8b62-9a556aabc7b5">Complete</EditorialStatus>
    <UALocComments xmlns="9d035d7d-02e5-4a00-8b62-9a556aabc7b5" xsi:nil="true"/>
    <CSXHash xmlns="9d035d7d-02e5-4a00-8b62-9a556aabc7b5" xsi:nil="true"/>
    <DirectSourceMarket xmlns="9d035d7d-02e5-4a00-8b62-9a556aabc7b5" xsi:nil="true"/>
    <DSATActionTaken xmlns="9d035d7d-02e5-4a00-8b62-9a556aabc7b5" xsi:nil="true"/>
    <PolicheckWords xmlns="9d035d7d-02e5-4a00-8b62-9a556aabc7b5" xsi:nil="true"/>
    <BugNumber xmlns="9d035d7d-02e5-4a00-8b62-9a556aabc7b5" xsi:nil="true"/>
    <Downloads xmlns="9d035d7d-02e5-4a00-8b62-9a556aabc7b5">0</Downloads>
    <ThumbnailAssetId xmlns="9d035d7d-02e5-4a00-8b62-9a556aabc7b5" xsi:nil="true"/>
    <TrustLevel xmlns="9d035d7d-02e5-4a00-8b62-9a556aabc7b5">1 Microsoft Managed Content</TrustLevel>
    <UALocRecommendation xmlns="9d035d7d-02e5-4a00-8b62-9a556aabc7b5">Localize</UALocRecommendation>
    <TPApplication xmlns="9d035d7d-02e5-4a00-8b62-9a556aabc7b5" xsi:nil="true"/>
    <AssetId xmlns="9d035d7d-02e5-4a00-8b62-9a556aabc7b5">TP101908666</AssetId>
    <APEditor xmlns="9d035d7d-02e5-4a00-8b62-9a556aabc7b5">
      <UserInfo>
        <DisplayName/>
        <AccountId xsi:nil="true"/>
        <AccountType/>
      </UserInfo>
    </APEditor>
    <PrimaryImageGen xmlns="9d035d7d-02e5-4a00-8b62-9a556aabc7b5">true</PrimaryImageGen>
    <TPInstallLocation xmlns="9d035d7d-02e5-4a00-8b62-9a556aabc7b5" xsi:nil="true"/>
    <Manager xmlns="9d035d7d-02e5-4a00-8b62-9a556aabc7b5" xsi:nil="true"/>
    <ParentAssetId xmlns="9d035d7d-02e5-4a00-8b62-9a556aabc7b5" xsi:nil="true"/>
    <SubmitterId xmlns="9d035d7d-02e5-4a00-8b62-9a556aabc7b5" xsi:nil="true"/>
    <TemplateStatus xmlns="9d035d7d-02e5-4a00-8b62-9a556aabc7b5">Complete</TemplateStatus>
    <APAuthor xmlns="9d035d7d-02e5-4a00-8b62-9a556aabc7b5">
      <UserInfo>
        <DisplayName>FAREAST\v-thjoth</DisplayName>
        <AccountId>39</AccountId>
        <AccountType/>
      </UserInfo>
    </APAuthor>
    <TPCommandLine xmlns="9d035d7d-02e5-4a00-8b62-9a556aabc7b5" xsi:nil="true"/>
    <APDescription xmlns="9d035d7d-02e5-4a00-8b62-9a556aabc7b5" xsi:nil="true"/>
    <UAProjectedTotalWords xmlns="9d035d7d-02e5-4a00-8b62-9a556aabc7b5" xsi:nil="true"/>
    <Provider xmlns="9d035d7d-02e5-4a00-8b62-9a556aabc7b5" xsi:nil="true"/>
    <ApprovalLog xmlns="9d035d7d-02e5-4a00-8b62-9a556aabc7b5" xsi:nil="true"/>
    <Component xmlns="91e8d559-4d54-460d-ba58-5d5027f88b4d" xsi:nil="true"/>
    <LastPublishResultLookup xmlns="9d035d7d-02e5-4a00-8b62-9a556aabc7b5" xsi:nil="true"/>
    <BusinessGroup xmlns="9d035d7d-02e5-4a00-8b62-9a556aabc7b5" xsi:nil="true"/>
    <PublishStatusLookup xmlns="9d035d7d-02e5-4a00-8b62-9a556aabc7b5">
      <Value>267179</Value>
      <Value>407249</Value>
    </PublishStatusLookup>
    <SourceTitle xmlns="9d035d7d-02e5-4a00-8b62-9a556aabc7b5" xsi:nil="true"/>
    <AcquiredFrom xmlns="9d035d7d-02e5-4a00-8b62-9a556aabc7b5">Internal MS</AcquiredFrom>
    <CSXSubmissionMarket xmlns="9d035d7d-02e5-4a00-8b62-9a556aabc7b5" xsi:nil="true"/>
    <Markets xmlns="9d035d7d-02e5-4a00-8b62-9a556aabc7b5"/>
    <OriginalSourceMarket xmlns="9d035d7d-02e5-4a00-8b62-9a556aabc7b5" xsi:nil="true"/>
    <ArtSampleDocs xmlns="9d035d7d-02e5-4a00-8b62-9a556aabc7b5" xsi:nil="true"/>
    <ShowIn xmlns="9d035d7d-02e5-4a00-8b62-9a556aabc7b5">Show everywhere</ShowIn>
    <TPClientViewer xmlns="9d035d7d-02e5-4a00-8b62-9a556aabc7b5" xsi:nil="true"/>
    <IntlLangReviewDate xmlns="9d035d7d-02e5-4a00-8b62-9a556aabc7b5" xsi:nil="true"/>
    <TPFriendlyName xmlns="9d035d7d-02e5-4a00-8b62-9a556aabc7b5" xsi:nil="true"/>
    <AverageRating xmlns="9d035d7d-02e5-4a00-8b62-9a556aabc7b5" xsi:nil="true"/>
    <AssetStart xmlns="9d035d7d-02e5-4a00-8b62-9a556aabc7b5">2010-06-18T10:05:00+00:00</AssetStart>
    <TPComponent xmlns="9d035d7d-02e5-4a00-8b62-9a556aabc7b5" xsi:nil="true"/>
    <CrawlForDependencies xmlns="9d035d7d-02e5-4a00-8b62-9a556aabc7b5">false</CrawlForDependencies>
    <FriendlyTitle xmlns="9d035d7d-02e5-4a00-8b62-9a556aabc7b5" xsi:nil="true"/>
    <LastModifiedDateTime xmlns="9d035d7d-02e5-4a00-8b62-9a556aabc7b5" xsi:nil="true"/>
    <LegacyData xmlns="9d035d7d-02e5-4a00-8b62-9a556aabc7b5" xsi:nil="true"/>
    <Milestone xmlns="9d035d7d-02e5-4a00-8b62-9a556aabc7b5" xsi:nil="true"/>
    <TimesCloned xmlns="9d035d7d-02e5-4a00-8b62-9a556aabc7b5" xsi:nil="true"/>
    <ContentItem xmlns="9d035d7d-02e5-4a00-8b62-9a556aabc7b5" xsi:nil="true"/>
    <IsDeleted xmlns="9d035d7d-02e5-4a00-8b62-9a556aabc7b5">false</IsDeleted>
    <UACurrentWords xmlns="9d035d7d-02e5-4a00-8b62-9a556aabc7b5" xsi:nil="true"/>
    <AssetExpire xmlns="9d035d7d-02e5-4a00-8b62-9a556aabc7b5">2100-01-01T08:00:00+00:00</AssetExpire>
    <Description0 xmlns="91e8d559-4d54-460d-ba58-5d5027f88b4d" xsi:nil="true"/>
    <MachineTranslated xmlns="9d035d7d-02e5-4a00-8b62-9a556aabc7b5">false</MachineTranslated>
    <OutputCachingOn xmlns="9d035d7d-02e5-4a00-8b62-9a556aabc7b5">true</OutputCachingOn>
    <PlannedPubDate xmlns="9d035d7d-02e5-4a00-8b62-9a556aabc7b5" xsi:nil="true"/>
    <CSXUpdate xmlns="9d035d7d-02e5-4a00-8b62-9a556aabc7b5">false</CSXUpdate>
    <IntlLangReviewer xmlns="9d035d7d-02e5-4a00-8b62-9a556aabc7b5" xsi:nil="true"/>
    <IntlLocPriority xmlns="9d035d7d-02e5-4a00-8b62-9a556aabc7b5" xsi:nil="true"/>
    <CSXSubmissionDate xmlns="9d035d7d-02e5-4a00-8b62-9a556aabc7b5" xsi:nil="true"/>
    <BlockPublish xmlns="9d035d7d-02e5-4a00-8b62-9a556aabc7b5" xsi:nil="true"/>
    <InternalTagsTaxHTField0 xmlns="9d035d7d-02e5-4a00-8b62-9a556aabc7b5">
      <Terms xmlns="http://schemas.microsoft.com/office/infopath/2007/PartnerControls"/>
    </InternalTagsTaxHTField0>
    <LocComments xmlns="9d035d7d-02e5-4a00-8b62-9a556aabc7b5" xsi:nil="true"/>
    <OriginalRelease xmlns="9d035d7d-02e5-4a00-8b62-9a556aabc7b5">14</OriginalRelease>
    <LocLastLocAttemptVersionLookup xmlns="9d035d7d-02e5-4a00-8b62-9a556aabc7b5">184656</LocLastLocAttemptVersionLookup>
    <CampaignTagsTaxHTField0 xmlns="9d035d7d-02e5-4a00-8b62-9a556aabc7b5">
      <Terms xmlns="http://schemas.microsoft.com/office/infopath/2007/PartnerControls"/>
    </CampaignTagsTaxHTField0>
    <TaxCatchAll xmlns="9d035d7d-02e5-4a00-8b62-9a556aabc7b5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RecommendationsModifier xmlns="9d035d7d-02e5-4a00-8b62-9a556aabc7b5" xsi:nil="true"/>
    <LocManualTestRequired xmlns="9d035d7d-02e5-4a00-8b62-9a556aabc7b5">false</LocManualTestRequired>
    <ScenarioTagsTaxHTField0 xmlns="9d035d7d-02e5-4a00-8b62-9a556aabc7b5">
      <Terms xmlns="http://schemas.microsoft.com/office/infopath/2007/PartnerControls"/>
    </ScenarioTagsTaxHTField0>
    <FeatureTagsTaxHTField0 xmlns="9d035d7d-02e5-4a00-8b62-9a556aabc7b5">
      <Terms xmlns="http://schemas.microsoft.com/office/infopath/2007/PartnerControls"/>
    </FeatureTagsTaxHTField0>
    <LocMarketGroupTiers2 xmlns="9d035d7d-02e5-4a00-8b62-9a556aabc7b5" xsi:nil="true"/>
  </documentManagement>
</p:properties>
</file>

<file path=customXml/itemProps1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4BCFCE8-E557-45A0-92C6-0E21D0019E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2954BF4-6556-442C-BFED-59C91ECA896B}">
  <ds:schemaRefs>
    <ds:schemaRef ds:uri="http://schemas.microsoft.com/office/2006/metadata/properties"/>
    <ds:schemaRef ds:uri="http://schemas.microsoft.com/office/infopath/2007/PartnerControls"/>
    <ds:schemaRef ds:uri="9d035d7d-02e5-4a00-8b62-9a556aabc7b5"/>
    <ds:schemaRef ds:uri="91e8d559-4d54-460d-ba58-5d5027f88b4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252</TotalTime>
  <Words>636</Words>
  <Application>Microsoft Office PowerPoint</Application>
  <PresentationFormat>Экран (4:3)</PresentationFormat>
  <Paragraphs>45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Microsoft YaHei</vt:lpstr>
      <vt:lpstr>Arial</vt:lpstr>
      <vt:lpstr>Calibri</vt:lpstr>
      <vt:lpstr>Century Gothic</vt:lpstr>
      <vt:lpstr>Corbel</vt:lpstr>
      <vt:lpstr>Times New Roman</vt:lpstr>
      <vt:lpstr>Wingdings</vt:lpstr>
      <vt:lpstr>Wingdings 3</vt:lpstr>
      <vt:lpstr>Легкий дым</vt:lpstr>
      <vt:lpstr>Функциональная грамотность на уроках математики в начальной школе </vt:lpstr>
      <vt:lpstr>Математическая грамотность младшего школьника  как компонент функциональной грамотности трактуется как:  </vt:lpstr>
      <vt:lpstr>Упражнения и задачи</vt:lpstr>
      <vt:lpstr>Особое значение сегодня придается формированию логической грамотности у учащихся и основным средством её формирования являются уроки математики.  Главной задачей уроков математики являются - интеллектуальное развитие ребенка, важной составляющей которого является словесно-логическое мышление.   </vt:lpstr>
      <vt:lpstr>Презентация PowerPoint</vt:lpstr>
      <vt:lpstr>Презентация PowerPoint</vt:lpstr>
      <vt:lpstr>Функциональная грамотность на уроках окружающего мира</vt:lpstr>
      <vt:lpstr>Для формирования функциональной грамотности  на уроках окружающего мира необходимы  следующие условия:    </vt:lpstr>
      <vt:lpstr>Использование кроссвордов, ребусов активирует познавательную активность обучающегося</vt:lpstr>
      <vt:lpstr> Подготовка дополнительного материала к урокам в форме творческой деятельности (интеграция уроков) </vt:lpstr>
      <vt:lpstr> </vt:lpstr>
      <vt:lpstr> 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Функциональная грамотность на уроках математики в начальной школе</dc:title>
  <dc:subject>Шаблон оформления</dc:subject>
  <dc:creator>Сергей</dc:creator>
  <cp:keywords>Шаблон оформления</cp:keywords>
  <dc:description>Шаблон оформления
Корпорация Майкрософт</dc:description>
  <cp:lastModifiedBy>Сергей</cp:lastModifiedBy>
  <cp:revision>23</cp:revision>
  <dcterms:created xsi:type="dcterms:W3CDTF">2021-11-13T06:32:16Z</dcterms:created>
  <dcterms:modified xsi:type="dcterms:W3CDTF">2021-12-04T06:36:18Z</dcterms:modified>
  <cp:category>Шаблон оформления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ContentTypeId" pid="2">
    <vt:lpwstr>0x010100BB2780C3CC07BD4BAA623FF9571645580400D1570604EA743043A2641365C0E91715</vt:lpwstr>
  </property>
  <property fmtid="{D5CDD505-2E9C-101B-9397-08002B2CF9AE}" name="NXPowerLiteLastOptimized" pid="3">
    <vt:lpwstr>623941</vt:lpwstr>
  </property>
  <property fmtid="{D5CDD505-2E9C-101B-9397-08002B2CF9AE}" name="NXPowerLiteSettings" pid="4">
    <vt:lpwstr>F7000400038000</vt:lpwstr>
  </property>
  <property fmtid="{D5CDD505-2E9C-101B-9397-08002B2CF9AE}" name="NXPowerLiteVersion" pid="5">
    <vt:lpwstr>S9.1.2</vt:lpwstr>
  </property>
</Properties>
</file>