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57" r:id="rId5"/>
    <p:sldId id="263" r:id="rId6"/>
    <p:sldId id="261" r:id="rId7"/>
    <p:sldId id="264" r:id="rId8"/>
    <p:sldId id="266" r:id="rId9"/>
    <p:sldId id="260" r:id="rId10"/>
    <p:sldId id="265" r:id="rId11"/>
    <p:sldId id="267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>
        <p:scale>
          <a:sx n="73" d="100"/>
          <a:sy n="73" d="100"/>
        </p:scale>
        <p:origin x="-58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BA3EB1-4DE4-407A-8436-56C42D1FA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5584141-F3C6-4475-808A-5DB70B259D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7325F78-65B1-4880-A904-22666295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CF5A484-F650-4911-A35F-9046EF453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4E5369-7454-4595-A4E0-40492E08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9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4DE419-CBB6-4BF0-B5B0-6EF6AF859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0E783FA-264D-4B14-9F92-E60DD75A3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5B4B52E-8F7E-4B20-8841-DAD9E8737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550F9C2-C044-41DB-9314-5C0C3208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CDF55A2-73DE-4BB4-A999-531D5678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EEC68D6-B91D-4B9C-BF1C-E52781FBF7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0AAC97C-BE01-4298-83AB-4E80E31A0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1759C9A-CADB-410B-8147-5BD371E37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0486E2C-977B-4807-88EF-CCE99CF18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3E13EAE-EE45-4980-A9CB-7B8CEF1B6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8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FCD78B-7010-43C3-BFFE-AEF1A4D16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4628686-C2DF-4783-8B46-01065C831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661155B-2600-43E8-9253-58E6554A2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50B529D-C0E1-48DB-BE16-A85BEDD49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86CC89-663B-4430-8AFD-04A65AEF3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624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1A4793-3678-4D28-8B94-002EFABDF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CE7DAC6-FA8D-4221-A4C0-91BC37648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39C609D-D3C4-4B66-983C-82173EA20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E6BC80-DBC7-46D7-BE18-303050DC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22DEB1E-0841-4780-82BB-5D09BD3AA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90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1997EA-5839-4FFC-AD6D-B6B9193E2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BBE67F-DCD5-4689-B597-AE67EBE51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94D3DD0-F7B3-4490-9608-8E2614057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8073DF7-727C-406B-9BA6-1A30FA46C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071D2C-E53E-40AE-BF57-5A3B258FA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4DFA965-B987-498D-86B8-BEABE753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62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56B8D3-77D9-472F-8759-D709293E0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C2E0D27-24D9-4DEC-A69A-68CAEE8BB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AF128DC-CA8B-4EF9-9DFE-B9F2E8A03D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FFEB0B4-435F-4120-905D-F44D70BE93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A260AC5-EE52-4CC7-8B3E-15563D5BD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9976095-7741-4D7D-9546-E811B8A64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FF7F9B4-1794-4CED-B041-6638EE1F8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9B76249-3837-48C6-B60F-4C80CB9CD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4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831E9B-6F0D-4944-B4D9-37B177EAF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3128619-E455-4092-922E-A944AF9EF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8986734C-8907-4983-A889-4F047FA86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4267302-403D-4C6F-981A-60FB423E5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245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CD88D31-1F0E-4F77-8F55-7265BA320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9389894-D4DB-4AA5-BAF4-2D7DF6073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BAAD12D-4294-4F9D-923F-F190022C9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843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495382-F1ED-4250-8D5B-04B1B8528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F349F8-CFE2-4911-8721-23924A146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DBCA66C-B062-4FC8-A24E-842740DB7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85BDEF1-BFA6-4F82-9863-D2AFB997F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99922AB-C4B8-4C02-B590-07B8B3079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D617FF0-DE3F-44F3-BD6F-75E00ACC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763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FF4951-49CF-40D1-B41B-A66ACD8F3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762592B-532B-4EC6-B954-36AF318D2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8E5717A-89CB-436A-93B1-A0AA572C3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CA0BF8F-1B35-461B-90CE-04F9A189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68C73A3-421E-4AF4-9E5A-8C6222FD2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B1D56AF-2E9E-4B77-9C62-1AF93B95B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21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D1EE-DAD1-4BB3-A647-8647E74A5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0565818-9E6D-4ED2-BADA-8FC1BC987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DF83FD7-028D-4510-9457-30CF7997B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EF707-2DF7-4122-B719-84383C16BB8B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5CE055-EB57-4D30-82EB-0819532D18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95BDD3A-6C03-4D54-B95F-6C7EDBFBA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D0410-E626-4901-9476-59054827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25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F0FB635-3963-4886-AEBC-776AF264E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4673" y="3204023"/>
            <a:ext cx="9144000" cy="616670"/>
          </a:xfrm>
        </p:spPr>
        <p:txBody>
          <a:bodyPr>
            <a:normAutofit fontScale="62500" lnSpcReduction="20000"/>
          </a:bodyPr>
          <a:lstStyle/>
          <a:p>
            <a:r>
              <a:rPr lang="ru-RU" sz="60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«ГОРОДА В ПУСТЫНЕ»</a:t>
            </a:r>
          </a:p>
          <a:p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3E1F2EE6-D909-4B63-91B3-6137E40BFE33}"/>
              </a:ext>
            </a:extLst>
          </p:cNvPr>
          <p:cNvSpPr txBox="1">
            <a:spLocks/>
          </p:cNvSpPr>
          <p:nvPr/>
        </p:nvSpPr>
        <p:spPr>
          <a:xfrm>
            <a:off x="76200" y="1614532"/>
            <a:ext cx="11249891" cy="48572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1076FB38-FD0A-4CB0-A7E6-0F1F57D1F86E}"/>
              </a:ext>
            </a:extLst>
          </p:cNvPr>
          <p:cNvSpPr txBox="1">
            <a:spLocks/>
          </p:cNvSpPr>
          <p:nvPr/>
        </p:nvSpPr>
        <p:spPr>
          <a:xfrm>
            <a:off x="76200" y="2247723"/>
            <a:ext cx="11568546" cy="485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УРОКУ ИЗОБРАЗИТЕЛЬНОГО ИСКУССТВА В 4 КЛАССЕ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1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3C0C1D7B-84E7-4CA9-AA0D-9300D37DDECA}"/>
              </a:ext>
            </a:extLst>
          </p:cNvPr>
          <p:cNvSpPr txBox="1">
            <a:spLocks/>
          </p:cNvSpPr>
          <p:nvPr/>
        </p:nvSpPr>
        <p:spPr>
          <a:xfrm>
            <a:off x="8784114" y="6476566"/>
            <a:ext cx="3522279" cy="3152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МИНАРЕТ КАЛЯН БУХАРА </a:t>
            </a:r>
          </a:p>
        </p:txBody>
      </p:sp>
    </p:spTree>
    <p:extLst>
      <p:ext uri="{BB962C8B-B14F-4D97-AF65-F5344CB8AC3E}">
        <p14:creationId xmlns:p14="http://schemas.microsoft.com/office/powerpoint/2010/main" val="398781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1278D769-FF23-4671-A55E-E6756E2AD757}"/>
              </a:ext>
            </a:extLst>
          </p:cNvPr>
          <p:cNvSpPr txBox="1">
            <a:spLocks/>
          </p:cNvSpPr>
          <p:nvPr/>
        </p:nvSpPr>
        <p:spPr>
          <a:xfrm>
            <a:off x="8486241" y="6414220"/>
            <a:ext cx="3522279" cy="3152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МАВЗОЛЕЙ ГУР ЭМИР САМАРКАНД </a:t>
            </a:r>
          </a:p>
        </p:txBody>
      </p:sp>
    </p:spTree>
    <p:extLst>
      <p:ext uri="{BB962C8B-B14F-4D97-AF65-F5344CB8AC3E}">
        <p14:creationId xmlns:p14="http://schemas.microsoft.com/office/powerpoint/2010/main" val="398217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A66DCE4-28EB-4E31-AC31-201774EA5041}"/>
              </a:ext>
            </a:extLst>
          </p:cNvPr>
          <p:cNvSpPr/>
          <p:nvPr/>
        </p:nvSpPr>
        <p:spPr>
          <a:xfrm>
            <a:off x="450273" y="1082754"/>
            <a:ext cx="109173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Домашнее задание (выберите 1 из вариантов):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-    Нарисуйте пейзаж пустыни;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-    Изобразите уголок базарной площади;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mtClean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Изобразите мечеть.</a:t>
            </a:r>
            <a:endParaRPr lang="ru-RU" sz="2400" b="1" dirty="0" smtClean="0">
              <a:solidFill>
                <a:srgbClr val="663300"/>
              </a:solidFill>
              <a:latin typeface="Times New Roman" panose="02020603050405020304" pitchFamily="18" charset="0"/>
              <a:ea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400" b="1" dirty="0">
              <a:solidFill>
                <a:srgbClr val="663300"/>
              </a:solidFill>
              <a:latin typeface="Times New Roman" panose="02020603050405020304" pitchFamily="18" charset="0"/>
              <a:ea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67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="" xmlns:a16="http://schemas.microsoft.com/office/drawing/2014/main" id="{A13D012E-803F-4BA3-848C-B03FA12F2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230" y="527482"/>
            <a:ext cx="10791970" cy="539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222250" lvl="0" indent="0" algn="just" defTabSz="9144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66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Жарко, нет воды, и степь превращается в пустыню. Среди раскалённых песков, твёрдых потрескавшихся солончаков с трудом продвигается караван. Усталым, страдающим от жажды путникам чудится сверкающий голубизной сказочный город. Но это лишь видение.</a:t>
            </a:r>
          </a:p>
          <a:p>
            <a:pPr marL="0" marR="222250" lvl="0" indent="0" algn="just" defTabSz="914400" rtl="0" eaLnBrk="0" fontAlgn="base" latinLnBrk="0" hangingPunct="0">
              <a:lnSpc>
                <a:spcPct val="13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663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он показался снова, но теперь всё преобразилось вокруг: впереди и вправду очертания города. Множество куполов — небольших и огромных, голубых, мерцающих радужными красками — создает силуэт города. Эти купола придают городу сходство со станом кочевников. Однако массивные, толстые глиняные стены говорят, что это хорошо защищённая крепость. Очень высокие, прямоугольные, щедро украшенные ворота с южной стороны здания тоже напоминают о двери в юрту.</a:t>
            </a:r>
          </a:p>
        </p:txBody>
      </p:sp>
    </p:spTree>
    <p:extLst>
      <p:ext uri="{BB962C8B-B14F-4D97-AF65-F5344CB8AC3E}">
        <p14:creationId xmlns:p14="http://schemas.microsoft.com/office/powerpoint/2010/main" val="403836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C1E28C57-C82B-4F82-AE77-8B98FBFCFE8A}"/>
              </a:ext>
            </a:extLst>
          </p:cNvPr>
          <p:cNvSpPr txBox="1">
            <a:spLocks/>
          </p:cNvSpPr>
          <p:nvPr/>
        </p:nvSpPr>
        <p:spPr>
          <a:xfrm>
            <a:off x="9739745" y="6483493"/>
            <a:ext cx="2338048" cy="3152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БУХАРА </a:t>
            </a:r>
          </a:p>
        </p:txBody>
      </p:sp>
    </p:spTree>
    <p:extLst>
      <p:ext uri="{BB962C8B-B14F-4D97-AF65-F5344CB8AC3E}">
        <p14:creationId xmlns:p14="http://schemas.microsoft.com/office/powerpoint/2010/main" val="31272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30EDBF2F-AEDE-4262-B698-459108DA44E8}"/>
              </a:ext>
            </a:extLst>
          </p:cNvPr>
          <p:cNvSpPr/>
          <p:nvPr/>
        </p:nvSpPr>
        <p:spPr>
          <a:xfrm>
            <a:off x="374072" y="401318"/>
            <a:ext cx="1148541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2700" indent="292100" algn="just">
              <a:spcAft>
                <a:spcPts val="0"/>
              </a:spcAft>
            </a:pPr>
            <a:r>
              <a:rPr lang="ru-RU" sz="22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Всё строят из глины, это главный строительный материал. Узкие улочки между глухими стенами. Такой город не может переезжать, наоборот, он крепко обосновался и быстро растёт, потому что есть вода. Сюда сходятся пути многих караванов. Здесь у них отдых и встреча, а значит, торг. И потому торговая пло­щадь - шумный и пёстрый восточный базар - многолюдное и оживлённое мес­то. Её окружают лавки ремесленников.</a:t>
            </a:r>
          </a:p>
          <a:p>
            <a:pPr marL="12700" marR="12700" indent="292100" algn="just">
              <a:spcAft>
                <a:spcPts val="0"/>
              </a:spcAft>
            </a:pPr>
            <a:r>
              <a:rPr lang="ru-RU" sz="22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Искусные мастера-художники создают поразительные по красоте вещи: серебря­ные и медные сосуды, чаши, изысканные глиняные кувшины и поливные изразцы, покрытые тиснениями кожаные пояса и шкатулки, многоцветные ткани и ковры...</a:t>
            </a:r>
          </a:p>
          <a:p>
            <a:pPr marL="12700" marR="12700" indent="292100" algn="just">
              <a:spcAft>
                <a:spcPts val="0"/>
              </a:spcAft>
            </a:pPr>
            <a:r>
              <a:rPr lang="ru-RU" sz="22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У всех предметов простые сдержанные формы, но их поверхность сплошь по­крывает сложная вязь орнаментов. Листья, цветы и лепестки, ромбы и стрельчатые звёзды с расходящимися лучами, надпи­си - эти узоры переплетаются, образуют запутанные узлы, расходятся, сталкивают­ся между собой, вдруг следуют чередой, и тут же рисунок рассыпается, и вместо него возникает такой же новый. Эти ча­рующие узоры держат пожелавшего их рассмотреть зрителя в напряжении: труд­но оторвать взгляд, формы рождаются как миражи и реальность кажется вы­мыслом.</a:t>
            </a:r>
          </a:p>
          <a:p>
            <a:r>
              <a:rPr lang="ru-RU" sz="2200" b="1" dirty="0">
                <a:solidFill>
                  <a:srgbClr val="6633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Такие же витиеватые узоры сплошь покрывают и поверхности стен, выходя­щих на площадь.</a:t>
            </a:r>
            <a:endParaRPr lang="ru-RU" sz="22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5A959EC-D9A4-41C3-AADB-12E599FE32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134100" y="321732"/>
            <a:ext cx="5736165" cy="6214533"/>
          </a:xfrm>
          <a:prstGeom prst="rect">
            <a:avLst/>
          </a:prstGeom>
          <a:blipFill dpi="0" rotWithShape="1">
            <a:blip r:embed="rId3">
              <a:alphaModFix amt="82000"/>
            </a:blip>
            <a:srcRect/>
            <a:tile tx="0" ty="0" sx="100000" sy="100000" flip="none" algn="tl"/>
          </a:blipFill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91C024C-B813-42E1-9801-1E9F0751DE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321734" y="321732"/>
            <a:ext cx="5730068" cy="3067161"/>
          </a:xfrm>
          <a:prstGeom prst="rect">
            <a:avLst/>
          </a:prstGeom>
          <a:blipFill dpi="0" rotWithShape="1">
            <a:blip r:embed="rId3">
              <a:alphaModFix amt="87000"/>
            </a:blip>
            <a:srcRect/>
            <a:tile tx="0" ty="0" sx="100000" sy="100000" flip="none" algn="tl"/>
          </a:blipFill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155B373-CD5E-4722-B523-53F60F8C60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321735" y="3469102"/>
            <a:ext cx="2823886" cy="3069719"/>
          </a:xfrm>
          <a:prstGeom prst="rect">
            <a:avLst/>
          </a:prstGeom>
          <a:blipFill>
            <a:blip r:embed="rId3">
              <a:alphaModFix amt="80000"/>
            </a:blip>
            <a:tile tx="0" ty="0" sx="100000" sy="100000" flip="none" algn="tl"/>
          </a:blipFill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71C1948C-015C-418D-A6E8-3A204D6FF66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3227917" y="3459480"/>
            <a:ext cx="2823886" cy="3076783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09594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9E8CE39-EEB1-4212-A312-88194E909D4A}"/>
              </a:ext>
            </a:extLst>
          </p:cNvPr>
          <p:cNvSpPr/>
          <p:nvPr/>
        </p:nvSpPr>
        <p:spPr>
          <a:xfrm>
            <a:off x="616528" y="213671"/>
            <a:ext cx="1084118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algn="just">
              <a:spcAft>
                <a:spcPts val="0"/>
              </a:spcAft>
            </a:pP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Стены толстые, потому что из глины: только так они будут крепкими. Но тяжесть их совсем не вид­на, они облицованы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изразцами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покрыты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мозаиками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или каменной ажурной резь­бой. Яркий, с причудливой игрой линии узор на стене словно уничтожает глу­хость кирпичной кладки и создаёт види­мость лёгкости. Зато сразу бросается в глаза сильно выступающий торжествен­ный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портал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- вход, похожий на огром­ную букву «П», с высокой аркой, в за­тенённой глубине которой ещё такая же небольшая арка над дверью.</a:t>
            </a:r>
          </a:p>
          <a:p>
            <a:pPr marR="12700" algn="just">
              <a:spcAft>
                <a:spcPts val="0"/>
              </a:spcAft>
            </a:pP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Это вход в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медресе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- религиозный университет. Внутри прямоугольный двор окружают галереи с комнатами для уче­ников, здесь же библиотека и мечеть.</a:t>
            </a:r>
          </a:p>
          <a:p>
            <a:pPr algn="just"/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Мечеть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- так называется храм, где совершают молитву. Мечеть обычно имеет огромный купол и портал.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те же основные элементы юрты.</a:t>
            </a:r>
          </a:p>
          <a:p>
            <a:pPr algn="just"/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Постройки такого типа называются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портально-купольные</a:t>
            </a:r>
            <a:r>
              <a:rPr lang="ru-RU" sz="2800" b="1" i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 внутри юрты множество ковров с орнаментами, так и стены мечети покрыты орнаментами-символами и узорчатыми надписями.</a:t>
            </a:r>
          </a:p>
        </p:txBody>
      </p:sp>
    </p:spTree>
    <p:extLst>
      <p:ext uri="{BB962C8B-B14F-4D97-AF65-F5344CB8AC3E}">
        <p14:creationId xmlns:p14="http://schemas.microsoft.com/office/powerpoint/2010/main" val="24802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649528C-95B8-49B8-989F-A0CBA33110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141722" y="321732"/>
            <a:ext cx="5728547" cy="62145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44822D9-D18C-49C5-B5DA-912B0BE8CD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321731" y="321732"/>
            <a:ext cx="5728548" cy="307919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2D31BC8-D57A-42CE-BE3E-D06CB7D03E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321730" y="3489158"/>
            <a:ext cx="5728548" cy="304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1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2CF685B-12A2-4755-B0F7-1B0BFE8192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8129871" y="4681728"/>
            <a:ext cx="4062128" cy="21762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C212989-931B-4BE4-932D-2366B18CFB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8129873" y="1"/>
            <a:ext cx="4062127" cy="21762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6063C6F-8866-4C70-9FFF-34818A4EA16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-2" y="10"/>
            <a:ext cx="7973942" cy="685799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3AEDD780-BBEF-4E44-B337-A4D9D844E8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4"/>
          <a:stretch/>
        </p:blipFill>
        <p:spPr>
          <a:xfrm>
            <a:off x="8129871" y="2346665"/>
            <a:ext cx="4062128" cy="2176272"/>
          </a:xfrm>
          <a:prstGeom prst="rect">
            <a:avLst/>
          </a:prstGeom>
        </p:spPr>
      </p:pic>
      <p:sp>
        <p:nvSpPr>
          <p:cNvPr id="16" name="Date Placeholder 1">
            <a:extLst>
              <a:ext uri="{FF2B5EF4-FFF2-40B4-BE49-F238E27FC236}">
                <a16:creationId xmlns="" xmlns:a16="http://schemas.microsoft.com/office/drawing/2014/main" id="{0B1D9FB7-19D0-4447-B9C0-BEAE5B5B8EB2}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451605" y="6356350"/>
            <a:ext cx="270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A58C9EBF-8559-471F-BF59-FB653F806DC2}" type="datetime1">
              <a:rPr lang="en-US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>
                <a:spcAft>
                  <a:spcPts val="600"/>
                </a:spcAft>
              </a:pPr>
              <a:t>2/11/2022</a:t>
            </a:fld>
            <a:endParaRPr lang="en-US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53BC0D6A-5B5C-4F79-9736-17482916FCFB}"/>
              </a:ext>
            </a:extLst>
          </p:cNvPr>
          <p:cNvSpPr txBox="1">
            <a:spLocks/>
          </p:cNvSpPr>
          <p:nvPr/>
        </p:nvSpPr>
        <p:spPr>
          <a:xfrm>
            <a:off x="8451605" y="6538912"/>
            <a:ext cx="3522279" cy="3152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МЕЧЕТЬ ШЕЙХА ЗАЙДА АБУ-ДАБИ ОАЭ </a:t>
            </a:r>
          </a:p>
        </p:txBody>
      </p:sp>
    </p:spTree>
    <p:extLst>
      <p:ext uri="{BB962C8B-B14F-4D97-AF65-F5344CB8AC3E}">
        <p14:creationId xmlns:p14="http://schemas.microsoft.com/office/powerpoint/2010/main" val="221652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A66DCE4-28EB-4E31-AC31-201774EA5041}"/>
              </a:ext>
            </a:extLst>
          </p:cNvPr>
          <p:cNvSpPr/>
          <p:nvPr/>
        </p:nvSpPr>
        <p:spPr>
          <a:xfrm>
            <a:off x="450273" y="1082754"/>
            <a:ext cx="1091738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Около мечети возносятся башни -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минареты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. С них служители храма призывают к молитве.</a:t>
            </a:r>
          </a:p>
          <a:p>
            <a:pPr indent="292100" algn="just">
              <a:spcAft>
                <a:spcPts val="0"/>
              </a:spcAft>
            </a:pP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Стремясь утвердить своё могущество, правите­ли Востока строили величественные </a:t>
            </a:r>
            <a:r>
              <a:rPr lang="ru-RU" sz="2800" b="1" u="sng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мавзолеи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- усыпальницы. Это купольные сооружения. Тяжё­лая шапка купола, поставленная близко к земле на массивное основание, подавляла бы, если бы ее не украшали нарядные голубые изразцы.</a:t>
            </a:r>
          </a:p>
          <a:p>
            <a:pPr indent="292100" algn="just">
              <a:spcAft>
                <a:spcPts val="0"/>
              </a:spcAft>
            </a:pP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Среди жёлтых выжженных песков приподня­тые, как памятники на пьедесталах, сияют, отра­жая солнце, ярко-бирюзовые, изумрудно-зелёные грандиозные купола, как миражи.</a:t>
            </a:r>
          </a:p>
          <a:p>
            <a:pPr indent="292100" algn="just">
              <a:spcAft>
                <a:spcPts val="1765"/>
              </a:spcAft>
            </a:pP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 мир может показаться видимостью, но это достойная удивления чудесная жизнь!</a:t>
            </a:r>
          </a:p>
        </p:txBody>
      </p:sp>
    </p:spTree>
    <p:extLst>
      <p:ext uri="{BB962C8B-B14F-4D97-AF65-F5344CB8AC3E}">
        <p14:creationId xmlns:p14="http://schemas.microsoft.com/office/powerpoint/2010/main" val="40040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634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ГОРОДА РОСТОВА – НА - ДОНУ «ШКОЛА № 86 ИМЕНИ ГЕРОЯ СОВЕТСКОГО СОЮЗА ПЕСКОВА ДМИТРИЯ МИХАЙЛОВИЧА»</dc:title>
  <dc:subject>Города в пустыне</dc:subject>
  <dc:creator>Татьяна Поливода</dc:creator>
  <cp:lastModifiedBy>Екатерина</cp:lastModifiedBy>
  <cp:revision>16</cp:revision>
  <dcterms:created xsi:type="dcterms:W3CDTF">2018-01-25T17:14:49Z</dcterms:created>
  <dcterms:modified xsi:type="dcterms:W3CDTF">2022-02-11T06:29:49Z</dcterms:modified>
</cp:coreProperties>
</file>