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0" y="0"/>
            <a:ext cx="911493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340768"/>
            <a:ext cx="80648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Мастер-класс для педагогов по теме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«</a:t>
            </a:r>
            <a:r>
              <a:rPr lang="ru-RU" sz="3200" b="1" dirty="0" err="1" smtClean="0">
                <a:solidFill>
                  <a:srgbClr val="002060"/>
                </a:solidFill>
                <a:latin typeface="+mj-lt"/>
              </a:rPr>
              <a:t>Фитбол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гимнастика как средство </a:t>
            </a:r>
            <a:r>
              <a:rPr lang="ru-RU" sz="3200" b="1" dirty="0" err="1" smtClean="0">
                <a:solidFill>
                  <a:srgbClr val="002060"/>
                </a:solidFill>
                <a:latin typeface="+mj-lt"/>
              </a:rPr>
              <a:t>здоровьесбережения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детей дошкольного возраста</a:t>
            </a:r>
            <a:endParaRPr lang="ru-RU" sz="3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3" y="551723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Выполнила: воспитатель Еремина Алёна Петровна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57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u="sng" dirty="0">
                <a:solidFill>
                  <a:srgbClr val="002060"/>
                </a:solidFill>
              </a:rPr>
              <a:t>Задачи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Расширять представления   педагогов   о   </a:t>
            </a:r>
            <a:r>
              <a:rPr lang="ru-RU" b="1" dirty="0" err="1">
                <a:solidFill>
                  <a:srgbClr val="002060"/>
                </a:solidFill>
              </a:rPr>
              <a:t>фитболах</a:t>
            </a:r>
            <a:r>
              <a:rPr lang="ru-RU" b="1" dirty="0">
                <a:solidFill>
                  <a:srgbClr val="002060"/>
                </a:solidFill>
              </a:rPr>
              <a:t>   и   видах   упражнений на </a:t>
            </a:r>
            <a:r>
              <a:rPr lang="ru-RU" b="1" dirty="0" err="1">
                <a:solidFill>
                  <a:srgbClr val="002060"/>
                </a:solidFill>
              </a:rPr>
              <a:t>фитболах</a:t>
            </a:r>
            <a:r>
              <a:rPr lang="ru-RU" b="1" dirty="0">
                <a:solidFill>
                  <a:srgbClr val="002060"/>
                </a:solidFill>
              </a:rPr>
              <a:t>, используемых для развития двигательной активности детей </a:t>
            </a:r>
            <a:r>
              <a:rPr lang="ru-RU" b="1" dirty="0" smtClean="0">
                <a:solidFill>
                  <a:srgbClr val="002060"/>
                </a:solidFill>
              </a:rPr>
              <a:t>дошкольного </a:t>
            </a:r>
            <a:r>
              <a:rPr lang="ru-RU" b="1" dirty="0">
                <a:solidFill>
                  <a:srgbClr val="002060"/>
                </a:solidFill>
              </a:rPr>
              <a:t>возраста.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Расширять представления педагогов о различных формах использования </a:t>
            </a:r>
            <a:r>
              <a:rPr lang="ru-RU" b="1" dirty="0" err="1">
                <a:solidFill>
                  <a:srgbClr val="002060"/>
                </a:solidFill>
              </a:rPr>
              <a:t>фитбол</a:t>
            </a:r>
            <a:r>
              <a:rPr lang="ru-RU" b="1" dirty="0">
                <a:solidFill>
                  <a:srgbClr val="002060"/>
                </a:solidFill>
              </a:rPr>
              <a:t>- мяча.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Формировать навык правильной посадки на </a:t>
            </a:r>
            <a:r>
              <a:rPr lang="ru-RU" b="1" dirty="0" err="1">
                <a:solidFill>
                  <a:srgbClr val="002060"/>
                </a:solidFill>
              </a:rPr>
              <a:t>фитболе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Формировать умения технически правильно выполнять простые двигательные упражнения на </a:t>
            </a:r>
            <a:r>
              <a:rPr lang="ru-RU" b="1" dirty="0" err="1">
                <a:solidFill>
                  <a:srgbClr val="002060"/>
                </a:solidFill>
              </a:rPr>
              <a:t>фитболах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507288" cy="1866536"/>
          </a:xfrm>
        </p:spPr>
        <p:txBody>
          <a:bodyPr>
            <a:normAutofit fontScale="90000"/>
          </a:bodyPr>
          <a:lstStyle/>
          <a:p>
            <a:pPr marL="63500" marR="73025" indent="179705" algn="just">
              <a:spcAft>
                <a:spcPts val="0"/>
              </a:spcAft>
            </a:pPr>
            <a:r>
              <a:rPr lang="ru-RU" sz="2000" u="sng" dirty="0" smtClean="0">
                <a:latin typeface="Times New Roman"/>
                <a:ea typeface="Times New Roman"/>
              </a:rPr>
              <a:t/>
            </a:r>
            <a:br>
              <a:rPr lang="ru-RU" sz="2000" u="sng" dirty="0" smtClean="0">
                <a:latin typeface="Times New Roman"/>
                <a:ea typeface="Times New Roman"/>
              </a:rPr>
            </a:br>
            <a:r>
              <a:rPr lang="ru-RU" sz="2000" u="sng" dirty="0" smtClean="0">
                <a:latin typeface="Times New Roman"/>
                <a:ea typeface="Times New Roman"/>
              </a:rPr>
              <a:t/>
            </a:r>
            <a:br>
              <a:rPr lang="ru-RU" sz="2000" u="sng" dirty="0" smtClean="0">
                <a:latin typeface="Times New Roman"/>
                <a:ea typeface="Times New Roman"/>
              </a:rPr>
            </a:br>
            <a:r>
              <a:rPr lang="ru-RU" sz="2000" u="sng" dirty="0">
                <a:latin typeface="Times New Roman"/>
                <a:ea typeface="Times New Roman"/>
              </a:rPr>
              <a:t/>
            </a:r>
            <a:br>
              <a:rPr lang="ru-RU" sz="2000" u="sng" dirty="0">
                <a:latin typeface="Times New Roman"/>
                <a:ea typeface="Times New Roman"/>
              </a:rPr>
            </a:br>
            <a:r>
              <a:rPr lang="ru-RU" sz="2000" b="1" u="sng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Цель</a:t>
            </a:r>
            <a:r>
              <a:rPr lang="ru-RU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формирование и расширение представлений педагогов об основных правилах</a:t>
            </a:r>
            <a:r>
              <a:rPr lang="ru-RU" sz="2000" b="1" spc="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организации двигательных упражнений на </a:t>
            </a:r>
            <a:r>
              <a:rPr lang="ru-RU" sz="2000" b="1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фитболах</a:t>
            </a:r>
            <a:r>
              <a:rPr lang="ru-RU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 детьми дошкольного </a:t>
            </a:r>
            <a:r>
              <a:rPr lang="ru-RU" sz="20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возраста </a:t>
            </a:r>
            <a:r>
              <a:rPr lang="ru-RU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</a:t>
            </a:r>
            <a:r>
              <a:rPr lang="ru-RU" sz="2000" b="1" spc="-1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практическом</a:t>
            </a:r>
            <a:r>
              <a:rPr lang="ru-RU" sz="2000" b="1" spc="5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их выполнении.</a:t>
            </a:r>
            <a:r>
              <a:rPr lang="ru-RU" sz="3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AutoShape 2" descr="https://dopportal.amurobl.ru/images/events/cover/e4eca9bda141369c921b1e6316bbd056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04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88024" y="476672"/>
            <a:ext cx="3960440" cy="5976664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/>
              <a:t>Что такое </a:t>
            </a:r>
            <a:r>
              <a:rPr lang="ru-RU" sz="2600" dirty="0" err="1"/>
              <a:t>фитбол</a:t>
            </a:r>
            <a:r>
              <a:rPr lang="ru-RU" sz="2600" dirty="0" smtClean="0"/>
              <a:t>?</a:t>
            </a:r>
          </a:p>
          <a:p>
            <a:r>
              <a:rPr lang="ru-RU" sz="2600" dirty="0" err="1" smtClean="0"/>
              <a:t>Фитбол</a:t>
            </a:r>
            <a:r>
              <a:rPr lang="ru-RU" sz="2600" dirty="0" smtClean="0"/>
              <a:t> </a:t>
            </a:r>
            <a:r>
              <a:rPr lang="ru-RU" sz="2600" i="1" dirty="0"/>
              <a:t>(</a:t>
            </a:r>
            <a:r>
              <a:rPr lang="ru-RU" sz="2600" i="1" dirty="0" err="1"/>
              <a:t>fit</a:t>
            </a:r>
            <a:r>
              <a:rPr lang="ru-RU" sz="2600" i="1" dirty="0"/>
              <a:t> - оздоровление, </a:t>
            </a:r>
            <a:r>
              <a:rPr lang="ru-RU" sz="2600" i="1" dirty="0" err="1"/>
              <a:t>ball</a:t>
            </a:r>
            <a:r>
              <a:rPr lang="ru-RU" sz="2600" i="1" dirty="0"/>
              <a:t>-мяч) </a:t>
            </a:r>
            <a:r>
              <a:rPr lang="ru-RU" sz="2600" dirty="0"/>
              <a:t>- гимнастический мяч, </a:t>
            </a:r>
            <a:r>
              <a:rPr lang="ru-RU" sz="2600" dirty="0" smtClean="0"/>
              <a:t>используемый </a:t>
            </a:r>
            <a:r>
              <a:rPr lang="ru-RU" sz="2600" dirty="0"/>
              <a:t>в оздоровительных целях. </a:t>
            </a:r>
            <a:endParaRPr lang="ru-RU" sz="2600" dirty="0" smtClean="0"/>
          </a:p>
          <a:p>
            <a:r>
              <a:rPr lang="ru-RU" sz="2600" dirty="0" smtClean="0"/>
              <a:t>Этот </a:t>
            </a:r>
            <a:r>
              <a:rPr lang="ru-RU" sz="2600" dirty="0"/>
              <a:t>чудо-тренажер был придуман </a:t>
            </a:r>
            <a:r>
              <a:rPr lang="ru-RU" sz="2600" dirty="0" smtClean="0"/>
              <a:t>швейцарским </a:t>
            </a:r>
            <a:r>
              <a:rPr lang="ru-RU" sz="2600" dirty="0"/>
              <a:t>врачом физиотерапевтом </a:t>
            </a:r>
            <a:r>
              <a:rPr lang="ru-RU" sz="2600" dirty="0" err="1"/>
              <a:t>Сюзан</a:t>
            </a:r>
            <a:r>
              <a:rPr lang="ru-RU" sz="2600" dirty="0"/>
              <a:t> </a:t>
            </a:r>
            <a:r>
              <a:rPr lang="ru-RU" sz="2600" dirty="0" err="1"/>
              <a:t>Кляйнфогельбах</a:t>
            </a:r>
            <a:r>
              <a:rPr lang="ru-RU" sz="2600" dirty="0"/>
              <a:t> в 50-х годах прошлого </a:t>
            </a:r>
            <a:r>
              <a:rPr lang="ru-RU" sz="2600" dirty="0" smtClean="0"/>
              <a:t>столетия</a:t>
            </a:r>
            <a:r>
              <a:rPr lang="ru-RU" sz="2600" dirty="0"/>
              <a:t>. Отсюда и второе название – швейцарский мяч. </a:t>
            </a:r>
            <a:endParaRPr lang="ru-RU" sz="2600" dirty="0" smtClean="0"/>
          </a:p>
          <a:p>
            <a:r>
              <a:rPr lang="ru-RU" sz="2600" dirty="0" smtClean="0"/>
              <a:t>Поначалу </a:t>
            </a:r>
            <a:r>
              <a:rPr lang="ru-RU" sz="2600" dirty="0"/>
              <a:t>его использовали </a:t>
            </a:r>
            <a:r>
              <a:rPr lang="ru-RU" sz="2600" dirty="0" smtClean="0"/>
              <a:t>исключительно </a:t>
            </a:r>
            <a:r>
              <a:rPr lang="ru-RU" sz="2600" dirty="0"/>
              <a:t>в лечебных целях – для реабилитации больных с нарушениями в </a:t>
            </a:r>
            <a:r>
              <a:rPr lang="ru-RU" sz="2600" dirty="0" smtClean="0"/>
              <a:t>центральной </a:t>
            </a:r>
            <a:r>
              <a:rPr lang="ru-RU" sz="2600" dirty="0"/>
              <a:t>нервной системе, после травм позвоночника</a:t>
            </a:r>
            <a:r>
              <a:rPr lang="ru-RU" sz="2600" dirty="0" smtClean="0"/>
              <a:t>.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В наше время мяч одинаково верно служит и больным и здоровым, как детям, так и взрослым.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4605802" cy="345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28" y="274934"/>
            <a:ext cx="2722018" cy="27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674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Какая </a:t>
            </a:r>
            <a:r>
              <a:rPr lang="ru-RU" sz="2400" b="1" dirty="0">
                <a:solidFill>
                  <a:srgbClr val="002060"/>
                </a:solidFill>
              </a:rPr>
              <a:t>польза от использования </a:t>
            </a:r>
            <a:r>
              <a:rPr lang="ru-RU" sz="2400" b="1" dirty="0" err="1">
                <a:solidFill>
                  <a:srgbClr val="002060"/>
                </a:solidFill>
              </a:rPr>
              <a:t>фитбола</a:t>
            </a:r>
            <a:r>
              <a:rPr lang="ru-RU" sz="2400" b="1" dirty="0">
                <a:solidFill>
                  <a:srgbClr val="002060"/>
                </a:solidFill>
              </a:rPr>
              <a:t> в двигательной деятельности? Как он действует на организм </a:t>
            </a:r>
            <a:r>
              <a:rPr lang="ru-RU" sz="2400" b="1" dirty="0" smtClean="0">
                <a:solidFill>
                  <a:srgbClr val="002060"/>
                </a:solidFill>
              </a:rPr>
              <a:t>ребенка?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41654"/>
            <a:ext cx="6840760" cy="456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62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84784"/>
            <a:ext cx="8712968" cy="53732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800" dirty="0" smtClean="0"/>
              <a:t>Подбирать </a:t>
            </a:r>
            <a:r>
              <a:rPr lang="ru-RU" sz="1800" dirty="0" err="1"/>
              <a:t>фитбол</a:t>
            </a:r>
            <a:r>
              <a:rPr lang="ru-RU" sz="1800" dirty="0"/>
              <a:t> каждому ребенку по </a:t>
            </a:r>
            <a:r>
              <a:rPr lang="ru-RU" sz="1800" dirty="0" smtClean="0"/>
              <a:t>росту.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 smtClean="0"/>
              <a:t> </a:t>
            </a:r>
            <a:r>
              <a:rPr lang="ru-RU" sz="1800" dirty="0"/>
              <a:t>удобная одежда, не мешающая движениям, и </a:t>
            </a:r>
            <a:r>
              <a:rPr lang="ru-RU" sz="1800" dirty="0" smtClean="0"/>
              <a:t>нескользящая </a:t>
            </a:r>
            <a:r>
              <a:rPr lang="ru-RU" sz="1800" dirty="0"/>
              <a:t>обувь</a:t>
            </a:r>
            <a:r>
              <a:rPr lang="ru-RU" sz="18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 smtClean="0"/>
              <a:t>упражнения </a:t>
            </a:r>
            <a:r>
              <a:rPr lang="ru-RU" sz="1800" dirty="0"/>
              <a:t>не </a:t>
            </a:r>
            <a:r>
              <a:rPr lang="ru-RU" sz="1800" dirty="0" smtClean="0"/>
              <a:t>причиняли </a:t>
            </a:r>
            <a:r>
              <a:rPr lang="ru-RU" sz="1800" dirty="0"/>
              <a:t>детям боли и не </a:t>
            </a:r>
            <a:r>
              <a:rPr lang="ru-RU" sz="1800" dirty="0" smtClean="0"/>
              <a:t>вызывали </a:t>
            </a:r>
            <a:r>
              <a:rPr lang="ru-RU" sz="1800" dirty="0"/>
              <a:t>дискомфорта</a:t>
            </a:r>
            <a:r>
              <a:rPr lang="ru-RU" sz="18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 smtClean="0"/>
              <a:t>Исключить быстрые и резкие движения.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Не допускаются наклон и </a:t>
            </a:r>
            <a:r>
              <a:rPr lang="ru-RU" sz="1800" dirty="0" smtClean="0"/>
              <a:t>запрокидывание </a:t>
            </a:r>
            <a:r>
              <a:rPr lang="ru-RU" sz="1800" dirty="0"/>
              <a:t>головы </a:t>
            </a:r>
            <a:r>
              <a:rPr lang="ru-RU" sz="1800" dirty="0" smtClean="0"/>
              <a:t>вперед-назад.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При выполнении упражнений </a:t>
            </a:r>
            <a:r>
              <a:rPr lang="ru-RU" sz="1800" dirty="0" err="1"/>
              <a:t>фитбол</a:t>
            </a:r>
            <a:r>
              <a:rPr lang="ru-RU" sz="1800" dirty="0"/>
              <a:t> не должен </a:t>
            </a:r>
            <a:r>
              <a:rPr lang="ru-RU" sz="1800" dirty="0" smtClean="0"/>
              <a:t>двигаться.</a:t>
            </a:r>
            <a:endParaRPr lang="ru-RU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Физическая нагрузка по времени должна соответствовать возрасту </a:t>
            </a:r>
            <a:r>
              <a:rPr lang="ru-RU" sz="1800" dirty="0" smtClean="0"/>
              <a:t>занимающихся</a:t>
            </a:r>
            <a:r>
              <a:rPr lang="ru-RU" sz="18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учить детей </a:t>
            </a:r>
            <a:r>
              <a:rPr lang="ru-RU" sz="1800" dirty="0" err="1"/>
              <a:t>самостраховке</a:t>
            </a:r>
            <a:r>
              <a:rPr lang="ru-RU" sz="1800" dirty="0" smtClean="0"/>
              <a:t>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/>
              <a:t>рекомендуется организовать обучение детей по этапам, т. е. от облегченных и. п. и простых упражнений на 1-м-2- м этапах перейти к сложно-координационным заданиям на З-м-4-м этапах.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Каждое упражнение повторять сначала 3-4 раза, постепенно увеличивая до 6-7 раз. </a:t>
            </a:r>
            <a:endParaRPr lang="ru-RU" sz="1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/>
              <a:t>Время проведения одного занятия с детьми 3-4 лет – 15-20 мин., с детьми 5-7 лет – 25-30 мин.</a:t>
            </a:r>
          </a:p>
          <a:p>
            <a:pPr lvl="0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lvl="0">
              <a:buFont typeface="Wingdings" panose="05000000000000000000" pitchFamily="2" charset="2"/>
              <a:buChar char="v"/>
            </a:pP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/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«</a:t>
            </a:r>
            <a:r>
              <a:rPr lang="ru-RU" sz="2400" b="1" i="1" dirty="0">
                <a:solidFill>
                  <a:srgbClr val="002060"/>
                </a:solidFill>
              </a:rPr>
              <a:t>Золотые    правила»    </a:t>
            </a:r>
            <a:r>
              <a:rPr lang="ru-RU" sz="2400" b="1" dirty="0" smtClean="0">
                <a:solidFill>
                  <a:srgbClr val="002060"/>
                </a:solidFill>
              </a:rPr>
              <a:t>организации </a:t>
            </a:r>
            <a:r>
              <a:rPr lang="ru-RU" sz="2400" b="1" dirty="0">
                <a:solidFill>
                  <a:srgbClr val="002060"/>
                </a:solidFill>
              </a:rPr>
              <a:t>двигательных упражнений на </a:t>
            </a:r>
            <a:r>
              <a:rPr lang="ru-RU" sz="2400" b="1" dirty="0" err="1">
                <a:solidFill>
                  <a:srgbClr val="002060"/>
                </a:solidFill>
              </a:rPr>
              <a:t>фитболах</a:t>
            </a:r>
            <a:r>
              <a:rPr lang="ru-RU" sz="2400" b="1" dirty="0">
                <a:solidFill>
                  <a:srgbClr val="002060"/>
                </a:solidFill>
              </a:rPr>
              <a:t> с детьми дошкольного возраста.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0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484784"/>
            <a:ext cx="4104456" cy="4641379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препятствие</a:t>
            </a:r>
          </a:p>
          <a:p>
            <a:r>
              <a:rPr lang="ru-RU" dirty="0" smtClean="0"/>
              <a:t>как </a:t>
            </a:r>
            <a:r>
              <a:rPr lang="ru-RU" dirty="0" err="1"/>
              <a:t>массажер</a:t>
            </a:r>
            <a:endParaRPr lang="ru-RU" dirty="0"/>
          </a:p>
          <a:p>
            <a:r>
              <a:rPr lang="ru-RU" dirty="0" smtClean="0"/>
              <a:t>как </a:t>
            </a:r>
            <a:r>
              <a:rPr lang="ru-RU" dirty="0"/>
              <a:t>амортизатор, тренажер</a:t>
            </a:r>
          </a:p>
          <a:p>
            <a:r>
              <a:rPr lang="ru-RU" dirty="0" smtClean="0"/>
              <a:t>как </a:t>
            </a:r>
            <a:r>
              <a:rPr lang="ru-RU" dirty="0"/>
              <a:t>ориентир</a:t>
            </a:r>
          </a:p>
          <a:p>
            <a:pPr lvl="0"/>
            <a:r>
              <a:rPr lang="ru-RU" dirty="0"/>
              <a:t>как предмет</a:t>
            </a:r>
          </a:p>
          <a:p>
            <a:pPr lvl="0"/>
            <a:r>
              <a:rPr lang="ru-RU" dirty="0"/>
              <a:t>как опора</a:t>
            </a:r>
          </a:p>
          <a:p>
            <a:pPr lvl="0"/>
            <a:r>
              <a:rPr lang="ru-RU" dirty="0"/>
              <a:t>как отягощение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Какие формы использования мяча существуют?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900igr.net/datai/doshkolnoe-obrazovanie/Fitbol/0013-011-Fitb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080" y="2780983"/>
            <a:ext cx="5326415" cy="40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981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3240359" cy="50851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для детей </a:t>
            </a:r>
            <a:r>
              <a:rPr lang="ru-RU" dirty="0" smtClean="0"/>
              <a:t>3-4лет </a:t>
            </a:r>
            <a:r>
              <a:rPr lang="ru-RU" dirty="0"/>
              <a:t>– 45см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для детей </a:t>
            </a:r>
            <a:r>
              <a:rPr lang="ru-RU" dirty="0" smtClean="0"/>
              <a:t>5-6лет </a:t>
            </a:r>
            <a:r>
              <a:rPr lang="ru-RU" dirty="0"/>
              <a:t>– 50см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для детей </a:t>
            </a:r>
            <a:r>
              <a:rPr lang="ru-RU" dirty="0" smtClean="0"/>
              <a:t>6-7лет </a:t>
            </a:r>
            <a:r>
              <a:rPr lang="ru-RU" dirty="0"/>
              <a:t>– 55см.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Как правильно подобрать </a:t>
            </a:r>
            <a:r>
              <a:rPr lang="ru-RU" dirty="0" err="1" smtClean="0">
                <a:solidFill>
                  <a:srgbClr val="002060"/>
                </a:solidFill>
              </a:rPr>
              <a:t>фитбол</a:t>
            </a:r>
            <a:r>
              <a:rPr lang="ru-RU" dirty="0" smtClean="0">
                <a:solidFill>
                  <a:srgbClr val="002060"/>
                </a:solidFill>
              </a:rPr>
              <a:t> для ребёнка:</a:t>
            </a:r>
            <a:endParaRPr lang="ru-RU" sz="27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126" y="2265239"/>
            <a:ext cx="4561948" cy="4561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328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Подборка </a:t>
            </a:r>
            <a:r>
              <a:rPr lang="ru-RU" sz="3600" b="1" dirty="0">
                <a:solidFill>
                  <a:srgbClr val="002060"/>
                </a:solidFill>
              </a:rPr>
              <a:t>подвижных игр и эстафет с </a:t>
            </a:r>
            <a:r>
              <a:rPr lang="ru-RU" sz="3600" b="1" dirty="0" err="1" smtClean="0">
                <a:solidFill>
                  <a:srgbClr val="002060"/>
                </a:solidFill>
              </a:rPr>
              <a:t>фитбол</a:t>
            </a:r>
            <a:r>
              <a:rPr lang="ru-RU" sz="3600" b="1" dirty="0" smtClean="0">
                <a:solidFill>
                  <a:srgbClr val="002060"/>
                </a:solidFill>
              </a:rPr>
              <a:t>-мячом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628800"/>
            <a:ext cx="7992887" cy="44973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Подвижная игра «Быстрая </a:t>
            </a:r>
            <a:r>
              <a:rPr lang="ru-RU" b="1" dirty="0" smtClean="0">
                <a:solidFill>
                  <a:srgbClr val="C00000"/>
                </a:solidFill>
              </a:rPr>
              <a:t>гусеница»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Подвижная игра </a:t>
            </a:r>
            <a:r>
              <a:rPr lang="ru-RU" b="1" i="1" dirty="0">
                <a:solidFill>
                  <a:srgbClr val="C00000"/>
                </a:solidFill>
              </a:rPr>
              <a:t>«Дракон кусает свой хвост</a:t>
            </a:r>
            <a:r>
              <a:rPr lang="ru-RU" i="1" dirty="0" smtClean="0">
                <a:solidFill>
                  <a:srgbClr val="C00000"/>
                </a:solidFill>
              </a:rPr>
              <a:t>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Подвижная игра </a:t>
            </a:r>
            <a:r>
              <a:rPr lang="ru-RU" b="1" i="1" dirty="0">
                <a:solidFill>
                  <a:srgbClr val="C00000"/>
                </a:solidFill>
              </a:rPr>
              <a:t>«Горячий мяч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Эстафета с </a:t>
            </a:r>
            <a:r>
              <a:rPr lang="ru-RU" b="1" dirty="0" err="1">
                <a:solidFill>
                  <a:srgbClr val="C00000"/>
                </a:solidFill>
              </a:rPr>
              <a:t>фитболами</a:t>
            </a:r>
            <a:endParaRPr lang="ru-RU" dirty="0">
              <a:solidFill>
                <a:srgbClr val="C00000"/>
              </a:solidFill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Игра – эстафета </a:t>
            </a:r>
            <a:r>
              <a:rPr lang="ru-RU" b="1" i="1" dirty="0">
                <a:solidFill>
                  <a:srgbClr val="C00000"/>
                </a:solidFill>
              </a:rPr>
              <a:t>«Колобок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Подвижная игра </a:t>
            </a:r>
            <a:r>
              <a:rPr lang="ru-RU" b="1" i="1" dirty="0">
                <a:solidFill>
                  <a:srgbClr val="C00000"/>
                </a:solidFill>
              </a:rPr>
              <a:t>«Два барана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Подвижная игра </a:t>
            </a:r>
            <a:r>
              <a:rPr lang="ru-RU" b="1" i="1" dirty="0">
                <a:solidFill>
                  <a:srgbClr val="C00000"/>
                </a:solidFill>
              </a:rPr>
              <a:t>«Веселый мяч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</a:p>
          <a:p>
            <a:pPr marL="0" lvl="0" indent="0" algn="ctr"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И другие варианты можно посмотреть в картотеке представленной в приложении.</a:t>
            </a:r>
            <a:endParaRPr lang="ru-RU" sz="1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>
              <a:solidFill>
                <a:srgbClr val="C00000"/>
              </a:solidFill>
            </a:endParaRPr>
          </a:p>
          <a:p>
            <a:pPr lvl="0">
              <a:buFont typeface="Wingdings" panose="05000000000000000000" pitchFamily="2" charset="2"/>
              <a:buChar char="v"/>
            </a:pPr>
            <a:endParaRPr lang="ru-RU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>
              <a:solidFill>
                <a:srgbClr val="C00000"/>
              </a:solidFill>
            </a:endParaRPr>
          </a:p>
          <a:p>
            <a:pPr lvl="0">
              <a:buFont typeface="Wingdings" panose="05000000000000000000" pitchFamily="2" charset="2"/>
              <a:buChar char="v"/>
            </a:pPr>
            <a:endParaRPr lang="ru-RU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254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rgbClr val="C00000"/>
                </a:solidFill>
              </a:rPr>
              <a:t>«У кого есть здоровье- у того есть надежда. 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У кого есть надежда –у того есть все.»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rgbClr val="C00000"/>
                </a:solidFill>
              </a:rPr>
              <a:t>Восточная </a:t>
            </a:r>
            <a:r>
              <a:rPr lang="ru-RU" sz="2000" b="1" dirty="0">
                <a:solidFill>
                  <a:srgbClr val="C00000"/>
                </a:solidFill>
              </a:rPr>
              <a:t>мудрость.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07191"/>
            <a:ext cx="8064896" cy="363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6238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396</TotalTime>
  <Words>401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   Цель: формирование и расширение представлений педагогов об основных правилах организации двигательных упражнений на фитболах с детьми дошкольного возраста и практическом их выполнении. </vt:lpstr>
      <vt:lpstr>Презентация PowerPoint</vt:lpstr>
      <vt:lpstr> Какая польза от использования фитбола в двигательной деятельности? Как он действует на организм ребенка? </vt:lpstr>
      <vt:lpstr> «Золотые    правила»    организации двигательных упражнений на фитболах с детьми дошкольного возраста. </vt:lpstr>
      <vt:lpstr>Какие формы использования мяча существуют? </vt:lpstr>
      <vt:lpstr>Как правильно подобрать фитбол для ребёнка:</vt:lpstr>
      <vt:lpstr>Подборка подвижных игр и эстафет с фитбол-мячом </vt:lpstr>
      <vt:lpstr>«У кого есть здоровье- у того есть надежда.  У кого есть надежда –у того есть все.»  Восточная мудрость.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</dc:creator>
  <cp:lastModifiedBy>Alena</cp:lastModifiedBy>
  <cp:revision>12</cp:revision>
  <dcterms:created xsi:type="dcterms:W3CDTF">2022-02-11T05:12:23Z</dcterms:created>
  <dcterms:modified xsi:type="dcterms:W3CDTF">2022-02-11T12:03:45Z</dcterms:modified>
</cp:coreProperties>
</file>