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13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917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469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594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249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273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535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460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437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81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122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01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6702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98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8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00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81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9FE0657-6F58-4E34-A64A-3022568F24EF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8E971E-8EAB-4492-8D07-6A6BE4C5B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8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81784" y="2022510"/>
            <a:ext cx="7900416" cy="1658448"/>
          </a:xfrm>
        </p:spPr>
        <p:txBody>
          <a:bodyPr/>
          <a:lstStyle/>
          <a:p>
            <a:r>
              <a:rPr lang="ru-RU" sz="4800" b="1" dirty="0" smtClean="0"/>
              <a:t>Сюжетно – ролевая игра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63290" y="4129009"/>
            <a:ext cx="7249499" cy="694947"/>
          </a:xfrm>
        </p:spPr>
        <p:txBody>
          <a:bodyPr/>
          <a:lstStyle/>
          <a:p>
            <a:r>
              <a:rPr lang="ru-RU" dirty="0" smtClean="0"/>
              <a:t>Подготовили: Ашурок А.В., Кудрявцева И.Н., </a:t>
            </a:r>
            <a:r>
              <a:rPr lang="ru-RU" dirty="0" err="1" smtClean="0"/>
              <a:t>Лыскова</a:t>
            </a:r>
            <a:r>
              <a:rPr lang="ru-RU" dirty="0" smtClean="0"/>
              <a:t> Н.Н.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475481" y="1574459"/>
            <a:ext cx="7249499" cy="6949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3992" y="159876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группа </a:t>
            </a:r>
            <a:r>
              <a:rPr lang="ru-RU" sz="2400" b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наставников ДОУ </a:t>
            </a:r>
            <a:endParaRPr lang="ru-RU" sz="2400" b="1" dirty="0" smtClean="0">
              <a:solidFill>
                <a:srgbClr val="2125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5425" y="2328503"/>
            <a:ext cx="3510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i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«Методический десант»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742940" y="4865595"/>
            <a:ext cx="2690197" cy="6035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Канск, 2020г.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169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36693"/>
            <a:ext cx="9601196" cy="102751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Этапы сюжетно-ролевой игры детей дошкольного </a:t>
            </a:r>
            <a:r>
              <a:rPr lang="ru-RU" b="1" i="1" dirty="0" smtClean="0">
                <a:solidFill>
                  <a:schemeClr val="accent1"/>
                </a:solidFill>
              </a:rPr>
              <a:t>возраста: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3180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1 </a:t>
            </a:r>
            <a:r>
              <a:rPr lang="ru-RU" b="1" i="1" dirty="0">
                <a:solidFill>
                  <a:schemeClr val="accent1"/>
                </a:solidFill>
              </a:rPr>
              <a:t>этап</a:t>
            </a:r>
            <a:r>
              <a:rPr lang="ru-RU" i="1" dirty="0"/>
              <a:t>:</a:t>
            </a:r>
            <a:r>
              <a:rPr lang="ru-RU" dirty="0"/>
              <a:t> предварительная работа </a:t>
            </a:r>
            <a:endParaRPr lang="ru-RU" dirty="0" smtClean="0"/>
          </a:p>
          <a:p>
            <a:r>
              <a:rPr lang="ru-RU" b="1" i="1" dirty="0" smtClean="0">
                <a:solidFill>
                  <a:schemeClr val="accent1"/>
                </a:solidFill>
              </a:rPr>
              <a:t>2 </a:t>
            </a:r>
            <a:r>
              <a:rPr lang="ru-RU" b="1" i="1" dirty="0">
                <a:solidFill>
                  <a:schemeClr val="accent1"/>
                </a:solidFill>
              </a:rPr>
              <a:t>этап</a:t>
            </a:r>
            <a:r>
              <a:rPr lang="ru-RU" i="1" dirty="0"/>
              <a:t>:</a:t>
            </a:r>
            <a:r>
              <a:rPr lang="ru-RU" dirty="0"/>
              <a:t> создание игровой </a:t>
            </a:r>
            <a:r>
              <a:rPr lang="ru-RU" dirty="0" smtClean="0"/>
              <a:t>обстановки </a:t>
            </a:r>
            <a:r>
              <a:rPr lang="ru-RU" dirty="0"/>
              <a:t> </a:t>
            </a:r>
          </a:p>
          <a:p>
            <a:r>
              <a:rPr lang="ru-RU" b="1" i="1" dirty="0">
                <a:solidFill>
                  <a:schemeClr val="accent1"/>
                </a:solidFill>
              </a:rPr>
              <a:t>3 этап</a:t>
            </a:r>
            <a:r>
              <a:rPr lang="ru-RU" i="1" dirty="0"/>
              <a:t>:</a:t>
            </a:r>
            <a:r>
              <a:rPr lang="ru-RU" dirty="0"/>
              <a:t> обучение ролевым действиям, ролевому диалогу, распределение ролей, разыгрывание игровых </a:t>
            </a:r>
            <a:r>
              <a:rPr lang="ru-RU" dirty="0" smtClean="0"/>
              <a:t>эпизодов</a:t>
            </a:r>
            <a:endParaRPr lang="ru-RU" dirty="0"/>
          </a:p>
          <a:p>
            <a:r>
              <a:rPr lang="ru-RU" b="1" i="1" dirty="0">
                <a:solidFill>
                  <a:schemeClr val="accent1"/>
                </a:solidFill>
              </a:rPr>
              <a:t>4 этап</a:t>
            </a:r>
            <a:r>
              <a:rPr lang="ru-RU" i="1" dirty="0"/>
              <a:t>:</a:t>
            </a:r>
            <a:r>
              <a:rPr lang="ru-RU" dirty="0"/>
              <a:t> самостоятельная игра детей, расширение сюжета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535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242" y="1192445"/>
            <a:ext cx="9601196" cy="12429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Как играть с детьми?</a:t>
            </a:r>
            <a:br>
              <a:rPr lang="ru-RU" b="1" i="1" dirty="0">
                <a:solidFill>
                  <a:schemeClr val="accent1"/>
                </a:solidFill>
              </a:rPr>
            </a:b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58242" y="2660902"/>
            <a:ext cx="10134598" cy="2767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ярко выраженный интерес педагога к играм детей;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3200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инфантилизацию</a:t>
            </a: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endParaRPr lang="ru-RU" sz="3200" i="1" dirty="0">
              <a:solidFill>
                <a:srgbClr val="11111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3200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эмпатию</a:t>
            </a: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креативность.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6360" y="1946105"/>
            <a:ext cx="6964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u="sng" dirty="0" smtClean="0">
                <a:solidFill>
                  <a:schemeClr val="accent1"/>
                </a:solidFill>
              </a:rPr>
              <a:t>Игровая позиция воспитателя включает в себя</a:t>
            </a:r>
            <a:r>
              <a:rPr lang="ru-RU" sz="2800" i="1" dirty="0" smtClean="0">
                <a:solidFill>
                  <a:schemeClr val="accent1"/>
                </a:solidFill>
              </a:rPr>
              <a:t>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32208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932688" y="2459736"/>
            <a:ext cx="3639312" cy="301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/>
              <a:t>Косвенные приемы руководства</a:t>
            </a:r>
            <a:r>
              <a:rPr lang="ru-RU"/>
              <a:t>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32688" y="715929"/>
            <a:ext cx="9811512" cy="11612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33272" y="599303"/>
            <a:ext cx="9610344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600" b="1" i="1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Приемы руководства сюжетно-ролевой игрой дошкольников</a:t>
            </a:r>
            <a:endParaRPr lang="ru-RU" sz="2800" i="1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176272" y="1877217"/>
            <a:ext cx="18288" cy="5413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9107424" y="1877217"/>
            <a:ext cx="0" cy="5002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7722108" y="2418588"/>
            <a:ext cx="2770632" cy="301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/>
              <a:t>Прямые приемы</a:t>
            </a:r>
            <a:r>
              <a:rPr lang="ru-RU"/>
              <a:t> 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33272" y="2841086"/>
            <a:ext cx="3813048" cy="33768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/>
              <a:t>• </a:t>
            </a:r>
            <a:r>
              <a:rPr lang="ru-RU" sz="1400" b="1" dirty="0"/>
              <a:t>наблюдения;</a:t>
            </a:r>
          </a:p>
          <a:p>
            <a:r>
              <a:rPr lang="ru-RU" sz="1400" b="1" dirty="0"/>
              <a:t>• целевые прогулки;</a:t>
            </a:r>
          </a:p>
          <a:p>
            <a:r>
              <a:rPr lang="ru-RU" sz="1400" b="1" dirty="0"/>
              <a:t>• экскурсии</a:t>
            </a:r>
          </a:p>
          <a:p>
            <a:r>
              <a:rPr lang="ru-RU" sz="1400" b="1" dirty="0"/>
              <a:t>• беседы;</a:t>
            </a:r>
          </a:p>
          <a:p>
            <a:r>
              <a:rPr lang="ru-RU" sz="1400" b="1" dirty="0"/>
              <a:t>• чтение художественной литературы;</a:t>
            </a:r>
          </a:p>
          <a:p>
            <a:r>
              <a:rPr lang="ru-RU" sz="1400" b="1" dirty="0"/>
              <a:t>• просмотр </a:t>
            </a:r>
            <a:r>
              <a:rPr lang="ru-RU" sz="1400" b="1" dirty="0" smtClean="0"/>
              <a:t>видеофильмов</a:t>
            </a:r>
            <a:r>
              <a:rPr lang="ru-RU" sz="1400" b="1" dirty="0"/>
              <a:t>;</a:t>
            </a:r>
          </a:p>
          <a:p>
            <a:r>
              <a:rPr lang="ru-RU" sz="1400" b="1" dirty="0"/>
              <a:t>• занятия (особенно речевые)</a:t>
            </a:r>
          </a:p>
          <a:p>
            <a:r>
              <a:rPr lang="ru-RU" sz="1400" b="1" dirty="0"/>
              <a:t>• рассматривание иллюстраций;</a:t>
            </a:r>
          </a:p>
          <a:p>
            <a:r>
              <a:rPr lang="ru-RU" sz="1400" b="1" dirty="0"/>
              <a:t>• ознакомление с </a:t>
            </a:r>
            <a:r>
              <a:rPr lang="ru-RU" sz="1400" b="1" dirty="0" smtClean="0"/>
              <a:t>атрибутами;</a:t>
            </a:r>
            <a:endParaRPr lang="ru-RU" sz="1400" b="1" dirty="0"/>
          </a:p>
          <a:p>
            <a:r>
              <a:rPr lang="ru-RU" sz="1400" b="1" dirty="0"/>
              <a:t>• организация игрового </a:t>
            </a:r>
            <a:r>
              <a:rPr lang="ru-RU" sz="1400" b="1" dirty="0" smtClean="0"/>
              <a:t>пространства</a:t>
            </a:r>
          </a:p>
          <a:p>
            <a:r>
              <a:rPr lang="ru-RU" sz="1400" b="1" dirty="0" smtClean="0"/>
              <a:t>• игры;</a:t>
            </a:r>
            <a:endParaRPr lang="ru-RU" sz="1400" b="1" dirty="0"/>
          </a:p>
          <a:p>
            <a:r>
              <a:rPr lang="ru-RU" sz="1400" b="1" dirty="0"/>
              <a:t>• изобразительная деятельность;</a:t>
            </a:r>
          </a:p>
          <a:p>
            <a:r>
              <a:rPr lang="ru-RU" sz="1400" b="1" dirty="0"/>
              <a:t>• игры-имитации;</a:t>
            </a:r>
          </a:p>
          <a:p>
            <a:r>
              <a:rPr lang="ru-RU" sz="1400" b="1" dirty="0"/>
              <a:t>• мнимые «телефонные разговоры»;</a:t>
            </a:r>
          </a:p>
          <a:p>
            <a:r>
              <a:rPr lang="ru-RU" sz="1400" b="1" dirty="0"/>
              <a:t>• придумывание </a:t>
            </a:r>
            <a:r>
              <a:rPr lang="ru-RU" sz="1400" b="1" dirty="0" smtClean="0"/>
              <a:t>историй.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296912" y="2841086"/>
            <a:ext cx="3776472" cy="32525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/>
              <a:t>ролевое участие в игре</a:t>
            </a:r>
          </a:p>
          <a:p>
            <a:pPr lvl="0"/>
            <a:r>
              <a:rPr lang="ru-RU" sz="1600" b="1" dirty="0"/>
              <a:t>показ образца игрового действия</a:t>
            </a:r>
          </a:p>
          <a:p>
            <a:pPr lvl="0"/>
            <a:r>
              <a:rPr lang="ru-RU" sz="1600" b="1" dirty="0"/>
              <a:t>беседа о содержании предстоящей </a:t>
            </a:r>
            <a:r>
              <a:rPr lang="ru-RU" sz="1600" b="1" dirty="0" smtClean="0"/>
              <a:t>игры;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участие </a:t>
            </a:r>
            <a:r>
              <a:rPr lang="ru-RU" sz="1600" b="1" dirty="0"/>
              <a:t>воспитателя в сговоре </a:t>
            </a:r>
            <a:r>
              <a:rPr lang="ru-RU" sz="1600" b="1" dirty="0" smtClean="0"/>
              <a:t>детей;</a:t>
            </a:r>
            <a:endParaRPr lang="ru-RU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/>
              <a:t>предложение готового сюжета </a:t>
            </a:r>
            <a:r>
              <a:rPr lang="ru-RU" sz="1600" b="1" dirty="0" smtClean="0"/>
              <a:t>игры;</a:t>
            </a:r>
            <a:endParaRPr lang="ru-RU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/>
              <a:t>помощь в распределении ролей, подборе игрушек, </a:t>
            </a:r>
            <a:r>
              <a:rPr lang="ru-RU" sz="1600" b="1" dirty="0" smtClean="0"/>
              <a:t>атрибутов;</a:t>
            </a:r>
            <a:endParaRPr lang="ru-RU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Разъяснение;</a:t>
            </a:r>
            <a:endParaRPr lang="ru-RU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/>
              <a:t>предложение готовой темы игры</a:t>
            </a:r>
          </a:p>
          <a:p>
            <a:pPr lvl="0"/>
            <a:r>
              <a:rPr lang="ru-RU" sz="1600" b="1" dirty="0"/>
              <a:t>обучение ролевому </a:t>
            </a:r>
            <a:r>
              <a:rPr lang="ru-RU" sz="1600" b="1" dirty="0" smtClean="0"/>
              <a:t>поведению.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253815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682" y="3021244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«Без игры нет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Игра – это искра, зажигающая огонек пытливости и любознательности»  </a:t>
            </a:r>
            <a:br>
              <a:rPr lang="ru-RU" dirty="0"/>
            </a:br>
            <a:r>
              <a:rPr lang="ru-RU" dirty="0"/>
              <a:t>                                                                                                         В.А. Сухомлинский. 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564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07792" y="777240"/>
            <a:ext cx="6446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Сюжетно-ролевая игра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770632" y="1423571"/>
            <a:ext cx="566928" cy="13898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791456" y="1423571"/>
            <a:ext cx="566928" cy="13898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998589" y="1423571"/>
            <a:ext cx="715518" cy="13898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8863393" y="1423571"/>
            <a:ext cx="704088" cy="12373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947547" y="3048310"/>
            <a:ext cx="2390013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Игры на бытовые сюжеты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55860" y="3035808"/>
            <a:ext cx="2648902" cy="1395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Игры на производственные и общественные темы, в которых отражается труд людей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55080" y="3035808"/>
            <a:ext cx="2390013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Игры на патриотические темы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863393" y="3017520"/>
            <a:ext cx="2390013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Игры на темы литературных произведений</a:t>
            </a:r>
          </a:p>
        </p:txBody>
      </p:sp>
    </p:spTree>
    <p:extLst>
      <p:ext uri="{BB962C8B-B14F-4D97-AF65-F5344CB8AC3E}">
        <p14:creationId xmlns:p14="http://schemas.microsoft.com/office/powerpoint/2010/main" val="240423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4546" y="143933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accent1"/>
                </a:solidFill>
              </a:rPr>
              <a:t>Общая характеристика сюжетно – ролевой игры</a:t>
            </a:r>
            <a:r>
              <a:rPr lang="ru-RU" b="1" dirty="0">
                <a:solidFill>
                  <a:schemeClr val="accent1"/>
                </a:solidFill>
              </a:rPr>
              <a:t/>
            </a:r>
            <a:br>
              <a:rPr lang="ru-RU" b="1" dirty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08760" y="3099816"/>
            <a:ext cx="9546336" cy="2670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Игровой </a:t>
            </a:r>
            <a:r>
              <a:rPr lang="ru-RU" sz="3200" i="1" dirty="0"/>
              <a:t>замысел</a:t>
            </a:r>
            <a:endParaRPr lang="ru-RU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Сюжет</a:t>
            </a:r>
            <a:endParaRPr lang="ru-RU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Содержание </a:t>
            </a:r>
            <a:r>
              <a:rPr lang="ru-RU" sz="3200" i="1" dirty="0"/>
              <a:t>игры</a:t>
            </a:r>
            <a:endParaRPr lang="ru-RU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Роль</a:t>
            </a:r>
            <a:endParaRPr lang="ru-RU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Игровое </a:t>
            </a:r>
            <a:r>
              <a:rPr lang="ru-RU" sz="3200" i="1" dirty="0"/>
              <a:t>действие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16673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810" y="680380"/>
            <a:ext cx="9601196" cy="1303867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Игровой </a:t>
            </a:r>
            <a:r>
              <a:rPr lang="ru-RU" b="1" i="1" dirty="0" smtClean="0">
                <a:solidFill>
                  <a:schemeClr val="accent1"/>
                </a:solidFill>
              </a:rPr>
              <a:t>замысел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3272" y="2687084"/>
            <a:ext cx="10049256" cy="2507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игровому замыслу игры можно разделить на группы: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отражающие бытовые явления;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отражающие созидательный труд;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отражающие общественные события, традиции.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13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Сюжет игры</a:t>
            </a:r>
            <a:r>
              <a:rPr lang="ru-RU" b="1" dirty="0">
                <a:solidFill>
                  <a:schemeClr val="accent1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8408" y="2530076"/>
            <a:ext cx="10433304" cy="3008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Условно их делят:</a:t>
            </a: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бытовые,</a:t>
            </a: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производственные, отражающие профессиональный труд людей, </a:t>
            </a: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Tx/>
              <a:buChar char="-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бщественные.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447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Содержание </a:t>
            </a:r>
            <a:r>
              <a:rPr lang="ru-RU" b="1" i="1" dirty="0" smtClean="0">
                <a:solidFill>
                  <a:schemeClr val="accent1"/>
                </a:solidFill>
              </a:rPr>
              <a:t>игры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6696" y="2493744"/>
            <a:ext cx="9747504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то, что воспроизводится ребенком в качестве центрального и характерного момента деятельности и отношений между взрослыми в их бытовой, трудовой, общественной деятельности.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162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Роль 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5402" y="2649192"/>
            <a:ext cx="9601196" cy="2579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Г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лавный компонент сюжетно-ролевой игры.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Всякая роль содержит свои правила поведения!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протяжении дошкольного детства развитие роли в сюжетно-ролевой игре происходит от исполнения ролевых действий к ролям – образам.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78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Ролевое действие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20363" y="3280910"/>
            <a:ext cx="69066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деятельность ребенка в роли.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727149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79</TotalTime>
  <Words>368</Words>
  <Application>Microsoft Office PowerPoint</Application>
  <PresentationFormat>Широкоэкранный</PresentationFormat>
  <Paragraphs>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Garamond</vt:lpstr>
      <vt:lpstr>Times New Roman</vt:lpstr>
      <vt:lpstr>Натуральные материалы</vt:lpstr>
      <vt:lpstr>Сюжетно – ролевая игра</vt:lpstr>
      <vt:lpstr>«Без игры нет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Игра – это искра, зажигающая огонек пытливости и любознательности»                                                                                                            В.А. Сухомлинский.   </vt:lpstr>
      <vt:lpstr>Презентация PowerPoint</vt:lpstr>
      <vt:lpstr>Общая характеристика сюжетно – ролевой игры </vt:lpstr>
      <vt:lpstr>Игровой замысел</vt:lpstr>
      <vt:lpstr>Сюжет игры </vt:lpstr>
      <vt:lpstr>Содержание игры </vt:lpstr>
      <vt:lpstr>Роль </vt:lpstr>
      <vt:lpstr>Ролевое действие </vt:lpstr>
      <vt:lpstr>Этапы сюжетно-ролевой игры детей дошкольного возраста:</vt:lpstr>
      <vt:lpstr>Как играть с детьми? 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 – ролевая игра</dc:title>
  <dc:creator>Ашурок Анастасия</dc:creator>
  <cp:lastModifiedBy>Ашурок Анастасия</cp:lastModifiedBy>
  <cp:revision>10</cp:revision>
  <dcterms:created xsi:type="dcterms:W3CDTF">2020-10-06T06:00:50Z</dcterms:created>
  <dcterms:modified xsi:type="dcterms:W3CDTF">2022-02-11T06:42:13Z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1002118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