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5" r:id="rId5"/>
    <p:sldId id="266" r:id="rId6"/>
    <p:sldId id="277" r:id="rId7"/>
    <p:sldId id="267" r:id="rId8"/>
    <p:sldId id="268" r:id="rId9"/>
    <p:sldId id="264" r:id="rId10"/>
    <p:sldId id="259" r:id="rId11"/>
    <p:sldId id="261" r:id="rId12"/>
    <p:sldId id="262" r:id="rId13"/>
    <p:sldId id="260" r:id="rId14"/>
    <p:sldId id="269" r:id="rId15"/>
    <p:sldId id="270" r:id="rId16"/>
    <p:sldId id="271" r:id="rId17"/>
    <p:sldId id="273" r:id="rId18"/>
    <p:sldId id="272" r:id="rId19"/>
    <p:sldId id="276" r:id="rId20"/>
    <p:sldId id="274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3333CC"/>
    <a:srgbClr val="FF00FF"/>
    <a:srgbClr val="0990FF"/>
    <a:srgbClr val="DFED2B"/>
    <a:srgbClr val="11AD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1265D-C8C8-49DF-87B5-1E64CC97F5C6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350C1-9373-49EB-B3C4-3A82EFC70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CE76D-6A96-468B-AACA-552FFD3CDE55}" type="slidenum">
              <a:rPr lang="ru-RU"/>
              <a:pPr/>
              <a:t>7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650DC-F71B-4783-8024-7C72CC53A832}" type="slidenum">
              <a:rPr lang="ru-RU"/>
              <a:pPr/>
              <a:t>8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55A27D-5D57-464A-BF3F-E7E7CCAE6BF3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BF8B38-B68B-4051-966A-F8DA0D9DAB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091;&#1079;&#1099;&#1082;&#1072;%20&#1092;&#1077;&#1089;&#1090;&#1080;&#1074;&#1072;&#1083;&#1100;\&#1042;&#1054;&#1051;&#1064;&#1045;&#1041;&#1057;&#1058;&#1042;&#1054;.mp3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audio" Target="file:///C:\Users\Q2\Desktop\&#1054;&#1058;&#1050;&#1056;&#1067;&#1058;&#1067;&#1049;%20&#1059;&#1056;&#1054;&#1050;\&#1052;&#1072;&#1096;&#1077;&#1085;&#1100;&#1082;&#1072;\audio%20_2_C.mp3" TargetMode="External"/><Relationship Id="rId7" Type="http://schemas.openxmlformats.org/officeDocument/2006/relationships/image" Target="../media/image29.png"/><Relationship Id="rId2" Type="http://schemas.openxmlformats.org/officeDocument/2006/relationships/audio" Target="file:///C:\Users\Q2\Desktop\&#1054;&#1058;&#1050;&#1056;&#1067;&#1058;&#1067;&#1049;%20&#1059;&#1056;&#1054;&#1050;\&#1052;&#1072;&#1096;&#1077;&#1085;&#1100;&#1082;&#1072;\audio%20_2_B.mp3" TargetMode="External"/><Relationship Id="rId1" Type="http://schemas.openxmlformats.org/officeDocument/2006/relationships/audio" Target="file:///C:\Users\Q2\Desktop\&#1054;&#1058;&#1050;&#1056;&#1067;&#1058;&#1067;&#1049;%20&#1059;&#1056;&#1054;&#1050;\&#1052;&#1072;&#1096;&#1077;&#1085;&#1100;&#1082;&#1072;\audio%20_2_A.mp3" TargetMode="Externa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Users\Q2\Desktop\&#1054;&#1058;&#1050;&#1056;&#1067;&#1058;&#1067;&#1049;%20&#1059;&#1056;&#1054;&#1050;\&#1052;&#1072;&#1096;&#1077;&#1085;&#1100;&#1082;&#1072;\audio%20_2_D.mp3" TargetMode="External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Q2\Desktop\&#1054;&#1058;&#1050;&#1056;&#1067;&#1058;&#1067;&#1049;%20&#1059;&#1056;&#1054;&#1050;\&#1040;&#1085;&#1075;&#1083;&#1080;&#1081;&#1089;&#1082;&#1080;&#1077;%20&#1055;&#1077;&#1089;&#1085;&#1080;%20&#1076;&#1083;&#1103;%20&#1044;&#1077;&#1090;&#1077;&#1081;.%20&#1040;&#1085;&#1075;&#1083;&#1080;&#1081;&#1089;&#1082;&#1080;&#1081;%20&#1071;&#1079;&#1099;&#1082;%20&#1044;&#1077;&#1090;&#1089;&#1082;&#1080;&#1081;.-%20(online-video-cutter.com)%20(1)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Q2\Desktop\&#1054;&#1058;&#1050;&#1056;&#1067;&#1058;&#1067;&#1049;%20&#1059;&#1056;&#1054;&#1050;\pharrell_williams_-_happy_(zaycev.net).mp3" TargetMode="Externa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Q2\Desktop\&#1054;&#1058;&#1050;&#1056;&#1067;&#1058;&#1067;&#1049;%20&#1059;&#1056;&#1054;&#1050;\Glenn%20Doman%20Cards%20PROFESSIONS%20First%20part!%20&#1050;&#1072;&#1088;&#1090;&#1086;&#1095;&#1082;&#1080;%20&#1076;&#1086;&#1084;&#1072;&#1085;&#1072;%20&#1087;&#1088;&#1086;&#1092;&#1077;&#1089;&#1089;&#1080;&#1080;%20&#1087;&#1077;&#1088;&#1074;&#1072;&#1103;%20&#1095;&#1072;&#1089;&#1090;&#1100;-%20(online-video-cutter.com).mp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091;&#1079;&#1099;&#1082;&#1072;%20&#1092;&#1077;&#1089;&#1090;&#1080;&#1074;&#1072;&#1083;&#1100;\&#1042;&#1054;&#1051;&#1064;&#1045;&#1041;&#1057;&#1058;&#1042;&#1054;.mp3" TargetMode="Externa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091;&#1079;&#1099;&#1082;&#1072;%20&#1092;&#1077;&#1089;&#1090;&#1080;&#1074;&#1072;&#1083;&#1100;\&#1042;&#1054;&#1051;&#1064;&#1045;&#1041;&#1057;&#1058;&#1042;&#1054;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4412" y="228599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FUTURE PROFESSION</a:t>
            </a:r>
            <a:br>
              <a:rPr lang="en-US" dirty="0" smtClean="0"/>
            </a:br>
            <a:r>
              <a:rPr lang="en-US" dirty="0" smtClean="0"/>
              <a:t>THE WORD OF PROFESSIONS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786322"/>
            <a:ext cx="7854696" cy="1752600"/>
          </a:xfrm>
        </p:spPr>
        <p:txBody>
          <a:bodyPr/>
          <a:lstStyle/>
          <a:p>
            <a:r>
              <a:rPr lang="en-US" dirty="0" smtClean="0"/>
              <a:t>Demonstrative lesson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form</a:t>
            </a:r>
          </a:p>
          <a:p>
            <a:r>
              <a:rPr lang="en-US" dirty="0" smtClean="0"/>
              <a:t>Teacher – </a:t>
            </a:r>
            <a:r>
              <a:rPr lang="en-US" dirty="0" err="1" smtClean="0"/>
              <a:t>Lipova</a:t>
            </a:r>
            <a:r>
              <a:rPr lang="en-US" dirty="0" smtClean="0"/>
              <a:t> M.I.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928802"/>
            <a:ext cx="10486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928802"/>
            <a:ext cx="5453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1928802"/>
            <a:ext cx="81785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2000240"/>
            <a:ext cx="7409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000240"/>
            <a:ext cx="9140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3786190"/>
            <a:ext cx="10903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3714752"/>
            <a:ext cx="9492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57554" y="3786190"/>
            <a:ext cx="8354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43636" y="3714752"/>
            <a:ext cx="9140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3714752"/>
            <a:ext cx="6719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" name="ВОЛШЕБСТВО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7.40741E-7 L -0.33855 0.01064 " pathEditMode="relative" ptsTypes="AA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0.01968 L -0.35069 0.03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0.30711 -0.01041 " pathEditMode="relative" ptsTypes="AA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32291 -0.01065 " pathEditMode="relative" ptsTypes="AA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44097 -0.01064 " pathEditMode="relative" ptsTypes="AA">
                                      <p:cBhvr>
                                        <p:cTn id="14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2107 L 0.16805 -0.0210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3.46945E-18 L 0.28352 3.46945E-18 " pathEditMode="relative" ptsTypes="AA">
                                      <p:cBhvr>
                                        <p:cTn id="1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787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5"/>
          <a:ext cx="8229600" cy="507209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114800"/>
                <a:gridCol w="4114800"/>
              </a:tblGrid>
              <a:tr h="1268024">
                <a:tc>
                  <a:txBody>
                    <a:bodyPr/>
                    <a:lstStyle/>
                    <a:p>
                      <a:r>
                        <a:rPr lang="en-US" sz="5400" b="0" dirty="0" smtClean="0">
                          <a:solidFill>
                            <a:schemeClr val="tx1"/>
                          </a:solidFill>
                        </a:rPr>
                        <a:t>Speaker  1</a:t>
                      </a:r>
                      <a:endParaRPr lang="ru-RU" sz="5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</a:tr>
              <a:tr h="1268024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Speaker 2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68024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Speaker 3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68024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Speaker 4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audio _2_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571868" y="1285860"/>
            <a:ext cx="304800" cy="304800"/>
          </a:xfrm>
          <a:prstGeom prst="rect">
            <a:avLst/>
          </a:prstGeom>
        </p:spPr>
      </p:pic>
      <p:pic>
        <p:nvPicPr>
          <p:cNvPr id="6" name="audio _2_B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3428992" y="2500306"/>
            <a:ext cx="304800" cy="304800"/>
          </a:xfrm>
          <a:prstGeom prst="rect">
            <a:avLst/>
          </a:prstGeom>
        </p:spPr>
      </p:pic>
      <p:pic>
        <p:nvPicPr>
          <p:cNvPr id="7" name="audio _2_C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3500430" y="3643314"/>
            <a:ext cx="304800" cy="304800"/>
          </a:xfrm>
          <a:prstGeom prst="rect">
            <a:avLst/>
          </a:prstGeom>
        </p:spPr>
      </p:pic>
      <p:pic>
        <p:nvPicPr>
          <p:cNvPr id="8" name="audio _2_D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/>
          <a:stretch>
            <a:fillRect/>
          </a:stretch>
        </p:blipFill>
        <p:spPr>
          <a:xfrm>
            <a:off x="3357554" y="5000636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57752" y="1000108"/>
            <a:ext cx="3343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Housewife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214554"/>
            <a:ext cx="2913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Musician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3429000"/>
            <a:ext cx="3425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Sportsman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4714884"/>
            <a:ext cx="2529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Teacher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1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51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65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62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Идеальная работа</a:t>
            </a:r>
          </a:p>
          <a:p>
            <a:r>
              <a:rPr lang="ru-RU" dirty="0" smtClean="0"/>
              <a:t>Быть осторожным</a:t>
            </a:r>
          </a:p>
          <a:p>
            <a:r>
              <a:rPr lang="ru-RU" dirty="0" smtClean="0"/>
              <a:t>Многие виды животных</a:t>
            </a:r>
          </a:p>
          <a:p>
            <a:r>
              <a:rPr lang="ru-RU" dirty="0" smtClean="0"/>
              <a:t>Больные животные</a:t>
            </a:r>
          </a:p>
          <a:p>
            <a:r>
              <a:rPr lang="ru-RU" dirty="0" smtClean="0"/>
              <a:t>В цирке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357166"/>
            <a:ext cx="3208613" cy="26048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VETS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3071810"/>
            <a:ext cx="21046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Ideal job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3714752"/>
            <a:ext cx="27131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be careful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4286256"/>
            <a:ext cx="46698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Many kinds of animals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786322"/>
            <a:ext cx="26711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Sick animals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5286388"/>
            <a:ext cx="26819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 the circus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7030A0"/>
                </a:solidFill>
              </a:rPr>
              <a:t>Vets have to be…</a:t>
            </a:r>
          </a:p>
          <a:p>
            <a:r>
              <a:rPr lang="en-US" sz="6000" dirty="0" smtClean="0">
                <a:solidFill>
                  <a:srgbClr val="7030A0"/>
                </a:solidFill>
              </a:rPr>
              <a:t>We keep…</a:t>
            </a:r>
          </a:p>
          <a:p>
            <a:r>
              <a:rPr lang="en-US" sz="6000" dirty="0" smtClean="0">
                <a:solidFill>
                  <a:srgbClr val="7030A0"/>
                </a:solidFill>
              </a:rPr>
              <a:t>Some vets even treat…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Английские Песни для Детей. Английский Язык Детский.- (online-video-cutter.com)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>
            <a:normAutofit lnSpcReduction="10000"/>
          </a:bodyPr>
          <a:lstStyle/>
          <a:p>
            <a:r>
              <a:rPr lang="en-US" sz="6000" b="1" dirty="0" smtClean="0">
                <a:latin typeface="Agency FB" pitchFamily="34" charset="0"/>
              </a:rPr>
              <a:t>Vets					animals.</a:t>
            </a:r>
          </a:p>
          <a:p>
            <a:r>
              <a:rPr lang="en-US" sz="6000" b="1" dirty="0" smtClean="0">
                <a:latin typeface="Agency FB" pitchFamily="34" charset="0"/>
              </a:rPr>
              <a:t>Bodyguards			people.</a:t>
            </a:r>
          </a:p>
          <a:p>
            <a:r>
              <a:rPr lang="en-US" sz="6000" b="1" dirty="0" smtClean="0">
                <a:latin typeface="Agency FB" pitchFamily="34" charset="0"/>
              </a:rPr>
              <a:t>A sportsman		fast.</a:t>
            </a:r>
          </a:p>
          <a:p>
            <a:r>
              <a:rPr lang="en-US" sz="6000" b="1" dirty="0" smtClean="0">
                <a:latin typeface="Agency FB" pitchFamily="34" charset="0"/>
              </a:rPr>
              <a:t>Students				poems.</a:t>
            </a:r>
          </a:p>
          <a:p>
            <a:r>
              <a:rPr lang="en-US" sz="6000" b="1" dirty="0" smtClean="0">
                <a:latin typeface="Agency FB" pitchFamily="34" charset="0"/>
              </a:rPr>
              <a:t>Doctors				people.</a:t>
            </a:r>
          </a:p>
          <a:p>
            <a:r>
              <a:rPr lang="en-US" sz="6000" b="1" dirty="0" smtClean="0">
                <a:latin typeface="Agency FB" pitchFamily="34" charset="0"/>
              </a:rPr>
              <a:t>Painters				pictures.</a:t>
            </a:r>
          </a:p>
          <a:p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85728"/>
            <a:ext cx="19314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treat</a:t>
            </a:r>
            <a:endParaRPr lang="ru-RU" sz="60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357298"/>
            <a:ext cx="19388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protect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143116"/>
            <a:ext cx="1678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runs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3214686"/>
            <a:ext cx="1898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learn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4214818"/>
            <a:ext cx="1648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help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221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5357826"/>
            <a:ext cx="1919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FF0000"/>
                </a:solidFill>
                <a:effectLst/>
              </a:rPr>
              <a:t>paint</a:t>
            </a:r>
            <a:endParaRPr lang="ru-RU" sz="5400" b="1" cap="none" spc="0" dirty="0">
              <a:ln/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680183">
            <a:off x="5357818" y="428604"/>
            <a:ext cx="3292078" cy="4389437"/>
          </a:xfrm>
        </p:spPr>
      </p:pic>
      <p:pic>
        <p:nvPicPr>
          <p:cNvPr id="5" name="Рисунок 4" descr="dT97MryT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85511">
            <a:off x="2675141" y="176224"/>
            <a:ext cx="2626243" cy="3500438"/>
          </a:xfrm>
          <a:prstGeom prst="rect">
            <a:avLst/>
          </a:prstGeom>
        </p:spPr>
      </p:pic>
      <p:pic>
        <p:nvPicPr>
          <p:cNvPr id="6" name="Рисунок 5" descr="Coloring-pages-on-comput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68725">
            <a:off x="3248609" y="2919379"/>
            <a:ext cx="3576457" cy="3929066"/>
          </a:xfrm>
          <a:prstGeom prst="rect">
            <a:avLst/>
          </a:prstGeom>
        </p:spPr>
      </p:pic>
      <p:pic>
        <p:nvPicPr>
          <p:cNvPr id="7" name="Рисунок 6" descr="novogodnie-kostumi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19707">
            <a:off x="285720" y="1928802"/>
            <a:ext cx="3336002" cy="47148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2071678"/>
            <a:ext cx="8155310" cy="144655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Characteristics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harrell_williams_-_happy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78671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18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hREKFX0fCo.jpg"/>
          <p:cNvPicPr>
            <a:picLocks noGrp="1" noChangeAspect="1"/>
          </p:cNvPicPr>
          <p:nvPr>
            <p:ph idx="1"/>
          </p:nvPr>
        </p:nvPicPr>
        <p:blipFill>
          <a:blip r:embed="rId2"/>
          <a:srcRect t="16130" r="9726" b="5750"/>
          <a:stretch>
            <a:fillRect/>
          </a:stretch>
        </p:blipFill>
        <p:spPr>
          <a:xfrm rot="1302340">
            <a:off x="5243254" y="4377003"/>
            <a:ext cx="3619548" cy="2214578"/>
          </a:xfrm>
        </p:spPr>
      </p:pic>
      <p:sp>
        <p:nvSpPr>
          <p:cNvPr id="4" name="Прямоугольник 3"/>
          <p:cNvSpPr/>
          <p:nvPr/>
        </p:nvSpPr>
        <p:spPr>
          <a:xfrm>
            <a:off x="1714480" y="357166"/>
            <a:ext cx="6143668" cy="2247616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prstTxWarp prst="textDeflateBottom">
              <a:avLst>
                <a:gd name="adj" fmla="val 35853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OPPOSITES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000240"/>
            <a:ext cx="3012171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Friendly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Shy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Independent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Athletic – 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Kind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stupid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Ugly –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Obedient -</a:t>
            </a:r>
          </a:p>
          <a:p>
            <a:pPr algn="ctr"/>
            <a:endParaRPr lang="ru-RU" sz="32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5CnEt8NcQ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834828">
            <a:off x="223040" y="3792284"/>
            <a:ext cx="2473360" cy="15072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91188" y="1857364"/>
            <a:ext cx="41519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FED2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unfriendly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FED2B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2357430"/>
            <a:ext cx="19639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990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brave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990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928934"/>
            <a:ext cx="3078086" cy="7694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dependent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429000"/>
            <a:ext cx="3881315" cy="6429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Left">
              <a:avLst>
                <a:gd name="adj" fmla="val 29947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/>
                <a:solidFill>
                  <a:schemeClr val="accent3"/>
                </a:solidFill>
                <a:effectLst/>
              </a:rPr>
              <a:t>Non-athletic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3857628"/>
            <a:ext cx="1854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cruel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357694"/>
            <a:ext cx="21350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clever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4929198"/>
            <a:ext cx="3188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3333CC"/>
                </a:solidFill>
                <a:effectLst/>
              </a:rPr>
              <a:t>beautiful</a:t>
            </a:r>
            <a:endParaRPr lang="ru-RU" sz="5400" b="1" cap="none" spc="0" dirty="0">
              <a:ln/>
              <a:solidFill>
                <a:srgbClr val="3333CC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357826"/>
            <a:ext cx="2912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naughty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…to be going to…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64360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Alice _</a:t>
            </a:r>
            <a:r>
              <a:rPr lang="en-US" sz="2800" dirty="0" smtClean="0">
                <a:solidFill>
                  <a:srgbClr val="7030A0"/>
                </a:solidFill>
              </a:rPr>
              <a:t>___</a:t>
            </a:r>
            <a:r>
              <a:rPr lang="en-US" sz="2800" b="1" dirty="0" smtClean="0">
                <a:solidFill>
                  <a:srgbClr val="7030A0"/>
                </a:solidFill>
              </a:rPr>
              <a:t> going to be a nurse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Tom and Jane ____ going to be engineers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Mike ____ going to be a bodyguard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I ____ going to be a vet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Kate and I ____ going to be doctors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My sister ____ not  going to be an economist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Her brother ____ not going to be a dentist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We ____ not going to treat animals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Their friends ____ not going to have a party</a:t>
            </a:r>
          </a:p>
          <a:p>
            <a:r>
              <a:rPr lang="en-US" sz="2800" b="1" dirty="0" smtClean="0">
                <a:solidFill>
                  <a:srgbClr val="7030A0"/>
                </a:solidFill>
              </a:rPr>
              <a:t>She ____  going to be a housewife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857232"/>
            <a:ext cx="6655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357298"/>
            <a:ext cx="11427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are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785926"/>
            <a:ext cx="7072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357430"/>
            <a:ext cx="10919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am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857496"/>
            <a:ext cx="10649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are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286124"/>
            <a:ext cx="7072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3857628"/>
            <a:ext cx="7072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4357694"/>
            <a:ext cx="11427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are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86050" y="4929198"/>
            <a:ext cx="10649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are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5429264"/>
            <a:ext cx="7072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73655" y="357166"/>
            <a:ext cx="4770345" cy="19288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Tag-questions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714356"/>
            <a:ext cx="27469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,i</a:t>
            </a:r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sn’t she?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46548" y="1428736"/>
            <a:ext cx="23974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aren’t they?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1928802"/>
            <a:ext cx="22918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,isn’t he?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2357430"/>
            <a:ext cx="2456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,aren’t I?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388" y="2928934"/>
            <a:ext cx="21904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,aren’t we?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53811" y="3571876"/>
            <a:ext cx="13901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,is she?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72396" y="4143380"/>
            <a:ext cx="10842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,is he?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57950" y="4429132"/>
            <a:ext cx="22739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,are we?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71775" y="5143512"/>
            <a:ext cx="15722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,are they?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143636" y="5429264"/>
            <a:ext cx="27469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,isn’t she?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 rot="1706364">
            <a:off x="6117778" y="274178"/>
            <a:ext cx="2786082" cy="1714512"/>
          </a:xfrm>
          <a:prstGeom prst="cloud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 rot="1132426">
            <a:off x="101874" y="62749"/>
            <a:ext cx="2928958" cy="2000240"/>
          </a:xfrm>
          <a:prstGeom prst="irregularSeal1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 rot="21406511">
            <a:off x="2768383" y="-127512"/>
            <a:ext cx="3143272" cy="2000240"/>
          </a:xfrm>
          <a:prstGeom prst="flowChartPunchedTap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000108"/>
            <a:ext cx="4143404" cy="15716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0000" endA="300" endPos="50000" dist="29997" dir="5400000" sy="-100000" algn="bl" rotWithShape="0"/>
                </a:effectLst>
              </a:rPr>
              <a:t>Dialogue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178" y="2428868"/>
            <a:ext cx="9066264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Hello, Sam! How are you?</a:t>
            </a:r>
          </a:p>
          <a:p>
            <a:pPr>
              <a:buFontTx/>
              <a:buChar char="-"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I’m OK. And you?</a:t>
            </a:r>
          </a:p>
          <a:p>
            <a:pPr>
              <a:buFontTx/>
              <a:buChar char="-"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I’m fine ,too. Thanks. </a:t>
            </a:r>
          </a:p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What are you going to be, Sam?</a:t>
            </a:r>
          </a:p>
          <a:p>
            <a:pPr>
              <a:buFontTx/>
              <a:buChar char="-"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I’m going to be a driver. I like to drive a car.</a:t>
            </a:r>
          </a:p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And what are you going to be?</a:t>
            </a:r>
          </a:p>
          <a:p>
            <a:pPr>
              <a:buFontTx/>
              <a:buChar char="-"/>
            </a:pP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am going to be a nurse. I like to help people.</a:t>
            </a:r>
          </a:p>
          <a:p>
            <a:pPr>
              <a:buFontTx/>
              <a:buChar char="-"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bye!</a:t>
            </a:r>
          </a:p>
          <a:p>
            <a:pPr>
              <a:buFontTx/>
              <a:buChar char="-"/>
            </a:pP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 !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Glenn Doman Cards PROFESSIONS First part! Карточки домана профессии первая часть-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53578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ОЛШЕБСТВО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00034" y="785794"/>
            <a:ext cx="1643074" cy="135732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42910" y="2571744"/>
            <a:ext cx="1643074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500034" y="4429132"/>
            <a:ext cx="1643074" cy="1357322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071546"/>
            <a:ext cx="4890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Excellent job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857232"/>
            <a:ext cx="1375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“ 5”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2857496"/>
            <a:ext cx="3177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FFFF00"/>
                </a:solidFill>
                <a:effectLst/>
              </a:rPr>
              <a:t>Good job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2928934"/>
            <a:ext cx="1095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FFFF00"/>
                </a:solidFill>
                <a:effectLst/>
              </a:rPr>
              <a:t>“4”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9796" y="4786322"/>
            <a:ext cx="6924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 didn’t work hard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H.W.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Crossword puzzle</a:t>
            </a:r>
          </a:p>
          <a:p>
            <a:r>
              <a:rPr lang="en-US" sz="6600" dirty="0" smtClean="0">
                <a:sym typeface="Symbol"/>
              </a:rPr>
              <a:t>ex.39, p.29 (</a:t>
            </a:r>
            <a:r>
              <a:rPr lang="ru-RU" sz="6600" dirty="0" smtClean="0">
                <a:sym typeface="Symbol"/>
              </a:rPr>
              <a:t>Грамматика)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		PROFESSIONS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96c22364-7385-47f4-8429-3646ea8817b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33128" y="4643446"/>
            <a:ext cx="2710872" cy="1824030"/>
          </a:xfrm>
        </p:spPr>
      </p:pic>
      <p:pic>
        <p:nvPicPr>
          <p:cNvPr id="5" name="Рисунок 4" descr="6893713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071678"/>
            <a:ext cx="2190744" cy="1643058"/>
          </a:xfrm>
          <a:prstGeom prst="rect">
            <a:avLst/>
          </a:prstGeom>
        </p:spPr>
      </p:pic>
      <p:pic>
        <p:nvPicPr>
          <p:cNvPr id="6" name="Рисунок 5" descr="17276161-Teacher-at-blackboard-asks-children-eps10-Stock-Vector-cartoon-teacher-schoolbo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36061">
            <a:off x="6286512" y="2071678"/>
            <a:ext cx="2409828" cy="2285629"/>
          </a:xfrm>
          <a:prstGeom prst="rect">
            <a:avLst/>
          </a:prstGeom>
        </p:spPr>
      </p:pic>
      <p:pic>
        <p:nvPicPr>
          <p:cNvPr id="7" name="Рисунок 6" descr="i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56869">
            <a:off x="-162814" y="1961324"/>
            <a:ext cx="2981325" cy="2047875"/>
          </a:xfrm>
          <a:prstGeom prst="rect">
            <a:avLst/>
          </a:prstGeom>
        </p:spPr>
      </p:pic>
      <p:pic>
        <p:nvPicPr>
          <p:cNvPr id="8" name="Рисунок 7" descr="i (3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61114">
            <a:off x="4286248" y="4810125"/>
            <a:ext cx="2409825" cy="2047875"/>
          </a:xfrm>
          <a:prstGeom prst="rect">
            <a:avLst/>
          </a:prstGeom>
        </p:spPr>
      </p:pic>
      <p:pic>
        <p:nvPicPr>
          <p:cNvPr id="9" name="Рисунок 8" descr="i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730315">
            <a:off x="1857356" y="3357562"/>
            <a:ext cx="3076575" cy="2047875"/>
          </a:xfrm>
          <a:prstGeom prst="rect">
            <a:avLst/>
          </a:prstGeom>
        </p:spPr>
      </p:pic>
      <p:pic>
        <p:nvPicPr>
          <p:cNvPr id="10" name="Рисунок 9" descr="hairstylist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58" y="4929198"/>
            <a:ext cx="2328866" cy="174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сохраненные данные 3"/>
          <p:cNvSpPr/>
          <p:nvPr/>
        </p:nvSpPr>
        <p:spPr>
          <a:xfrm>
            <a:off x="428596" y="1785926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A bad workman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500034" y="3000372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Only lawyers and painters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Блок-схема: сохраненные данные 6"/>
          <p:cNvSpPr/>
          <p:nvPr/>
        </p:nvSpPr>
        <p:spPr>
          <a:xfrm>
            <a:off x="500034" y="4286256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As the baker, so the bun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Блок-схема: сохраненные данные 7"/>
          <p:cNvSpPr/>
          <p:nvPr/>
        </p:nvSpPr>
        <p:spPr>
          <a:xfrm>
            <a:off x="714348" y="5500702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May lie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Блок-схема: сохраненные данные 8"/>
          <p:cNvSpPr/>
          <p:nvPr/>
        </p:nvSpPr>
        <p:spPr>
          <a:xfrm>
            <a:off x="4929190" y="5429264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Only Painters and poets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Блок-схема: сохраненные данные 9"/>
          <p:cNvSpPr/>
          <p:nvPr/>
        </p:nvSpPr>
        <p:spPr>
          <a:xfrm>
            <a:off x="4714876" y="4143380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Blames his tools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Блок-схема: сохраненные данные 10"/>
          <p:cNvSpPr/>
          <p:nvPr/>
        </p:nvSpPr>
        <p:spPr>
          <a:xfrm>
            <a:off x="4786314" y="2928934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If you need a haircut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2" name="Блок-схема: сохраненные данные 11"/>
          <p:cNvSpPr/>
          <p:nvPr/>
        </p:nvSpPr>
        <p:spPr>
          <a:xfrm>
            <a:off x="4643438" y="1785926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As the father so the son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Блок-схема: сохраненные данные 12"/>
          <p:cNvSpPr/>
          <p:nvPr/>
        </p:nvSpPr>
        <p:spPr>
          <a:xfrm>
            <a:off x="4714876" y="571480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Can turn black to white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Блок-схема: сохраненные данные 13"/>
          <p:cNvSpPr/>
          <p:nvPr/>
        </p:nvSpPr>
        <p:spPr>
          <a:xfrm>
            <a:off x="571472" y="642918"/>
            <a:ext cx="3571900" cy="107157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Never ask a barber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57 -0.00209 L -0.48629 0.008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0.49601 -0.0104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sz="7200" b="1" i="1" u="sng" dirty="0" smtClean="0">
                <a:solidFill>
                  <a:srgbClr val="0070C0"/>
                </a:solidFill>
                <a:latin typeface="Algerian" pitchFamily="82" charset="0"/>
              </a:rPr>
              <a:t>RIDDLES</a:t>
            </a:r>
            <a:endParaRPr lang="ru-RU" sz="7200" b="1" i="1" u="sng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7f5680753888788d87d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0694" y="1785926"/>
            <a:ext cx="3521358" cy="23240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928802"/>
            <a:ext cx="2952770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ursejackieprom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714488"/>
            <a:ext cx="2261244" cy="33918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82327">
            <a:off x="5092539" y="3979889"/>
            <a:ext cx="3862393" cy="25709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theatre-m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26696">
            <a:off x="356026" y="4091092"/>
            <a:ext cx="2857493" cy="214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 (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4357694"/>
            <a:ext cx="3076575" cy="2047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ay_large_hadron_collider_particle_energy_hd-wallpaper-2292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rot="20449122">
            <a:off x="214282" y="428603"/>
            <a:ext cx="4303091" cy="350046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Рисунок 4" descr="dde09f67c7b4773617ab58cf51a58fd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87866">
            <a:off x="5427212" y="289468"/>
            <a:ext cx="3911330" cy="275748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2967334"/>
            <a:ext cx="66870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TopUp"/>
              <a:lightRig rig="threePt" dir="t"/>
            </a:scene3d>
          </a:bodyPr>
          <a:lstStyle/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Time - machine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7" name="ВОЛШЕБСТ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6934200" cy="838200"/>
          </a:xfrm>
          <a:solidFill>
            <a:srgbClr val="CCFFFF"/>
          </a:solidFill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4000" b="1" i="1" dirty="0">
                <a:solidFill>
                  <a:srgbClr val="990033"/>
                </a:solidFill>
              </a:rPr>
              <a:t>Mixed sentences</a:t>
            </a:r>
            <a:endParaRPr lang="ru-RU" sz="4000" b="1" i="1" dirty="0">
              <a:solidFill>
                <a:srgbClr val="990033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886200"/>
            <a:ext cx="3429000" cy="4572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dirty="0">
                <a:solidFill>
                  <a:srgbClr val="800080"/>
                </a:solidFill>
              </a:rPr>
              <a:t>He protects people.</a:t>
            </a:r>
            <a:endParaRPr lang="ru-RU" sz="2400" b="1" dirty="0">
              <a:solidFill>
                <a:srgbClr val="800080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09600" y="3276600"/>
            <a:ext cx="3429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800080"/>
                </a:solidFill>
              </a:rPr>
              <a:t>He studies at school.</a:t>
            </a:r>
            <a:endParaRPr lang="ru-RU" sz="2400" b="1" dirty="0">
              <a:solidFill>
                <a:srgbClr val="800080"/>
              </a:solidFill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09600" y="4495800"/>
            <a:ext cx="327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800080"/>
                </a:solidFill>
              </a:rPr>
              <a:t>She brings letters and newspapers.</a:t>
            </a:r>
            <a:endParaRPr lang="ru-RU" sz="2400" b="1" dirty="0">
              <a:solidFill>
                <a:srgbClr val="800080"/>
              </a:solidFill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28596" y="2590800"/>
            <a:ext cx="3914804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800080"/>
                </a:solidFill>
              </a:rPr>
              <a:t>He takes care of our teeth</a:t>
            </a:r>
            <a:r>
              <a:rPr lang="en-US" b="1" dirty="0">
                <a:solidFill>
                  <a:srgbClr val="800080"/>
                </a:solidFill>
              </a:rPr>
              <a:t>.</a:t>
            </a: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6324600" y="2590800"/>
            <a:ext cx="231936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policeman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324600" y="4419600"/>
            <a:ext cx="1752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dancer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6324600" y="3886200"/>
            <a:ext cx="1752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vet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6324600" y="3276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postman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285720" y="5410200"/>
            <a:ext cx="36766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800080"/>
                </a:solidFill>
              </a:rPr>
              <a:t>She helps sick animals.</a:t>
            </a:r>
            <a:endParaRPr lang="ru-RU" sz="2400" b="1" dirty="0">
              <a:solidFill>
                <a:srgbClr val="800080"/>
              </a:solidFill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609600" y="5943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800080"/>
                </a:solidFill>
              </a:rPr>
              <a:t>She works in a theatre</a:t>
            </a:r>
            <a:r>
              <a:rPr lang="en-US" b="1" dirty="0">
                <a:solidFill>
                  <a:srgbClr val="800080"/>
                </a:solidFill>
              </a:rPr>
              <a:t>.</a:t>
            </a: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928794" y="1357298"/>
            <a:ext cx="66437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dirty="0">
                <a:solidFill>
                  <a:srgbClr val="800080"/>
                </a:solidFill>
                <a:latin typeface="Aharoni" pitchFamily="2" charset="-79"/>
                <a:cs typeface="Aharoni" pitchFamily="2" charset="-79"/>
              </a:rPr>
              <a:t>Match the words and the sentences</a:t>
            </a:r>
            <a:endParaRPr lang="ru-RU" sz="2800" b="1" dirty="0">
              <a:solidFill>
                <a:srgbClr val="800080"/>
              </a:solidFill>
              <a:cs typeface="Aharoni" pitchFamily="2" charset="-79"/>
            </a:endParaRP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6324600" y="5257800"/>
            <a:ext cx="1752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pupil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6324600" y="5791200"/>
            <a:ext cx="1752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</a:rPr>
              <a:t>a dentist</a:t>
            </a: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 flipV="1">
            <a:off x="4343400" y="2971800"/>
            <a:ext cx="1828800" cy="3048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3505200" y="3581400"/>
            <a:ext cx="2743200" cy="1828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 flipV="1">
            <a:off x="3429000" y="2895600"/>
            <a:ext cx="2819400" cy="12954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 flipH="1">
            <a:off x="3581400" y="3581400"/>
            <a:ext cx="2667000" cy="1447800"/>
          </a:xfrm>
          <a:prstGeom prst="line">
            <a:avLst/>
          </a:prstGeom>
          <a:noFill/>
          <a:ln w="28575">
            <a:solidFill>
              <a:srgbClr val="FF66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9" name="Line 29"/>
          <p:cNvSpPr>
            <a:spLocks noChangeShapeType="1"/>
          </p:cNvSpPr>
          <p:nvPr/>
        </p:nvSpPr>
        <p:spPr bwMode="auto">
          <a:xfrm flipH="1">
            <a:off x="3886200" y="4343400"/>
            <a:ext cx="2362200" cy="1219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0" name="Line 30"/>
          <p:cNvSpPr>
            <a:spLocks noChangeShapeType="1"/>
          </p:cNvSpPr>
          <p:nvPr/>
        </p:nvSpPr>
        <p:spPr bwMode="auto">
          <a:xfrm flipH="1">
            <a:off x="3733800" y="4800600"/>
            <a:ext cx="2590800" cy="1371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0" grpId="0" animBg="1"/>
      <p:bldP spid="20502" grpId="0" animBg="1"/>
      <p:bldP spid="20503" grpId="0" animBg="1"/>
      <p:bldP spid="20507" grpId="0" animBg="1"/>
      <p:bldP spid="20509" grpId="0" animBg="1"/>
      <p:bldP spid="205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67000" y="1828800"/>
            <a:ext cx="4038600" cy="457200"/>
          </a:xfrm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sz="2400" b="1">
                <a:solidFill>
                  <a:srgbClr val="800080"/>
                </a:solidFill>
              </a:rPr>
              <a:t>1. Who writes poems?</a:t>
            </a:r>
            <a:endParaRPr lang="ru-RU" sz="2400" b="1">
              <a:solidFill>
                <a:srgbClr val="800080"/>
              </a:solidFill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819400" y="533400"/>
            <a:ext cx="5410200" cy="7620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n-US" sz="4000" b="1" i="1">
                <a:solidFill>
                  <a:srgbClr val="990033"/>
                </a:solidFill>
              </a:rPr>
              <a:t>Lost  answers</a:t>
            </a:r>
            <a:endParaRPr lang="ru-RU" sz="4000" b="1" i="1">
              <a:solidFill>
                <a:srgbClr val="990033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953000" y="3810000"/>
            <a:ext cx="388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6. Who helps sick animals?</a:t>
            </a: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04800" y="3048000"/>
            <a:ext cx="457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2. Who works with computers?</a:t>
            </a: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04800" y="44196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3. Who helps children to learn?</a:t>
            </a: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495800" y="5334000"/>
            <a:ext cx="464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7. Who draws beautiful pictures?</a:t>
            </a: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28600" y="59436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4. Who flies in airplanes?</a:t>
            </a:r>
            <a:endParaRPr lang="ru-RU" b="1">
              <a:solidFill>
                <a:srgbClr val="800080"/>
              </a:solidFill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5638800" y="25908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99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>
                <a:solidFill>
                  <a:srgbClr val="800080"/>
                </a:solidFill>
              </a:rPr>
              <a:t>5. Who drives a car?</a:t>
            </a:r>
            <a:endParaRPr lang="ru-RU" b="1">
              <a:solidFill>
                <a:srgbClr val="800080"/>
              </a:solidFill>
            </a:endParaRPr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5029200"/>
            <a:ext cx="1295400" cy="15240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743200"/>
            <a:ext cx="1524000" cy="11430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5562600"/>
            <a:ext cx="1600200" cy="1071563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3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4191000"/>
            <a:ext cx="1600200" cy="10175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4" name="Picture 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48400" y="2209800"/>
            <a:ext cx="1447800" cy="12588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7" name="Picture 2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0" y="3657600"/>
            <a:ext cx="1600200" cy="10509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6408" name="Picture 2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2800" y="1447800"/>
            <a:ext cx="12747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642918"/>
            <a:ext cx="62324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Doctors teach children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736"/>
            <a:ext cx="74295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Dancers work in the hospital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3116"/>
            <a:ext cx="61009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farmer works on the farm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86058"/>
            <a:ext cx="45872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Workers bake bread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643314"/>
            <a:ext cx="59094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Teachers work at school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72008"/>
            <a:ext cx="70774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/>
                <a:solidFill>
                  <a:srgbClr val="FF0000"/>
                </a:solidFill>
                <a:effectLst/>
              </a:rPr>
              <a:t>Lawyers dance in the theatre</a:t>
            </a:r>
            <a:endParaRPr lang="ru-RU" sz="40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572140"/>
            <a:ext cx="63762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Bodyguard </a:t>
            </a:r>
            <a:r>
              <a:rPr lang="en-US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brings letters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000240"/>
            <a:ext cx="2030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TRUE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3571876"/>
            <a:ext cx="2030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TRUE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571480"/>
            <a:ext cx="2175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FALSE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2714620"/>
            <a:ext cx="2175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FALSE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68725" y="1214422"/>
            <a:ext cx="2175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FALSE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68725" y="4500570"/>
            <a:ext cx="2175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FALSE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68725" y="5429264"/>
            <a:ext cx="2175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FALSE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809</TotalTime>
  <Words>533</Words>
  <Application>Microsoft Office PowerPoint</Application>
  <PresentationFormat>Экран (4:3)</PresentationFormat>
  <Paragraphs>170</Paragraphs>
  <Slides>22</Slides>
  <Notes>2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MY FUTURE PROFESSION THE WORD OF PROFESSIONS</vt:lpstr>
      <vt:lpstr>Слайд 2</vt:lpstr>
      <vt:lpstr>  PROFESSIONS</vt:lpstr>
      <vt:lpstr>Слайд 4</vt:lpstr>
      <vt:lpstr>   RIDDLES</vt:lpstr>
      <vt:lpstr>Слайд 6</vt:lpstr>
      <vt:lpstr>Mixed sentences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…to be going to…</vt:lpstr>
      <vt:lpstr>Слайд 19</vt:lpstr>
      <vt:lpstr>Слайд 20</vt:lpstr>
      <vt:lpstr>Слайд 21</vt:lpstr>
      <vt:lpstr>H.W.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FUTURE PROFFESSION THE WORD OF PROFFESSIONS</dc:title>
  <dc:creator>Q2</dc:creator>
  <cp:lastModifiedBy>Q2</cp:lastModifiedBy>
  <cp:revision>54</cp:revision>
  <dcterms:created xsi:type="dcterms:W3CDTF">2016-03-06T06:50:28Z</dcterms:created>
  <dcterms:modified xsi:type="dcterms:W3CDTF">2016-03-07T09:08:25Z</dcterms:modified>
</cp:coreProperties>
</file>