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3" r:id="rId4"/>
    <p:sldId id="271" r:id="rId5"/>
    <p:sldId id="272" r:id="rId6"/>
    <p:sldId id="274" r:id="rId7"/>
    <p:sldId id="275" r:id="rId8"/>
    <p:sldId id="283" r:id="rId9"/>
    <p:sldId id="277" r:id="rId10"/>
    <p:sldId id="276" r:id="rId11"/>
    <p:sldId id="278" r:id="rId12"/>
    <p:sldId id="279" r:id="rId13"/>
    <p:sldId id="282" r:id="rId14"/>
    <p:sldId id="286" r:id="rId15"/>
    <p:sldId id="284" r:id="rId16"/>
    <p:sldId id="256" r:id="rId17"/>
    <p:sldId id="260" r:id="rId18"/>
    <p:sldId id="259" r:id="rId19"/>
    <p:sldId id="261" r:id="rId20"/>
    <p:sldId id="262" r:id="rId21"/>
    <p:sldId id="287" r:id="rId22"/>
    <p:sldId id="257" r:id="rId23"/>
    <p:sldId id="265" r:id="rId24"/>
    <p:sldId id="268" r:id="rId25"/>
    <p:sldId id="267" r:id="rId26"/>
    <p:sldId id="281" r:id="rId27"/>
    <p:sldId id="285" r:id="rId28"/>
    <p:sldId id="288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66"/>
    <a:srgbClr val="5B6359"/>
    <a:srgbClr val="5B6957"/>
    <a:srgbClr val="566A69"/>
    <a:srgbClr val="607675"/>
    <a:srgbClr val="FFE3AB"/>
    <a:srgbClr val="FF66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696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2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742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27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298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294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19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78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55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47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58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54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04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01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7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95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783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56E591-B836-4CFB-B100-D8A1FA744F7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B7B08A-2874-484E-9186-BA72478085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6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igraemsami.ru/umnozhenie-chisel/3-tablitsa-umnozheniya-igra.html" TargetMode="External"/><Relationship Id="rId3" Type="http://schemas.openxmlformats.org/officeDocument/2006/relationships/hyperlink" Target="https://scienceforum.ru/2017/article/2017037724" TargetMode="External"/><Relationship Id="rId7" Type="http://schemas.openxmlformats.org/officeDocument/2006/relationships/hyperlink" Target="https://uchitelya.com/matematika/143927-igry-trenazhery-tablichnoe-umnozhenie-i-delenie.html" TargetMode="External"/><Relationship Id="rId2" Type="http://schemas.openxmlformats.org/officeDocument/2006/relationships/hyperlink" Target="https://moluch.ru/conf/ped/archive/96/4144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xpeducation.ru/ru/article/view?id=5783" TargetMode="External"/><Relationship Id="rId11" Type="http://schemas.openxmlformats.org/officeDocument/2006/relationships/hyperlink" Target="https://yandex.ru/images/?utm_source=main_stripe_big" TargetMode="External"/><Relationship Id="rId5" Type="http://schemas.openxmlformats.org/officeDocument/2006/relationships/hyperlink" Target="https://www.referat911.ru/Pedagogika/nestandartnye-formy-obucheniya/147888-2146824-place2.html" TargetMode="External"/><Relationship Id="rId10" Type="http://schemas.openxmlformats.org/officeDocument/2006/relationships/hyperlink" Target="https://obrazavr.ru/trenazhyory/matematisheskie-trenazhyory/" TargetMode="External"/><Relationship Id="rId4" Type="http://schemas.openxmlformats.org/officeDocument/2006/relationships/hyperlink" Target="https://nsportal.ru/shkola/materialy-k-attestatsii/library/2014/03/16/samoanaliz-pedagogicheskoy-deyatelnosti" TargetMode="External"/><Relationship Id="rId9" Type="http://schemas.openxmlformats.org/officeDocument/2006/relationships/hyperlink" Target="https://templates.office.com/ru-ru/%D1%88%D0%B0%D0%B1%D0%BB%D0%BE%D0%BD-%D1%82%D0%B5%D1%81%D1%82%D0%B0-%D1%83%D0%BD%D0%B8%D0%B2%D0%B5%D1%80%D1%81%D0%B0%D0%BB%D1%8C%D0%BD%D1%8B%D0%B9-tm9639149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4581" y="2839385"/>
            <a:ext cx="11252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3600" b="1" spc="1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Нетрадиционные формы обучения </a:t>
            </a:r>
            <a:r>
              <a:rPr lang="ru-RU" sz="3600" b="1" spc="1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математике</a:t>
            </a:r>
          </a:p>
          <a:p>
            <a:pPr indent="457200" algn="ctr">
              <a:spcAft>
                <a:spcPts val="0"/>
              </a:spcAft>
            </a:pPr>
            <a:r>
              <a:rPr lang="ru-RU" sz="3600" b="1" spc="1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spc="1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с ОВЗ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4" descr="http://images.myshared.ru/5/490087/slide_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04621" y="1420837"/>
            <a:ext cx="9144000" cy="157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uroseinternet.com/images/55dcba5b5297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6263" y="4164037"/>
            <a:ext cx="10072469" cy="191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58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347" y="1471611"/>
            <a:ext cx="3766816" cy="3766816"/>
          </a:xfrm>
          <a:prstGeom prst="rect">
            <a:avLst/>
          </a:prstGeom>
        </p:spPr>
      </p:pic>
      <p:sp>
        <p:nvSpPr>
          <p:cNvPr id="9" name="Пятиугольник 8"/>
          <p:cNvSpPr/>
          <p:nvPr/>
        </p:nvSpPr>
        <p:spPr>
          <a:xfrm>
            <a:off x="2110191" y="2696230"/>
            <a:ext cx="3103703" cy="1518363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26139" y="2752169"/>
            <a:ext cx="19768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</a:t>
            </a:r>
            <a:endParaRPr lang="ru-RU" sz="7200" dirty="0">
              <a:ln>
                <a:solidFill>
                  <a:srgbClr val="00B05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7858" y="932175"/>
            <a:ext cx="6128601" cy="92333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5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 навыки</a:t>
            </a:r>
            <a:endParaRPr lang="ru-RU" sz="54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33348" y="3321779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35082" y="4782727"/>
            <a:ext cx="53110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сотрудничество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3333" y="3499391"/>
            <a:ext cx="45684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Century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соперничество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Century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521" y="1891754"/>
            <a:ext cx="38212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правила</a:t>
            </a:r>
            <a:endParaRPr lang="ru-RU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3964148" y="1217934"/>
            <a:ext cx="424054" cy="497541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5749871" y="3703728"/>
            <a:ext cx="467633" cy="497541"/>
          </a:xfrm>
          <a:prstGeom prst="chevr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5793450" y="2260954"/>
            <a:ext cx="424054" cy="497541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4176175" y="5079800"/>
            <a:ext cx="424054" cy="497541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9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5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63638" y="1354392"/>
            <a:ext cx="63578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spc="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Охота </a:t>
            </a:r>
            <a:r>
              <a:rPr lang="ru-RU" sz="4800" spc="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4800" b="1" spc="100" dirty="0">
                <a:solidFill>
                  <a:srgbClr val="FF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пятёрками</a:t>
            </a:r>
            <a:endParaRPr lang="ru-RU" sz="4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 descr="http://cs312431.vk.me/v312431538/30d8/VOsGwlFSRR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673" y="289317"/>
            <a:ext cx="2844052" cy="34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ашивка 3"/>
          <p:cNvSpPr/>
          <p:nvPr/>
        </p:nvSpPr>
        <p:spPr>
          <a:xfrm>
            <a:off x="7179534" y="1535042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8714" y="4227449"/>
            <a:ext cx="66111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 smtClean="0"/>
              <a:t>Математика </a:t>
            </a:r>
            <a:r>
              <a:rPr lang="ru-RU" sz="6600" i="1" dirty="0" smtClean="0">
                <a:solidFill>
                  <a:srgbClr val="FF3300"/>
                </a:solidFill>
              </a:rPr>
              <a:t>вокруг</a:t>
            </a:r>
            <a:r>
              <a:rPr lang="ru-RU" sz="5400" i="1" dirty="0" smtClean="0"/>
              <a:t> нас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flipH="1">
            <a:off x="4067542" y="4354962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http://pioner48.ru/image/cache/data-pioner48-school-shopedu-v-gorode-chisel-uchebno-igrovoy-kompleks-na-magnitakh-4-600x6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27" y="2914680"/>
            <a:ext cx="3221527" cy="322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1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5FE"/>
              </a:clrFrom>
              <a:clrTo>
                <a:srgbClr val="ECF5FE">
                  <a:alpha val="0"/>
                </a:srgbClr>
              </a:clrTo>
            </a:clrChange>
          </a:blip>
          <a:srcRect l="6484" t="21907" r="76228" b="59095"/>
          <a:stretch>
            <a:fillRect/>
          </a:stretch>
        </p:blipFill>
        <p:spPr bwMode="auto">
          <a:xfrm>
            <a:off x="1062695" y="3492555"/>
            <a:ext cx="671481" cy="983874"/>
          </a:xfrm>
          <a:prstGeom prst="rect">
            <a:avLst/>
          </a:prstGeom>
          <a:noFill/>
        </p:spPr>
      </p:pic>
      <p:pic>
        <p:nvPicPr>
          <p:cNvPr id="4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3F9"/>
              </a:clrFrom>
              <a:clrTo>
                <a:srgbClr val="ECF3F9">
                  <a:alpha val="0"/>
                </a:srgbClr>
              </a:clrTo>
            </a:clrChange>
          </a:blip>
          <a:srcRect l="23829" t="17881" r="59650" b="59590"/>
          <a:stretch>
            <a:fillRect/>
          </a:stretch>
        </p:blipFill>
        <p:spPr bwMode="auto">
          <a:xfrm>
            <a:off x="1944007" y="3342868"/>
            <a:ext cx="623456" cy="1133561"/>
          </a:xfrm>
          <a:prstGeom prst="rect">
            <a:avLst/>
          </a:prstGeom>
          <a:noFill/>
        </p:spPr>
      </p:pic>
      <p:pic>
        <p:nvPicPr>
          <p:cNvPr id="5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40496" t="12954" r="42321" b="58432"/>
          <a:stretch/>
        </p:blipFill>
        <p:spPr bwMode="auto">
          <a:xfrm>
            <a:off x="2851480" y="3079375"/>
            <a:ext cx="667406" cy="1481821"/>
          </a:xfrm>
          <a:prstGeom prst="rect">
            <a:avLst/>
          </a:prstGeom>
          <a:noFill/>
        </p:spPr>
      </p:pic>
      <p:pic>
        <p:nvPicPr>
          <p:cNvPr id="6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BF4FD"/>
              </a:clrFrom>
              <a:clrTo>
                <a:srgbClr val="EBF4FD">
                  <a:alpha val="0"/>
                </a:srgbClr>
              </a:clrTo>
            </a:clrChange>
          </a:blip>
          <a:srcRect l="7023" t="57881" r="76058" b="3242"/>
          <a:stretch>
            <a:fillRect/>
          </a:stretch>
        </p:blipFill>
        <p:spPr bwMode="auto">
          <a:xfrm>
            <a:off x="5074987" y="2250011"/>
            <a:ext cx="726727" cy="2226418"/>
          </a:xfrm>
          <a:prstGeom prst="rect">
            <a:avLst/>
          </a:prstGeom>
          <a:noFill/>
        </p:spPr>
      </p:pic>
      <p:pic>
        <p:nvPicPr>
          <p:cNvPr id="7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5FB"/>
              </a:clrFrom>
              <a:clrTo>
                <a:srgbClr val="F0F5FB">
                  <a:alpha val="0"/>
                </a:srgbClr>
              </a:clrTo>
            </a:clrChange>
          </a:blip>
          <a:srcRect l="24163" t="51822" r="59964" b="4345"/>
          <a:stretch>
            <a:fillRect/>
          </a:stretch>
        </p:blipFill>
        <p:spPr bwMode="auto">
          <a:xfrm>
            <a:off x="6272230" y="1909056"/>
            <a:ext cx="693345" cy="2552883"/>
          </a:xfrm>
          <a:prstGeom prst="rect">
            <a:avLst/>
          </a:prstGeom>
          <a:noFill/>
        </p:spPr>
      </p:pic>
      <p:pic>
        <p:nvPicPr>
          <p:cNvPr id="8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F5FB"/>
              </a:clrFrom>
              <a:clrTo>
                <a:srgbClr val="E8F5FB">
                  <a:alpha val="0"/>
                </a:srgbClr>
              </a:clrTo>
            </a:clrChange>
          </a:blip>
          <a:srcRect l="42516" t="47796" r="40691" b="3920"/>
          <a:stretch>
            <a:fillRect/>
          </a:stretch>
        </p:blipFill>
        <p:spPr bwMode="auto">
          <a:xfrm>
            <a:off x="7398132" y="1631225"/>
            <a:ext cx="737339" cy="2826590"/>
          </a:xfrm>
          <a:prstGeom prst="rect">
            <a:avLst/>
          </a:prstGeom>
          <a:noFill/>
        </p:spPr>
      </p:pic>
      <p:pic>
        <p:nvPicPr>
          <p:cNvPr id="9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4F8"/>
              </a:clrFrom>
              <a:clrTo>
                <a:srgbClr val="F3F4F8">
                  <a:alpha val="0"/>
                </a:srgbClr>
              </a:clrTo>
            </a:clrChange>
          </a:blip>
          <a:srcRect l="58688" t="41483" r="24304" b="4035"/>
          <a:stretch>
            <a:fillRect/>
          </a:stretch>
        </p:blipFill>
        <p:spPr bwMode="auto">
          <a:xfrm>
            <a:off x="8468739" y="1233998"/>
            <a:ext cx="759148" cy="3242431"/>
          </a:xfrm>
          <a:prstGeom prst="rect">
            <a:avLst/>
          </a:prstGeom>
          <a:noFill/>
        </p:spPr>
      </p:pic>
      <p:pic>
        <p:nvPicPr>
          <p:cNvPr id="10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6F8"/>
              </a:clrFrom>
              <a:clrTo>
                <a:srgbClr val="ECF6F8">
                  <a:alpha val="0"/>
                </a:srgbClr>
              </a:clrTo>
            </a:clrChange>
          </a:blip>
          <a:srcRect l="75693" t="36186" r="4646" b="2909"/>
          <a:stretch>
            <a:fillRect/>
          </a:stretch>
        </p:blipFill>
        <p:spPr bwMode="auto">
          <a:xfrm>
            <a:off x="9632600" y="968188"/>
            <a:ext cx="854759" cy="3530434"/>
          </a:xfrm>
          <a:prstGeom prst="rect">
            <a:avLst/>
          </a:prstGeom>
          <a:noFill/>
        </p:spPr>
      </p:pic>
      <p:pic>
        <p:nvPicPr>
          <p:cNvPr id="11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5FC"/>
              </a:clrFrom>
              <a:clrTo>
                <a:srgbClr val="ECF5FC">
                  <a:alpha val="0"/>
                </a:srgbClr>
              </a:clrTo>
            </a:clrChange>
          </a:blip>
          <a:srcRect l="57445" t="6991" r="24589" b="59826"/>
          <a:stretch>
            <a:fillRect/>
          </a:stretch>
        </p:blipFill>
        <p:spPr bwMode="auto">
          <a:xfrm>
            <a:off x="3852153" y="2584315"/>
            <a:ext cx="777337" cy="1914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5FE"/>
              </a:clrFrom>
              <a:clrTo>
                <a:srgbClr val="ECF5FE">
                  <a:alpha val="0"/>
                </a:srgbClr>
              </a:clrTo>
            </a:clrChange>
          </a:blip>
          <a:srcRect l="6484" t="21907" r="76228" b="59095"/>
          <a:stretch>
            <a:fillRect/>
          </a:stretch>
        </p:blipFill>
        <p:spPr bwMode="auto">
          <a:xfrm>
            <a:off x="3276099" y="2199088"/>
            <a:ext cx="526719" cy="771764"/>
          </a:xfrm>
          <a:prstGeom prst="rect">
            <a:avLst/>
          </a:prstGeom>
          <a:noFill/>
        </p:spPr>
      </p:pic>
      <p:pic>
        <p:nvPicPr>
          <p:cNvPr id="4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FF4F9"/>
              </a:clrFrom>
              <a:clrTo>
                <a:srgbClr val="DFF4F9">
                  <a:alpha val="0"/>
                </a:srgbClr>
              </a:clrTo>
            </a:clrChange>
          </a:blip>
          <a:srcRect l="23829" t="17881" r="59650" b="59590"/>
          <a:stretch>
            <a:fillRect/>
          </a:stretch>
        </p:blipFill>
        <p:spPr bwMode="auto">
          <a:xfrm>
            <a:off x="3409759" y="5020667"/>
            <a:ext cx="735217" cy="1214518"/>
          </a:xfrm>
          <a:prstGeom prst="rect">
            <a:avLst/>
          </a:prstGeom>
          <a:noFill/>
        </p:spPr>
      </p:pic>
      <p:pic>
        <p:nvPicPr>
          <p:cNvPr id="5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41146" t="13415" r="42866" b="59481"/>
          <a:stretch/>
        </p:blipFill>
        <p:spPr bwMode="auto">
          <a:xfrm>
            <a:off x="4124061" y="1770443"/>
            <a:ext cx="775438" cy="1308934"/>
          </a:xfrm>
          <a:prstGeom prst="rect">
            <a:avLst/>
          </a:prstGeom>
          <a:noFill/>
        </p:spPr>
      </p:pic>
      <p:pic>
        <p:nvPicPr>
          <p:cNvPr id="6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7F6FB"/>
              </a:clrFrom>
              <a:clrTo>
                <a:srgbClr val="E7F6FB">
                  <a:alpha val="0"/>
                </a:srgbClr>
              </a:clrTo>
            </a:clrChange>
          </a:blip>
          <a:srcRect l="7023" t="57881" r="76058" b="3242"/>
          <a:stretch>
            <a:fillRect/>
          </a:stretch>
        </p:blipFill>
        <p:spPr bwMode="auto">
          <a:xfrm>
            <a:off x="5220744" y="1280100"/>
            <a:ext cx="805638" cy="2046735"/>
          </a:xfrm>
          <a:prstGeom prst="rect">
            <a:avLst/>
          </a:prstGeom>
          <a:noFill/>
        </p:spPr>
      </p:pic>
      <p:pic>
        <p:nvPicPr>
          <p:cNvPr id="7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F4FE"/>
              </a:clrFrom>
              <a:clrTo>
                <a:srgbClr val="EAF4FE">
                  <a:alpha val="0"/>
                </a:srgbClr>
              </a:clrTo>
            </a:clrChange>
          </a:blip>
          <a:srcRect l="24163" t="51822" r="59964" b="4345"/>
          <a:stretch>
            <a:fillRect/>
          </a:stretch>
        </p:blipFill>
        <p:spPr bwMode="auto">
          <a:xfrm>
            <a:off x="6026381" y="3822074"/>
            <a:ext cx="719186" cy="2413111"/>
          </a:xfrm>
          <a:prstGeom prst="rect">
            <a:avLst/>
          </a:prstGeom>
          <a:noFill/>
        </p:spPr>
      </p:pic>
      <p:pic>
        <p:nvPicPr>
          <p:cNvPr id="8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BF6FC"/>
              </a:clrFrom>
              <a:clrTo>
                <a:srgbClr val="EBF6FC">
                  <a:alpha val="0"/>
                </a:srgbClr>
              </a:clrTo>
            </a:clrChange>
          </a:blip>
          <a:srcRect l="42516" t="47796" r="40691" b="3920"/>
          <a:stretch>
            <a:fillRect/>
          </a:stretch>
        </p:blipFill>
        <p:spPr bwMode="auto">
          <a:xfrm>
            <a:off x="6550170" y="817035"/>
            <a:ext cx="796689" cy="2422627"/>
          </a:xfrm>
          <a:prstGeom prst="rect">
            <a:avLst/>
          </a:prstGeom>
          <a:noFill/>
        </p:spPr>
      </p:pic>
      <p:pic>
        <p:nvPicPr>
          <p:cNvPr id="9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BF6"/>
              </a:clrFrom>
              <a:clrTo>
                <a:srgbClr val="ECFBF6">
                  <a:alpha val="0"/>
                </a:srgbClr>
              </a:clrTo>
            </a:clrChange>
          </a:blip>
          <a:srcRect l="58688" t="41483" r="24304" b="4035"/>
          <a:stretch>
            <a:fillRect/>
          </a:stretch>
        </p:blipFill>
        <p:spPr bwMode="auto">
          <a:xfrm>
            <a:off x="7380898" y="3502270"/>
            <a:ext cx="804507" cy="2760817"/>
          </a:xfrm>
          <a:prstGeom prst="rect">
            <a:avLst/>
          </a:prstGeom>
          <a:noFill/>
        </p:spPr>
      </p:pic>
      <p:pic>
        <p:nvPicPr>
          <p:cNvPr id="10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6F8"/>
              </a:clrFrom>
              <a:clrTo>
                <a:srgbClr val="ECF6F8">
                  <a:alpha val="0"/>
                </a:srgbClr>
              </a:clrTo>
            </a:clrChange>
          </a:blip>
          <a:srcRect l="75693" t="36186" r="4646" b="2909"/>
          <a:stretch>
            <a:fillRect/>
          </a:stretch>
        </p:blipFill>
        <p:spPr bwMode="auto">
          <a:xfrm>
            <a:off x="7957468" y="82016"/>
            <a:ext cx="978623" cy="3420254"/>
          </a:xfrm>
          <a:prstGeom prst="rect">
            <a:avLst/>
          </a:prstGeom>
          <a:noFill/>
        </p:spPr>
      </p:pic>
      <p:pic>
        <p:nvPicPr>
          <p:cNvPr id="11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58692" t="8021" r="25751" b="59827"/>
          <a:stretch/>
        </p:blipFill>
        <p:spPr bwMode="auto">
          <a:xfrm>
            <a:off x="4686299" y="4455149"/>
            <a:ext cx="704536" cy="1807938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>
          <a:xfrm>
            <a:off x="480248" y="2780093"/>
            <a:ext cx="11044344" cy="871873"/>
          </a:xfrm>
          <a:custGeom>
            <a:avLst/>
            <a:gdLst>
              <a:gd name="connsiteX0" fmla="*/ 0 w 11196144"/>
              <a:gd name="connsiteY0" fmla="*/ 0 h 430925"/>
              <a:gd name="connsiteX1" fmla="*/ 1355834 w 11196144"/>
              <a:gd name="connsiteY1" fmla="*/ 47297 h 430925"/>
              <a:gd name="connsiteX2" fmla="*/ 2254469 w 11196144"/>
              <a:gd name="connsiteY2" fmla="*/ 189187 h 430925"/>
              <a:gd name="connsiteX3" fmla="*/ 2680138 w 11196144"/>
              <a:gd name="connsiteY3" fmla="*/ 110359 h 430925"/>
              <a:gd name="connsiteX4" fmla="*/ 3515710 w 11196144"/>
              <a:gd name="connsiteY4" fmla="*/ 78828 h 430925"/>
              <a:gd name="connsiteX5" fmla="*/ 4067503 w 11196144"/>
              <a:gd name="connsiteY5" fmla="*/ 126125 h 430925"/>
              <a:gd name="connsiteX6" fmla="*/ 4524703 w 11196144"/>
              <a:gd name="connsiteY6" fmla="*/ 157656 h 430925"/>
              <a:gd name="connsiteX7" fmla="*/ 4918841 w 11196144"/>
              <a:gd name="connsiteY7" fmla="*/ 268014 h 430925"/>
              <a:gd name="connsiteX8" fmla="*/ 5959365 w 11196144"/>
              <a:gd name="connsiteY8" fmla="*/ 204952 h 430925"/>
              <a:gd name="connsiteX9" fmla="*/ 6731876 w 11196144"/>
              <a:gd name="connsiteY9" fmla="*/ 220718 h 430925"/>
              <a:gd name="connsiteX10" fmla="*/ 7094482 w 11196144"/>
              <a:gd name="connsiteY10" fmla="*/ 315311 h 430925"/>
              <a:gd name="connsiteX11" fmla="*/ 7788165 w 11196144"/>
              <a:gd name="connsiteY11" fmla="*/ 331076 h 430925"/>
              <a:gd name="connsiteX12" fmla="*/ 8623738 w 11196144"/>
              <a:gd name="connsiteY12" fmla="*/ 378373 h 430925"/>
              <a:gd name="connsiteX13" fmla="*/ 9002110 w 11196144"/>
              <a:gd name="connsiteY13" fmla="*/ 409904 h 430925"/>
              <a:gd name="connsiteX14" fmla="*/ 9475076 w 11196144"/>
              <a:gd name="connsiteY14" fmla="*/ 409904 h 430925"/>
              <a:gd name="connsiteX15" fmla="*/ 10957034 w 11196144"/>
              <a:gd name="connsiteY15" fmla="*/ 283780 h 430925"/>
              <a:gd name="connsiteX16" fmla="*/ 10909738 w 11196144"/>
              <a:gd name="connsiteY16" fmla="*/ 283780 h 43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96144" h="430925">
                <a:moveTo>
                  <a:pt x="0" y="0"/>
                </a:moveTo>
                <a:cubicBezTo>
                  <a:pt x="490044" y="7883"/>
                  <a:pt x="980089" y="15766"/>
                  <a:pt x="1355834" y="47297"/>
                </a:cubicBezTo>
                <a:cubicBezTo>
                  <a:pt x="1731579" y="78828"/>
                  <a:pt x="2033752" y="178677"/>
                  <a:pt x="2254469" y="189187"/>
                </a:cubicBezTo>
                <a:cubicBezTo>
                  <a:pt x="2475186" y="199697"/>
                  <a:pt x="2469931" y="128752"/>
                  <a:pt x="2680138" y="110359"/>
                </a:cubicBezTo>
                <a:cubicBezTo>
                  <a:pt x="2890345" y="91966"/>
                  <a:pt x="3284483" y="76200"/>
                  <a:pt x="3515710" y="78828"/>
                </a:cubicBezTo>
                <a:cubicBezTo>
                  <a:pt x="3746937" y="81456"/>
                  <a:pt x="4067503" y="126125"/>
                  <a:pt x="4067503" y="126125"/>
                </a:cubicBezTo>
                <a:cubicBezTo>
                  <a:pt x="4235669" y="139263"/>
                  <a:pt x="4382813" y="134008"/>
                  <a:pt x="4524703" y="157656"/>
                </a:cubicBezTo>
                <a:cubicBezTo>
                  <a:pt x="4666593" y="181304"/>
                  <a:pt x="4679731" y="260131"/>
                  <a:pt x="4918841" y="268014"/>
                </a:cubicBezTo>
                <a:cubicBezTo>
                  <a:pt x="5157951" y="275897"/>
                  <a:pt x="5657193" y="212835"/>
                  <a:pt x="5959365" y="204952"/>
                </a:cubicBezTo>
                <a:cubicBezTo>
                  <a:pt x="6261537" y="197069"/>
                  <a:pt x="6542690" y="202325"/>
                  <a:pt x="6731876" y="220718"/>
                </a:cubicBezTo>
                <a:cubicBezTo>
                  <a:pt x="6921062" y="239111"/>
                  <a:pt x="6918434" y="296918"/>
                  <a:pt x="7094482" y="315311"/>
                </a:cubicBezTo>
                <a:cubicBezTo>
                  <a:pt x="7270530" y="333704"/>
                  <a:pt x="7533289" y="320566"/>
                  <a:pt x="7788165" y="331076"/>
                </a:cubicBezTo>
                <a:cubicBezTo>
                  <a:pt x="8043041" y="341586"/>
                  <a:pt x="8421414" y="365235"/>
                  <a:pt x="8623738" y="378373"/>
                </a:cubicBezTo>
                <a:cubicBezTo>
                  <a:pt x="8826062" y="391511"/>
                  <a:pt x="8860220" y="404649"/>
                  <a:pt x="9002110" y="409904"/>
                </a:cubicBezTo>
                <a:cubicBezTo>
                  <a:pt x="9144000" y="415159"/>
                  <a:pt x="9149255" y="430925"/>
                  <a:pt x="9475076" y="409904"/>
                </a:cubicBezTo>
                <a:cubicBezTo>
                  <a:pt x="9800897" y="388883"/>
                  <a:pt x="10717924" y="304801"/>
                  <a:pt x="10957034" y="283780"/>
                </a:cubicBezTo>
                <a:cubicBezTo>
                  <a:pt x="11196144" y="262759"/>
                  <a:pt x="11052941" y="273269"/>
                  <a:pt x="10909738" y="2837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4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FF4F9"/>
              </a:clrFrom>
              <a:clrTo>
                <a:srgbClr val="DFF4F9">
                  <a:alpha val="0"/>
                </a:srgbClr>
              </a:clrTo>
            </a:clrChange>
          </a:blip>
          <a:srcRect l="23829" t="17881" r="59650" b="59590"/>
          <a:stretch>
            <a:fillRect/>
          </a:stretch>
        </p:blipFill>
        <p:spPr bwMode="auto">
          <a:xfrm>
            <a:off x="3409759" y="5020667"/>
            <a:ext cx="735217" cy="1214518"/>
          </a:xfrm>
          <a:prstGeom prst="rect">
            <a:avLst/>
          </a:prstGeom>
          <a:noFill/>
        </p:spPr>
      </p:pic>
      <p:pic>
        <p:nvPicPr>
          <p:cNvPr id="5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41146" t="13415" r="42866" b="58433"/>
          <a:stretch/>
        </p:blipFill>
        <p:spPr bwMode="auto">
          <a:xfrm>
            <a:off x="4124061" y="1770442"/>
            <a:ext cx="775438" cy="1359515"/>
          </a:xfrm>
          <a:prstGeom prst="rect">
            <a:avLst/>
          </a:prstGeom>
          <a:noFill/>
        </p:spPr>
      </p:pic>
      <p:pic>
        <p:nvPicPr>
          <p:cNvPr id="6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7F6FB"/>
              </a:clrFrom>
              <a:clrTo>
                <a:srgbClr val="E7F6FB">
                  <a:alpha val="0"/>
                </a:srgbClr>
              </a:clrTo>
            </a:clrChange>
          </a:blip>
          <a:srcRect l="7023" t="57881" r="76058" b="3242"/>
          <a:stretch>
            <a:fillRect/>
          </a:stretch>
        </p:blipFill>
        <p:spPr bwMode="auto">
          <a:xfrm>
            <a:off x="5220744" y="1280100"/>
            <a:ext cx="805638" cy="2046735"/>
          </a:xfrm>
          <a:prstGeom prst="rect">
            <a:avLst/>
          </a:prstGeom>
          <a:noFill/>
        </p:spPr>
      </p:pic>
      <p:pic>
        <p:nvPicPr>
          <p:cNvPr id="7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F4FE"/>
              </a:clrFrom>
              <a:clrTo>
                <a:srgbClr val="EAF4FE">
                  <a:alpha val="0"/>
                </a:srgbClr>
              </a:clrTo>
            </a:clrChange>
          </a:blip>
          <a:srcRect l="24163" t="51822" r="59964" b="4345"/>
          <a:stretch>
            <a:fillRect/>
          </a:stretch>
        </p:blipFill>
        <p:spPr bwMode="auto">
          <a:xfrm>
            <a:off x="6026381" y="3822074"/>
            <a:ext cx="719186" cy="2413111"/>
          </a:xfrm>
          <a:prstGeom prst="rect">
            <a:avLst/>
          </a:prstGeom>
          <a:noFill/>
        </p:spPr>
      </p:pic>
      <p:pic>
        <p:nvPicPr>
          <p:cNvPr id="8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BF6FC"/>
              </a:clrFrom>
              <a:clrTo>
                <a:srgbClr val="EBF6FC">
                  <a:alpha val="0"/>
                </a:srgbClr>
              </a:clrTo>
            </a:clrChange>
          </a:blip>
          <a:srcRect l="42516" t="47796" r="40691" b="3920"/>
          <a:stretch>
            <a:fillRect/>
          </a:stretch>
        </p:blipFill>
        <p:spPr bwMode="auto">
          <a:xfrm>
            <a:off x="6550170" y="817035"/>
            <a:ext cx="796689" cy="2422627"/>
          </a:xfrm>
          <a:prstGeom prst="rect">
            <a:avLst/>
          </a:prstGeom>
          <a:noFill/>
        </p:spPr>
      </p:pic>
      <p:pic>
        <p:nvPicPr>
          <p:cNvPr id="9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BF6"/>
              </a:clrFrom>
              <a:clrTo>
                <a:srgbClr val="ECFBF6">
                  <a:alpha val="0"/>
                </a:srgbClr>
              </a:clrTo>
            </a:clrChange>
          </a:blip>
          <a:srcRect l="58688" t="41483" r="24304" b="4035"/>
          <a:stretch>
            <a:fillRect/>
          </a:stretch>
        </p:blipFill>
        <p:spPr bwMode="auto">
          <a:xfrm>
            <a:off x="7380898" y="3502270"/>
            <a:ext cx="804507" cy="2760817"/>
          </a:xfrm>
          <a:prstGeom prst="rect">
            <a:avLst/>
          </a:prstGeom>
          <a:noFill/>
        </p:spPr>
      </p:pic>
      <p:pic>
        <p:nvPicPr>
          <p:cNvPr id="10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6F8"/>
              </a:clrFrom>
              <a:clrTo>
                <a:srgbClr val="ECF6F8">
                  <a:alpha val="0"/>
                </a:srgbClr>
              </a:clrTo>
            </a:clrChange>
          </a:blip>
          <a:srcRect l="75693" t="36186" r="4646" b="2909"/>
          <a:stretch>
            <a:fillRect/>
          </a:stretch>
        </p:blipFill>
        <p:spPr bwMode="auto">
          <a:xfrm>
            <a:off x="7957468" y="82016"/>
            <a:ext cx="978623" cy="3420254"/>
          </a:xfrm>
          <a:prstGeom prst="rect">
            <a:avLst/>
          </a:prstGeom>
          <a:noFill/>
        </p:spPr>
      </p:pic>
      <p:pic>
        <p:nvPicPr>
          <p:cNvPr id="11" name="Picture 2" descr="http://xn--80agclgmtkckhw.xn--p1ai/image/cache/import_files/42/421f7b051b2211e4a1233085a99aa192_990e5f0e1bc711e4a04f3085a99aa192-480x64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58692" t="8021" r="25751" b="59827"/>
          <a:stretch/>
        </p:blipFill>
        <p:spPr bwMode="auto">
          <a:xfrm>
            <a:off x="4686299" y="4455149"/>
            <a:ext cx="704536" cy="1807938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>
          <a:xfrm>
            <a:off x="480248" y="2780093"/>
            <a:ext cx="11044344" cy="871873"/>
          </a:xfrm>
          <a:custGeom>
            <a:avLst/>
            <a:gdLst>
              <a:gd name="connsiteX0" fmla="*/ 0 w 11196144"/>
              <a:gd name="connsiteY0" fmla="*/ 0 h 430925"/>
              <a:gd name="connsiteX1" fmla="*/ 1355834 w 11196144"/>
              <a:gd name="connsiteY1" fmla="*/ 47297 h 430925"/>
              <a:gd name="connsiteX2" fmla="*/ 2254469 w 11196144"/>
              <a:gd name="connsiteY2" fmla="*/ 189187 h 430925"/>
              <a:gd name="connsiteX3" fmla="*/ 2680138 w 11196144"/>
              <a:gd name="connsiteY3" fmla="*/ 110359 h 430925"/>
              <a:gd name="connsiteX4" fmla="*/ 3515710 w 11196144"/>
              <a:gd name="connsiteY4" fmla="*/ 78828 h 430925"/>
              <a:gd name="connsiteX5" fmla="*/ 4067503 w 11196144"/>
              <a:gd name="connsiteY5" fmla="*/ 126125 h 430925"/>
              <a:gd name="connsiteX6" fmla="*/ 4524703 w 11196144"/>
              <a:gd name="connsiteY6" fmla="*/ 157656 h 430925"/>
              <a:gd name="connsiteX7" fmla="*/ 4918841 w 11196144"/>
              <a:gd name="connsiteY7" fmla="*/ 268014 h 430925"/>
              <a:gd name="connsiteX8" fmla="*/ 5959365 w 11196144"/>
              <a:gd name="connsiteY8" fmla="*/ 204952 h 430925"/>
              <a:gd name="connsiteX9" fmla="*/ 6731876 w 11196144"/>
              <a:gd name="connsiteY9" fmla="*/ 220718 h 430925"/>
              <a:gd name="connsiteX10" fmla="*/ 7094482 w 11196144"/>
              <a:gd name="connsiteY10" fmla="*/ 315311 h 430925"/>
              <a:gd name="connsiteX11" fmla="*/ 7788165 w 11196144"/>
              <a:gd name="connsiteY11" fmla="*/ 331076 h 430925"/>
              <a:gd name="connsiteX12" fmla="*/ 8623738 w 11196144"/>
              <a:gd name="connsiteY12" fmla="*/ 378373 h 430925"/>
              <a:gd name="connsiteX13" fmla="*/ 9002110 w 11196144"/>
              <a:gd name="connsiteY13" fmla="*/ 409904 h 430925"/>
              <a:gd name="connsiteX14" fmla="*/ 9475076 w 11196144"/>
              <a:gd name="connsiteY14" fmla="*/ 409904 h 430925"/>
              <a:gd name="connsiteX15" fmla="*/ 10957034 w 11196144"/>
              <a:gd name="connsiteY15" fmla="*/ 283780 h 430925"/>
              <a:gd name="connsiteX16" fmla="*/ 10909738 w 11196144"/>
              <a:gd name="connsiteY16" fmla="*/ 283780 h 43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96144" h="430925">
                <a:moveTo>
                  <a:pt x="0" y="0"/>
                </a:moveTo>
                <a:cubicBezTo>
                  <a:pt x="490044" y="7883"/>
                  <a:pt x="980089" y="15766"/>
                  <a:pt x="1355834" y="47297"/>
                </a:cubicBezTo>
                <a:cubicBezTo>
                  <a:pt x="1731579" y="78828"/>
                  <a:pt x="2033752" y="178677"/>
                  <a:pt x="2254469" y="189187"/>
                </a:cubicBezTo>
                <a:cubicBezTo>
                  <a:pt x="2475186" y="199697"/>
                  <a:pt x="2469931" y="128752"/>
                  <a:pt x="2680138" y="110359"/>
                </a:cubicBezTo>
                <a:cubicBezTo>
                  <a:pt x="2890345" y="91966"/>
                  <a:pt x="3284483" y="76200"/>
                  <a:pt x="3515710" y="78828"/>
                </a:cubicBezTo>
                <a:cubicBezTo>
                  <a:pt x="3746937" y="81456"/>
                  <a:pt x="4067503" y="126125"/>
                  <a:pt x="4067503" y="126125"/>
                </a:cubicBezTo>
                <a:cubicBezTo>
                  <a:pt x="4235669" y="139263"/>
                  <a:pt x="4382813" y="134008"/>
                  <a:pt x="4524703" y="157656"/>
                </a:cubicBezTo>
                <a:cubicBezTo>
                  <a:pt x="4666593" y="181304"/>
                  <a:pt x="4679731" y="260131"/>
                  <a:pt x="4918841" y="268014"/>
                </a:cubicBezTo>
                <a:cubicBezTo>
                  <a:pt x="5157951" y="275897"/>
                  <a:pt x="5657193" y="212835"/>
                  <a:pt x="5959365" y="204952"/>
                </a:cubicBezTo>
                <a:cubicBezTo>
                  <a:pt x="6261537" y="197069"/>
                  <a:pt x="6542690" y="202325"/>
                  <a:pt x="6731876" y="220718"/>
                </a:cubicBezTo>
                <a:cubicBezTo>
                  <a:pt x="6921062" y="239111"/>
                  <a:pt x="6918434" y="296918"/>
                  <a:pt x="7094482" y="315311"/>
                </a:cubicBezTo>
                <a:cubicBezTo>
                  <a:pt x="7270530" y="333704"/>
                  <a:pt x="7533289" y="320566"/>
                  <a:pt x="7788165" y="331076"/>
                </a:cubicBezTo>
                <a:cubicBezTo>
                  <a:pt x="8043041" y="341586"/>
                  <a:pt x="8421414" y="365235"/>
                  <a:pt x="8623738" y="378373"/>
                </a:cubicBezTo>
                <a:cubicBezTo>
                  <a:pt x="8826062" y="391511"/>
                  <a:pt x="8860220" y="404649"/>
                  <a:pt x="9002110" y="409904"/>
                </a:cubicBezTo>
                <a:cubicBezTo>
                  <a:pt x="9144000" y="415159"/>
                  <a:pt x="9149255" y="430925"/>
                  <a:pt x="9475076" y="409904"/>
                </a:cubicBezTo>
                <a:cubicBezTo>
                  <a:pt x="9800897" y="388883"/>
                  <a:pt x="10717924" y="304801"/>
                  <a:pt x="10957034" y="283780"/>
                </a:cubicBezTo>
                <a:cubicBezTo>
                  <a:pt x="11196144" y="262759"/>
                  <a:pt x="11052941" y="273269"/>
                  <a:pt x="10909738" y="2837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http://shkola6.dp.ua/admin/incl/libfile.php?path=zno%2F&amp;filename=2912.jpg&amp;action=view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80322" y="1664401"/>
            <a:ext cx="2168109" cy="1626082"/>
          </a:xfrm>
          <a:prstGeom prst="rect">
            <a:avLst/>
          </a:prstGeom>
          <a:noFill/>
        </p:spPr>
      </p:pic>
      <p:pic>
        <p:nvPicPr>
          <p:cNvPr id="1030" name="Picture 6" descr="http://xn--d1akcekdb2f5ai.xn--p1ai/files/plakaty/dou/ugolki2/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738" y="1333868"/>
            <a:ext cx="2315373" cy="1636984"/>
          </a:xfrm>
          <a:prstGeom prst="rect">
            <a:avLst/>
          </a:prstGeom>
          <a:noFill/>
        </p:spPr>
      </p:pic>
      <p:grpSp>
        <p:nvGrpSpPr>
          <p:cNvPr id="19" name="Группа 18"/>
          <p:cNvGrpSpPr/>
          <p:nvPr/>
        </p:nvGrpSpPr>
        <p:grpSpPr>
          <a:xfrm>
            <a:off x="654710" y="3907919"/>
            <a:ext cx="2424104" cy="2225496"/>
            <a:chOff x="836604" y="3792071"/>
            <a:chExt cx="2177722" cy="2225496"/>
          </a:xfrm>
        </p:grpSpPr>
        <p:pic>
          <p:nvPicPr>
            <p:cNvPr id="15" name="Picture 4" descr="http://i.istockimg.com/file_thumbview_approve/20004881/3/stock-illustration-20004881-factory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8D5BA"/>
                </a:clrFrom>
                <a:clrTo>
                  <a:srgbClr val="F8D5BA">
                    <a:alpha val="0"/>
                  </a:srgbClr>
                </a:clrTo>
              </a:clrChange>
              <a:lum bright="10000" contrast="20000"/>
            </a:blip>
            <a:srcRect t="34159"/>
            <a:stretch/>
          </p:blipFill>
          <p:spPr bwMode="auto">
            <a:xfrm>
              <a:off x="836604" y="3792071"/>
              <a:ext cx="2177722" cy="2225496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1482991" y="4240606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ПСЗ</a:t>
              </a:r>
              <a:endParaRPr lang="ru-RU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9171698" y="3364204"/>
            <a:ext cx="2432921" cy="1440824"/>
            <a:chOff x="7240473" y="2199089"/>
            <a:chExt cx="4373592" cy="2808306"/>
          </a:xfrm>
        </p:grpSpPr>
        <p:pic>
          <p:nvPicPr>
            <p:cNvPr id="3076" name="Picture 4" descr="http://i.istockimg.com/file_thumbview_approve/23882547/3/stock-illustration-23882547-toy-shop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0473" y="2199089"/>
              <a:ext cx="4373592" cy="2808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9260094" y="3128746"/>
              <a:ext cx="1796013" cy="563807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игрушки</a:t>
              </a:r>
              <a:endParaRPr lang="ru-RU" sz="1400" b="1" dirty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9169129" y="4736707"/>
            <a:ext cx="2438060" cy="1601470"/>
            <a:chOff x="9169129" y="4736707"/>
            <a:chExt cx="2438060" cy="1601470"/>
          </a:xfrm>
        </p:grpSpPr>
        <p:pic>
          <p:nvPicPr>
            <p:cNvPr id="3080" name="Picture 8" descr="http://i.allday.ru/bd/92/0c/1342117903_4.jp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169129" y="4736707"/>
              <a:ext cx="2438060" cy="1601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9959996" y="5175901"/>
              <a:ext cx="899464" cy="276999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Comic Sans MS" panose="030F0702030302020204" pitchFamily="66" charset="0"/>
                </a:rPr>
                <a:t>продукты</a:t>
              </a:r>
              <a:endParaRPr lang="ru-RU" sz="1200" b="1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7842" y="2202689"/>
            <a:ext cx="530398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1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7242" y="1466763"/>
            <a:ext cx="5798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Геометрические </a:t>
            </a:r>
            <a:r>
              <a:rPr lang="ru-RU" sz="4400" b="1" dirty="0" smtClean="0">
                <a:solidFill>
                  <a:srgbClr val="0070C0"/>
                </a:solidFill>
              </a:rPr>
              <a:t>сказки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flipH="1">
            <a:off x="3965573" y="1644693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8" descr="http://images.myshared.ru/4/61638/slide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74" y="939825"/>
            <a:ext cx="2629022" cy="19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91181" y="3277051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cs typeface="Simplified Arabic Fixed" panose="02070309020205020404" pitchFamily="49" charset="-78"/>
              </a:rPr>
              <a:t>Тесты и тренажеры</a:t>
            </a:r>
            <a:endParaRPr lang="ru-RU" sz="4400" dirty="0">
              <a:cs typeface="Simplified Arabic Fixed" panose="02070309020205020404" pitchFamily="49" charset="-78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6145734" y="3361066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/>
          <a:srcRect l="3879" t="7480" r="36143" b="51453"/>
          <a:stretch/>
        </p:blipFill>
        <p:spPr>
          <a:xfrm>
            <a:off x="6973998" y="2528564"/>
            <a:ext cx="2851927" cy="2032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836233" y="5047957"/>
            <a:ext cx="4275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Развивающие игры</a:t>
            </a:r>
            <a:endParaRPr lang="ru-RU" sz="4000" dirty="0"/>
          </a:p>
        </p:txBody>
      </p:sp>
      <p:sp>
        <p:nvSpPr>
          <p:cNvPr id="12" name="Нашивка 11"/>
          <p:cNvSpPr/>
          <p:nvPr/>
        </p:nvSpPr>
        <p:spPr>
          <a:xfrm flipH="1">
            <a:off x="4074809" y="5087339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2" descr="http://smallgames.ws/uploads/posts/1222764560_8057836432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72" y="4099619"/>
            <a:ext cx="2708524" cy="203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6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tematika-informatika.ru/images/b/3/prezentatsija-na-temu-mir-figur-vyp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6" y="188260"/>
            <a:ext cx="4120590" cy="309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ages.myshared.ru/6/645482/slide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826" y="188260"/>
            <a:ext cx="3693458" cy="27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-fotki.yandex.ru/get/9827/234598876.14/0_11bd88_afe0b24c_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1720">
            <a:off x="3513946" y="1562916"/>
            <a:ext cx="4653495" cy="349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hepiratebaystore.com/images/56049fc7ca8b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6" y="3657600"/>
            <a:ext cx="3838201" cy="287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.myshared.ru/4/61638/slide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418" y="3657600"/>
            <a:ext cx="3962866" cy="29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8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10" b="115"/>
          <a:stretch/>
        </p:blipFill>
        <p:spPr>
          <a:xfrm>
            <a:off x="806824" y="2368192"/>
            <a:ext cx="10515600" cy="2795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8864" y="1062317"/>
            <a:ext cx="8779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Развивающие онлайн-игры для детей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90" b="-86"/>
          <a:stretch/>
        </p:blipFill>
        <p:spPr>
          <a:xfrm>
            <a:off x="833717" y="418415"/>
            <a:ext cx="5701553" cy="5943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r="31" b="-75"/>
          <a:stretch/>
        </p:blipFill>
        <p:spPr>
          <a:xfrm>
            <a:off x="7634911" y="268942"/>
            <a:ext cx="3805518" cy="28468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/>
          <a:srcRect r="-47" b="74"/>
          <a:stretch/>
        </p:blipFill>
        <p:spPr>
          <a:xfrm>
            <a:off x="7634911" y="3563471"/>
            <a:ext cx="3879149" cy="2892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/>
          <a:srcRect r="33" b="1"/>
          <a:stretch/>
        </p:blipFill>
        <p:spPr>
          <a:xfrm>
            <a:off x="4571999" y="2274091"/>
            <a:ext cx="3926542" cy="292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-29" b="19"/>
          <a:stretch/>
        </p:blipFill>
        <p:spPr>
          <a:xfrm>
            <a:off x="1627094" y="587611"/>
            <a:ext cx="8673352" cy="559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79" y="584969"/>
            <a:ext cx="10992041" cy="56880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3400" y="765376"/>
            <a:ext cx="11658600" cy="4527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«Для того, чтобы ученик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учился                   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800" b="1" dirty="0" smtClean="0">
                <a:ea typeface="Calibri" panose="020F0502020204030204" pitchFamily="34" charset="0"/>
                <a:cs typeface="Shruti" panose="020B0502040204020203" pitchFamily="34" charset="0"/>
              </a:rPr>
              <a:t>нужно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чтобы он учился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того, чтобы он учился охотно, </a:t>
            </a:r>
            <a:r>
              <a:rPr lang="ru-RU" sz="2800" b="1" u="sng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</a:t>
            </a:r>
            <a:r>
              <a:rPr lang="ru-RU" sz="2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Чтобы то, чему учат ученика, было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понятно и занимательно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Чтобы душевные силы его были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в самых выгодных условиях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Чтобы ученик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стыдился учителя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его товарищей.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Чтобы ученик </a:t>
            </a:r>
            <a:r>
              <a:rPr lang="ru-RU" sz="3600" dirty="0">
                <a:solidFill>
                  <a:srgbClr val="A50021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боялся наказания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дурное учение, то есть за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непонимание…»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71547" y="5449652"/>
            <a:ext cx="3157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Л.Н. Толстой </a:t>
            </a:r>
            <a:endParaRPr lang="ru-RU" sz="4000" dirty="0"/>
          </a:p>
        </p:txBody>
      </p:sp>
      <p:pic>
        <p:nvPicPr>
          <p:cNvPr id="22530" name="Picture 2" descr="http://cs628816.vk.me/v628816243/7a88/xvkdenvorTI.jpg"/>
          <p:cNvPicPr>
            <a:picLocks noChangeAspect="1" noChangeArrowheads="1"/>
          </p:cNvPicPr>
          <p:nvPr/>
        </p:nvPicPr>
        <p:blipFill>
          <a:blip r:embed="rId3" cstate="print"/>
          <a:srcRect t="-4001"/>
          <a:stretch>
            <a:fillRect/>
          </a:stretch>
        </p:blipFill>
        <p:spPr bwMode="auto">
          <a:xfrm>
            <a:off x="10058400" y="-171399"/>
            <a:ext cx="2099362" cy="2970150"/>
          </a:xfrm>
          <a:prstGeom prst="ellipse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74981" y="667345"/>
            <a:ext cx="2002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88119" y="1208939"/>
            <a:ext cx="1831079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охотно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56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 tmFilter="0, 0; .2, .5; .8, .5; 1, 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 tmFilter="0, 0; .2, .5; .8, .5; 1, 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 tmFilter="0, 0; .2, .5; .8, .5; 1, 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0" autoRev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7246" y="554590"/>
            <a:ext cx="5065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dirty="0" smtClean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Интерактивные тренажеры</a:t>
            </a:r>
            <a:endParaRPr lang="ru-RU" sz="2800" b="1" i="0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246" y="1077810"/>
            <a:ext cx="9309636" cy="514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8834" y="0"/>
            <a:ext cx="9641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17DC1"/>
                </a:solidFill>
                <a:latin typeface="Arial" panose="020B0604020202020204" pitchFamily="34" charset="0"/>
              </a:rPr>
              <a:t>Шаблон для создания компьютерных тестов в </a:t>
            </a:r>
            <a:r>
              <a:rPr lang="ru-RU" sz="2400" b="1" dirty="0" err="1">
                <a:solidFill>
                  <a:srgbClr val="017DC1"/>
                </a:solidFill>
                <a:latin typeface="Arial" panose="020B0604020202020204" pitchFamily="34" charset="0"/>
              </a:rPr>
              <a:t>PowerPoint</a:t>
            </a:r>
            <a:endParaRPr lang="ru-RU" sz="2400" b="1" i="0" dirty="0">
              <a:solidFill>
                <a:srgbClr val="017DC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68" y="689571"/>
            <a:ext cx="10224072" cy="549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04290" y="556984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mallgames.ws/uploads/posts/1222764560_805783643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13" y="828673"/>
            <a:ext cx="3856692" cy="2896805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img.labirint.ru/images/comments_pic/0834/02labvvju12194267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583" y="3127423"/>
            <a:ext cx="4463714" cy="3033931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Алик: Занимательная математи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22" y="828673"/>
            <a:ext cx="4256975" cy="3201247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углом 4"/>
          <p:cNvSpPr/>
          <p:nvPr/>
        </p:nvSpPr>
        <p:spPr>
          <a:xfrm rot="5400000" flipH="1">
            <a:off x="8306689" y="4239416"/>
            <a:ext cx="1423939" cy="130917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10800000" flipH="1">
            <a:off x="1963272" y="4029920"/>
            <a:ext cx="1367848" cy="157605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7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funkyimg.com/u2/1595/242/1377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48" y="759651"/>
            <a:ext cx="4738424" cy="3553817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ttp://img.fcenter.ru/imgmat/softarticle/2003/mar/19/22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59" y="759651"/>
            <a:ext cx="4849931" cy="364283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xxlbook.ru/imgh11486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184" y="3357108"/>
            <a:ext cx="4064185" cy="2736975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12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12" descr="http://www.gbum.ru/Data/games/screen/269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920" y="794396"/>
            <a:ext cx="7100046" cy="5325035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88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89" y="667610"/>
            <a:ext cx="7328647" cy="5504304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3830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631184" y="626747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034" name="Picture 2" descr="http://img0.liveinternet.ru/images/attach/c/11/115/600/115600218_1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81" y="607168"/>
            <a:ext cx="6024508" cy="56888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6941" y="607168"/>
            <a:ext cx="3315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E3AB"/>
                </a:solidFill>
              </a:rPr>
              <a:t>Я тебя понимаю</a:t>
            </a:r>
            <a:endParaRPr lang="ru-RU" sz="3600" dirty="0">
              <a:solidFill>
                <a:srgbClr val="FFE3A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6941" y="1021397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Я тебя ценю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7950" y="1370914"/>
            <a:ext cx="3066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помогу тебе</a:t>
            </a:r>
            <a:endParaRPr lang="ru-RU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8893" y="1557425"/>
            <a:ext cx="253787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Мы учимся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вместе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84196" y="1313784"/>
            <a:ext cx="3005951" cy="58477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Мне интересно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50508" y="2452536"/>
            <a:ext cx="2879314" cy="5847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6600"/>
                </a:solidFill>
              </a:rPr>
              <a:t>Мне не трудно</a:t>
            </a:r>
            <a:endParaRPr lang="ru-RU" sz="3200" b="1" dirty="0">
              <a:solidFill>
                <a:srgbClr val="FF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193" y="3615538"/>
            <a:ext cx="2528256" cy="646331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Я не боюсь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17851" y="4759446"/>
            <a:ext cx="2622834" cy="646331"/>
          </a:xfrm>
          <a:prstGeom prst="rect">
            <a:avLst/>
          </a:prstGeom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3300"/>
                </a:solidFill>
              </a:rPr>
              <a:t>Я научился!</a:t>
            </a:r>
            <a:endParaRPr lang="ru-RU" sz="3600" b="1" dirty="0">
              <a:solidFill>
                <a:srgbClr val="FF3300"/>
              </a:solidFill>
            </a:endParaRPr>
          </a:p>
        </p:txBody>
      </p:sp>
      <p:pic>
        <p:nvPicPr>
          <p:cNvPr id="2050" name="Picture 2" descr="http://s019.radikal.ru/i634/1303/fa/48b95b96e4e3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47"/>
          <a:stretch/>
        </p:blipFill>
        <p:spPr bwMode="auto">
          <a:xfrm>
            <a:off x="10185686" y="2146353"/>
            <a:ext cx="1220849" cy="119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019.radikal.ru/i634/1303/fa/48b95b96e4e3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93682" y="4499934"/>
            <a:ext cx="1112340" cy="121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019.radikal.ru/i634/1303/fa/48b95b96e4e3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74225" y="818166"/>
            <a:ext cx="1152578" cy="123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019.radikal.ru/i634/1303/fa/48b95b96e4e3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99104" y="3302791"/>
            <a:ext cx="1207431" cy="12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3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18565" y="607168"/>
            <a:ext cx="10959353" cy="568885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696605" y="607168"/>
            <a:ext cx="6024508" cy="5688858"/>
            <a:chOff x="518181" y="607168"/>
            <a:chExt cx="6024508" cy="5688858"/>
          </a:xfrm>
        </p:grpSpPr>
        <p:pic>
          <p:nvPicPr>
            <p:cNvPr id="44034" name="Picture 2" descr="http://img0.liveinternet.ru/images/attach/c/11/115/600/115600218_11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81" y="607168"/>
              <a:ext cx="6024508" cy="5688858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2312893" y="739586"/>
              <a:ext cx="4007225" cy="1754326"/>
            </a:xfrm>
            <a:prstGeom prst="rect">
              <a:avLst/>
            </a:prstGeom>
            <a:solidFill>
              <a:srgbClr val="5B6359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chemeClr val="bg1"/>
                  </a:solidFill>
                </a:rPr>
                <a:t>Мы учимся</a:t>
              </a:r>
            </a:p>
            <a:p>
              <a:pPr algn="ctr"/>
              <a:r>
                <a:rPr lang="ru-RU" sz="4800" b="1" dirty="0" smtClean="0">
                  <a:solidFill>
                    <a:schemeClr val="bg1"/>
                  </a:solidFill>
                </a:rPr>
                <a:t> вместе!</a:t>
              </a:r>
            </a:p>
            <a:p>
              <a:pPr algn="ctr"/>
              <a:endParaRPr lang="ru-RU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109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6130" y="1172061"/>
            <a:ext cx="10372164" cy="3008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u="sng" spc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https://moluch.ru/conf/ped/archive/96/4144/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u="sng" spc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https://scienceforum.ru/2017/article/2017037724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u="sng" spc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https://nsportal.ru/shkola/materialy-k-attestatsii/library/2014/03/16/samoanaliz-pedagogicheskoy-deyatelnosti</a:t>
            </a:r>
            <a:r>
              <a:rPr lang="ru-RU" sz="1100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u="sng" spc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https://www.referat911.ru/Pedagogika/nestandartnye-formy-obucheniya/147888-2146824-place2.html</a:t>
            </a:r>
            <a:r>
              <a:rPr lang="ru-RU" sz="1100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u="sng" spc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ru-RU" sz="1100" u="sng" spc="100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expeducation.ru/ru/article/view?id=5783</a:t>
            </a:r>
            <a:endParaRPr lang="ru-RU" sz="1100" u="sng" spc="100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spc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sz="1100" spc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uchitelya.com/matematika/143927-igry-trenazhery-tablichnoe-umnozhenie-i-delenie.html</a:t>
            </a:r>
            <a:r>
              <a:rPr lang="ru-RU" sz="1100" spc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igraemsami.ru/umnozhenie-chisel/3-tablitsa-umnozheniya-igra.html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https://templates.office.com/ru-ru/%D1%88%D0%B0%D0%B1%D0%BB%D0%BE%D0%BD-%D1%82%D0%B5%D1%81%D1%82%D0%B0-%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D1%83%D0%BD%D0%B8%D0%B2%D0%B5%D1%80%D1%81%D0%B0%D0%BB%D1%8C%D0%BD%D1%8B%D0%B9-tm96391491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https://obrazavr.ru/trenazhyory/matematisheskie-trenazhyory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/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https://yandex.ru/images/?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utm_source=main_stripe_big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34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79" y="584969"/>
            <a:ext cx="10992041" cy="5688061"/>
          </a:xfrm>
          <a:prstGeom prst="rect">
            <a:avLst/>
          </a:prstGeom>
        </p:spPr>
      </p:pic>
      <p:pic>
        <p:nvPicPr>
          <p:cNvPr id="2" name="Picture 2" descr="http://ppt4web.ru/images/848/28606/640/img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35971" y="2060551"/>
            <a:ext cx="3477667" cy="302365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92624" y="1358153"/>
            <a:ext cx="2985247" cy="6656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14401" y="3700695"/>
            <a:ext cx="2998694" cy="4437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26623" y="1573306"/>
            <a:ext cx="3944471" cy="7380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логика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92624" y="5322149"/>
            <a:ext cx="4141695" cy="6156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мышление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30084" y="5408111"/>
            <a:ext cx="2998694" cy="4437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самоконтроль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65190" y="3618093"/>
            <a:ext cx="2998694" cy="4437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синтез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16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79" y="584969"/>
            <a:ext cx="10992041" cy="5688061"/>
          </a:xfrm>
          <a:prstGeom prst="rect">
            <a:avLst/>
          </a:prstGeom>
        </p:spPr>
      </p:pic>
      <p:pic>
        <p:nvPicPr>
          <p:cNvPr id="2054" name="Picture 6" descr="http://allforchildren.com.ua/img/children_rastr/rastr1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31459" y="1679723"/>
            <a:ext cx="5835773" cy="3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903548">
            <a:off x="1283605" y="1219713"/>
            <a:ext cx="3339583" cy="881601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ru-RU" dirty="0" smtClean="0"/>
              <a:t>интересно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447919">
            <a:off x="7373964" y="1219712"/>
            <a:ext cx="3339583" cy="881601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ru-RU" dirty="0" smtClean="0"/>
              <a:t>весело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82858" y="4976026"/>
            <a:ext cx="3339583" cy="881601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ru-RU" dirty="0" smtClean="0"/>
              <a:t>продуктивно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29062" y="4869517"/>
            <a:ext cx="3339583" cy="881601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ru-RU" dirty="0" smtClean="0"/>
              <a:t>значимо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81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18011" y="1551685"/>
            <a:ext cx="4464425" cy="1021977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неинтересно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2691" y="2587834"/>
            <a:ext cx="1896036" cy="779929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dirty="0" smtClean="0"/>
              <a:t>скучно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71267" y="3324940"/>
            <a:ext cx="3481615" cy="488334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50451"/>
              </a:avLst>
            </a:prstTxWarp>
            <a:spAutoFit/>
          </a:bodyPr>
          <a:lstStyle/>
          <a:p>
            <a:r>
              <a:rPr lang="ru-RU" dirty="0" smtClean="0"/>
              <a:t>трудно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06470" y="4198689"/>
            <a:ext cx="3525478" cy="699248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>
                <a:gd name="adj1" fmla="val 6250"/>
                <a:gd name="adj2" fmla="val -1526"/>
              </a:avLst>
            </a:prstTxWarp>
            <a:spAutoFit/>
          </a:bodyPr>
          <a:lstStyle/>
          <a:p>
            <a:r>
              <a:rPr lang="ru-RU" dirty="0" smtClean="0"/>
              <a:t>непонятно</a:t>
            </a:r>
            <a:endParaRPr lang="ru-RU" dirty="0"/>
          </a:p>
        </p:txBody>
      </p:sp>
      <p:pic>
        <p:nvPicPr>
          <p:cNvPr id="2" name="Picture 4" descr="http://bitchyouaintnoninja.com/images/55f1a17847d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906" y="726141"/>
            <a:ext cx="8610931" cy="538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87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c 0.004 -0.008 0.018 -0.016 0.023 -0.016 c 0.031 0 0.063 0.125 0.063 0.25 c 0 -0.063 0.016 -0.125 0.031 -0.125 c 0.016 0 0.031 0.063 0.031 0.125 c 0 -0.031 0.008 -0.063 0.016 -0.063 c 0.008 0 0.016 0.031 0.016 0.063 c 0 -0.016 0.004 -0.031 0.008 -0.031 c 0.004 0 0.008 0.016 0.008 0.031 c 0 -0.008 0.002 -0.016 0.004 -0.016 c 0.001 0 0.004 0.008 0.004 0.016 c 0 -0.004 0.001 -0.008 0.002 -0.008 c 0 0.001 0.002 0.004 0.002 0.008 c 0 -0.002 0 -0.004 0.001 -0.004 c 0 0.001 0.001 0.002 0.001 0.004 c 0 -0.001 0 -0.002 0 -0.003 c 0.001 0 0.001 0.001 0.001 0.002 c 0.001 0 0.001 -0.001 0.001 -0.002 c 0.001 0 0.001 0.001 0.001 0.002 E" pathEditMode="relative" ptsTypes="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5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3003" y="958334"/>
            <a:ext cx="7488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3200" b="1" spc="1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Нетрадиционные формы </a:t>
            </a:r>
            <a:r>
              <a:rPr lang="ru-RU" sz="3200" b="1" spc="1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</a:t>
            </a:r>
            <a:endParaRPr lang="ru-RU" sz="3200" b="1" spc="1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5609" y="749347"/>
            <a:ext cx="2013272" cy="1302704"/>
          </a:xfrm>
          <a:prstGeom prst="rect">
            <a:avLst/>
          </a:prstGeom>
        </p:spPr>
      </p:pic>
      <p:pic>
        <p:nvPicPr>
          <p:cNvPr id="5" name="Picture 6" descr="http://izodou24.ucoz.ru/myzryk/wtl2bsxYvi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95" y="2850775"/>
            <a:ext cx="3391388" cy="3519585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133" y="1543109"/>
            <a:ext cx="6346486" cy="46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8529" y="1290482"/>
            <a:ext cx="1019287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</a:p>
          <a:p>
            <a:pPr indent="449580" algn="just">
              <a:spcAft>
                <a:spcPts val="0"/>
              </a:spcAft>
            </a:pPr>
            <a:r>
              <a:rPr lang="ru-RU" sz="4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поднять </a:t>
            </a:r>
            <a:r>
              <a:rPr lang="ru-RU" sz="4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ctr">
              <a:spcAft>
                <a:spcPts val="0"/>
              </a:spcAft>
            </a:pPr>
            <a:r>
              <a:rPr lang="ru-RU" sz="4400" dirty="0" smtClean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к </a:t>
            </a:r>
            <a:r>
              <a:rPr lang="ru-RU" sz="4400" dirty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учебе и к труду </a:t>
            </a:r>
            <a:endParaRPr lang="ru-RU" sz="4400" dirty="0" smtClean="0">
              <a:solidFill>
                <a:srgbClr val="0070C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тем самым,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повысить </a:t>
            </a:r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эффективность</a:t>
            </a:r>
            <a:r>
              <a:rPr lang="ru-RU" sz="4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50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 tmFilter="0, 0; .2, .5; .8, .5; 1, 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00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0843" y="604911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18965" y="1003180"/>
            <a:ext cx="880782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4400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Личностное </a:t>
            </a:r>
            <a:r>
              <a:rPr lang="ru-RU" sz="4400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  </a:t>
            </a:r>
            <a:endParaRPr lang="ru-RU" sz="4400" i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6600" dirty="0" smtClean="0">
                <a:solidFill>
                  <a:srgbClr val="FF0000"/>
                </a:solidFill>
                <a:latin typeface="Segoe Script" panose="020B0504020000000003" pitchFamily="34" charset="0"/>
                <a:ea typeface="Times New Roman" panose="02020603050405020304" pitchFamily="18" charset="0"/>
                <a:cs typeface="Rod" panose="02030509050101010101" pitchFamily="49" charset="-79"/>
              </a:rPr>
              <a:t>икт</a:t>
            </a:r>
            <a:r>
              <a:rPr lang="ru-RU" sz="6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822" y="4450682"/>
            <a:ext cx="2472799" cy="1600045"/>
          </a:xfrm>
          <a:prstGeom prst="rect">
            <a:avLst/>
          </a:prstGeom>
        </p:spPr>
      </p:pic>
      <p:pic>
        <p:nvPicPr>
          <p:cNvPr id="5" name="Picture 6" descr="http://izodou24.ucoz.ru/myzryk/wtl2bsxYvi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95" y="2850775"/>
            <a:ext cx="3391388" cy="3519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677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90843" y="618358"/>
            <a:ext cx="10971556" cy="5669279"/>
          </a:xfrm>
          <a:prstGeom prst="rect">
            <a:avLst/>
          </a:prstGeom>
          <a:solidFill>
            <a:srgbClr val="FFE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79221" y="3644985"/>
            <a:ext cx="53303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6000" spc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.Взаимоопрос</a:t>
            </a:r>
            <a:endParaRPr lang="ru-RU" sz="6000" dirty="0"/>
          </a:p>
        </p:txBody>
      </p:sp>
      <p:pic>
        <p:nvPicPr>
          <p:cNvPr id="4102" name="Picture 6" descr="http://www.o-detstve.ru/assets/images/forteachers/School/iniciativa/golenze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90" y="3157286"/>
            <a:ext cx="3006600" cy="2258292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ашивка 4"/>
          <p:cNvSpPr/>
          <p:nvPr/>
        </p:nvSpPr>
        <p:spPr>
          <a:xfrm>
            <a:off x="6576318" y="1736981"/>
            <a:ext cx="572433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flipH="1">
            <a:off x="4455872" y="3871803"/>
            <a:ext cx="554785" cy="56202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4" name="Picture 8" descr="http://articles9.com/wp-content/uploads/2013/10/Malyish_idet_v_shkolu-704x5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150" y="958133"/>
            <a:ext cx="2831659" cy="2119723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92208" y="1598749"/>
            <a:ext cx="4739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600" b="1" spc="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Консультирование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0509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</TotalTime>
  <Words>240</Words>
  <Application>Microsoft Office PowerPoint</Application>
  <PresentationFormat>Широкоэкранный</PresentationFormat>
  <Paragraphs>74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3" baseType="lpstr">
      <vt:lpstr>Arial Unicode MS</vt:lpstr>
      <vt:lpstr>Arial</vt:lpstr>
      <vt:lpstr>Arial Narrow</vt:lpstr>
      <vt:lpstr>Calibri</vt:lpstr>
      <vt:lpstr>Century</vt:lpstr>
      <vt:lpstr>Comic Sans MS</vt:lpstr>
      <vt:lpstr>Courier New</vt:lpstr>
      <vt:lpstr>Garamond</vt:lpstr>
      <vt:lpstr>Rod</vt:lpstr>
      <vt:lpstr>Segoe Script</vt:lpstr>
      <vt:lpstr>Shruti</vt:lpstr>
      <vt:lpstr>Simplified Arabic Fixed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Елена Крупина</cp:lastModifiedBy>
  <cp:revision>4</cp:revision>
  <dcterms:created xsi:type="dcterms:W3CDTF">2022-02-11T15:51:59Z</dcterms:created>
  <dcterms:modified xsi:type="dcterms:W3CDTF">2022-02-11T16:03:28Z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2461731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