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87" r:id="rId3"/>
    <p:sldId id="288" r:id="rId4"/>
    <p:sldId id="289" r:id="rId5"/>
    <p:sldId id="274" r:id="rId6"/>
    <p:sldId id="291" r:id="rId7"/>
    <p:sldId id="292" r:id="rId8"/>
    <p:sldId id="293" r:id="rId9"/>
    <p:sldId id="294" r:id="rId10"/>
    <p:sldId id="296" r:id="rId11"/>
    <p:sldId id="298" r:id="rId12"/>
    <p:sldId id="299" r:id="rId13"/>
    <p:sldId id="300" r:id="rId14"/>
    <p:sldId id="297" r:id="rId15"/>
    <p:sldId id="301" r:id="rId16"/>
    <p:sldId id="302" r:id="rId17"/>
    <p:sldId id="304" r:id="rId18"/>
    <p:sldId id="305" r:id="rId19"/>
    <p:sldId id="30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B6820-19C7-4BD6-8AE0-ADD67264B43B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BC662-40E0-46A4-B43F-A4ED0F85D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B6820-19C7-4BD6-8AE0-ADD67264B43B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BC662-40E0-46A4-B43F-A4ED0F85D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B6820-19C7-4BD6-8AE0-ADD67264B43B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BC662-40E0-46A4-B43F-A4ED0F85D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B6820-19C7-4BD6-8AE0-ADD67264B43B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BC662-40E0-46A4-B43F-A4ED0F85D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B6820-19C7-4BD6-8AE0-ADD67264B43B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BC662-40E0-46A4-B43F-A4ED0F85D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B6820-19C7-4BD6-8AE0-ADD67264B43B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BC662-40E0-46A4-B43F-A4ED0F85D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B6820-19C7-4BD6-8AE0-ADD67264B43B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BC662-40E0-46A4-B43F-A4ED0F85D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B6820-19C7-4BD6-8AE0-ADD67264B43B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BC662-40E0-46A4-B43F-A4ED0F85D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B6820-19C7-4BD6-8AE0-ADD67264B43B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BC662-40E0-46A4-B43F-A4ED0F85D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B6820-19C7-4BD6-8AE0-ADD67264B43B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BC662-40E0-46A4-B43F-A4ED0F85D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B6820-19C7-4BD6-8AE0-ADD67264B43B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BC662-40E0-46A4-B43F-A4ED0F85D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B6820-19C7-4BD6-8AE0-ADD67264B43B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BC662-40E0-46A4-B43F-A4ED0F85D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ic.academic.ru/dic.nsf/ushakov/1100318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207663_origina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r="10629"/>
          <a:stretch>
            <a:fillRect/>
          </a:stretch>
        </p:blipFill>
        <p:spPr>
          <a:xfrm>
            <a:off x="323528" y="476672"/>
            <a:ext cx="4032448" cy="5616624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692696"/>
            <a:ext cx="4464496" cy="31683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rgbClr val="000066"/>
                </a:solidFill>
              </a:rPr>
              <a:t>Кузьма Минин и сказал: </a:t>
            </a:r>
            <a:r>
              <a:rPr lang="ru-RU" b="1" dirty="0" smtClean="0">
                <a:solidFill>
                  <a:srgbClr val="C00000"/>
                </a:solidFill>
              </a:rPr>
              <a:t>«Коли и вправду хотим спасти Московское государство, то не будем жалеть ничего».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206956_origina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2" y="260648"/>
            <a:ext cx="6213742" cy="4176000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581128"/>
            <a:ext cx="8892480" cy="201622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При выборе военачальника нижегородцы остановились на кандидатуре князя Дмитрия Пожарского и </a:t>
            </a:r>
            <a:r>
              <a:rPr lang="ru-RU" sz="2400" b="1" dirty="0" smtClean="0">
                <a:solidFill>
                  <a:srgbClr val="002060"/>
                </a:solidFill>
              </a:rPr>
              <a:t>попросили его о помощи.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214602_origina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548680"/>
            <a:ext cx="4138480" cy="568863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39952" y="548680"/>
            <a:ext cx="4680520" cy="586551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66"/>
                </a:solidFill>
              </a:rPr>
              <a:t>И отказа не было. Князь Пожарский с радостью взялся набирать </a:t>
            </a:r>
            <a:r>
              <a:rPr lang="ru-RU" dirty="0" smtClean="0">
                <a:solidFill>
                  <a:srgbClr val="000066"/>
                </a:solidFill>
              </a:rPr>
              <a:t>рать (войско) </a:t>
            </a:r>
            <a:r>
              <a:rPr lang="ru-RU" dirty="0" smtClean="0">
                <a:solidFill>
                  <a:srgbClr val="000066"/>
                </a:solidFill>
              </a:rPr>
              <a:t>и вести её под Москву. А в Нижний Новгород </a:t>
            </a:r>
            <a:r>
              <a:rPr lang="ru-RU" dirty="0" err="1" smtClean="0">
                <a:solidFill>
                  <a:srgbClr val="000066"/>
                </a:solidFill>
              </a:rPr>
              <a:t>отовсю-ду</a:t>
            </a:r>
            <a:r>
              <a:rPr lang="ru-RU" dirty="0" smtClean="0">
                <a:solidFill>
                  <a:srgbClr val="000066"/>
                </a:solidFill>
              </a:rPr>
              <a:t> шли люди. </a:t>
            </a:r>
            <a:r>
              <a:rPr lang="ru-RU" dirty="0" smtClean="0">
                <a:solidFill>
                  <a:srgbClr val="C00000"/>
                </a:solidFill>
              </a:rPr>
              <a:t>Для борьбы с врагом было создано </a:t>
            </a:r>
            <a:r>
              <a:rPr lang="ru-RU" b="1" u="sng" dirty="0" smtClean="0">
                <a:solidFill>
                  <a:srgbClr val="C00000"/>
                </a:solidFill>
              </a:rPr>
              <a:t>народное ополчение.</a:t>
            </a:r>
            <a:r>
              <a:rPr lang="ru-RU" dirty="0" smtClean="0">
                <a:solidFill>
                  <a:srgbClr val="000066"/>
                </a:solidFill>
              </a:rPr>
              <a:t> Чтобы его вооружить потребовались немалые средства. Многие города присылали  денег.</a:t>
            </a:r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196752"/>
            <a:ext cx="7200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Народное ополчение – </a:t>
            </a:r>
          </a:p>
          <a:p>
            <a:pPr algn="ctr">
              <a:lnSpc>
                <a:spcPct val="15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восстание народа (добровольцев) на защиту своего отечества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Сбор средств для народного ополчения.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Кузьма Минин первым сделал взнос.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оксана\Desktop\0_6a810_49b1447f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357188"/>
            <a:ext cx="8183562" cy="43862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214783_origina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4464000" cy="3036735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984" y="875853"/>
            <a:ext cx="4388296" cy="48574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rgbClr val="000066"/>
                </a:solidFill>
              </a:rPr>
              <a:t>Почти целый год собирали силы русские люди, и, наконец, </a:t>
            </a:r>
            <a:r>
              <a:rPr lang="ru-RU" b="1" dirty="0" smtClean="0">
                <a:solidFill>
                  <a:srgbClr val="C00000"/>
                </a:solidFill>
              </a:rPr>
              <a:t>в июле 1612 года ополчение Минина и Пожарского выступило на Москву</a:t>
            </a:r>
            <a:r>
              <a:rPr lang="ru-RU" b="1" dirty="0" smtClean="0">
                <a:solidFill>
                  <a:srgbClr val="000066"/>
                </a:solidFill>
              </a:rPr>
              <a:t>. Битва на улицах столицы произошла 24 августа. Была она упорной и кровопролитной.</a:t>
            </a:r>
            <a:endParaRPr lang="ru-RU" b="1" dirty="0">
              <a:solidFill>
                <a:srgbClr val="000066"/>
              </a:solidFill>
            </a:endParaRPr>
          </a:p>
        </p:txBody>
      </p:sp>
      <p:pic>
        <p:nvPicPr>
          <p:cNvPr id="6" name="Рисунок 5" descr="2210573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501008"/>
            <a:ext cx="4464000" cy="2925985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2239351_origina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71599" y="260648"/>
            <a:ext cx="7087644" cy="3816424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496" y="3933056"/>
            <a:ext cx="8892480" cy="27649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rgbClr val="C00000"/>
                </a:solidFill>
              </a:rPr>
              <a:t>Ополчение Минина и Пожарского освободило Москву от врагов.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0066"/>
                </a:solidFill>
              </a:rPr>
              <a:t>Вскоре вся Русская земля была очищена от иноземных захватчиков.</a:t>
            </a:r>
            <a:endParaRPr lang="ru-RU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2205637_6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t="1504"/>
          <a:stretch>
            <a:fillRect/>
          </a:stretch>
        </p:blipFill>
        <p:spPr>
          <a:xfrm>
            <a:off x="611560" y="260648"/>
            <a:ext cx="3713886" cy="4788000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5157192"/>
            <a:ext cx="8964488" cy="144016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C00000"/>
                </a:solidFill>
              </a:rPr>
              <a:t>«Гражданину Минину и князю Пожарскому </a:t>
            </a:r>
            <a:r>
              <a:rPr lang="ru-RU" b="1" dirty="0" err="1" smtClean="0">
                <a:solidFill>
                  <a:srgbClr val="C00000"/>
                </a:solidFill>
              </a:rPr>
              <a:t>благодар-ная</a:t>
            </a:r>
            <a:r>
              <a:rPr lang="ru-RU" b="1" dirty="0" smtClean="0">
                <a:solidFill>
                  <a:srgbClr val="C00000"/>
                </a:solidFill>
              </a:rPr>
              <a:t> Россия»</a:t>
            </a:r>
            <a:r>
              <a:rPr lang="ru-RU" dirty="0" smtClean="0">
                <a:solidFill>
                  <a:srgbClr val="000066"/>
                </a:solidFill>
              </a:rPr>
              <a:t> - эти слова начертаны на постаменте памятника, стоящего на Красной площади в Москве.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6" name="Рисунок 5" descr="2205733_6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1240" y="260648"/>
            <a:ext cx="3677184" cy="478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611560" y="1484784"/>
            <a:ext cx="7744345" cy="2858641"/>
          </a:xfrm>
        </p:spPr>
        <p:txBody>
          <a:bodyPr>
            <a:normAutofit/>
          </a:bodyPr>
          <a:lstStyle/>
          <a:p>
            <a:pPr marL="265176" indent="-265176" algn="ctr" fontAlgn="auto">
              <a:spcAft>
                <a:spcPts val="0"/>
              </a:spcAft>
              <a:buNone/>
              <a:defRPr/>
            </a:pPr>
            <a:r>
              <a:rPr lang="ru-RU" sz="4000" b="1" i="1" dirty="0" smtClean="0">
                <a:solidFill>
                  <a:srgbClr val="FF0000"/>
                </a:solidFill>
              </a:rPr>
              <a:t>4 ноября, когда Москва была окончательно освобождена от врагов, мы отмечаем как День народного единства.</a:t>
            </a:r>
          </a:p>
          <a:p>
            <a:pPr marL="265176" indent="-265176" algn="ctr" fontAlgn="auto">
              <a:spcAft>
                <a:spcPts val="0"/>
              </a:spcAft>
              <a:buNone/>
              <a:defRPr/>
            </a:pPr>
            <a:endParaRPr lang="ru-RU" sz="4000" b="1" i="1" dirty="0">
              <a:solidFill>
                <a:srgbClr val="FF0000"/>
              </a:solidFill>
            </a:endParaRPr>
          </a:p>
          <a:p>
            <a:pPr marL="265176" indent="-265176" algn="just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4000" b="1" i="1" u="sng" dirty="0" smtClean="0"/>
          </a:p>
          <a:p>
            <a:pPr marL="265176" indent="-265176" algn="just" fontAlgn="auto">
              <a:spcAft>
                <a:spcPts val="0"/>
              </a:spcAft>
              <a:buNone/>
              <a:defRPr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Внимательно прочитать текст  учебника стр.60-62.</a:t>
            </a:r>
          </a:p>
          <a:p>
            <a:r>
              <a:rPr lang="ru-RU" dirty="0" smtClean="0"/>
              <a:t>Выполните задания в ТПО стр.28-29 № 1,3,4,5.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Присылать ничего не нужно, выполненные задания проверю в школе.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553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620688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Патриоты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России</a:t>
            </a:r>
          </a:p>
          <a:p>
            <a:pPr algn="ctr"/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Устно ответьте на вопросы: 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201622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Кого можно назвать патриотом России?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патриотизм?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мы любим свою Родину?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s/62011/002.jpg"/>
          <p:cNvPicPr>
            <a:picLocks noChangeAspect="1" noChangeArrowheads="1"/>
          </p:cNvPicPr>
          <p:nvPr/>
        </p:nvPicPr>
        <p:blipFill>
          <a:blip r:embed="rId2" cstate="print"/>
          <a:srcRect t="24150" b="20600"/>
          <a:stretch>
            <a:fillRect/>
          </a:stretch>
        </p:blipFill>
        <p:spPr bwMode="auto">
          <a:xfrm>
            <a:off x="0" y="2708920"/>
            <a:ext cx="9144000" cy="37890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476672"/>
            <a:ext cx="57606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ПАТРИО́Т,  </a:t>
            </a:r>
          </a:p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греч.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patriotes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 - земляк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25202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Какие опасности угрожали России в начале 17 века?</a:t>
            </a:r>
          </a:p>
          <a:p>
            <a:r>
              <a:rPr lang="ru-RU" dirty="0" smtClean="0"/>
              <a:t>Что происходило в стране после смерти Ивана Грозного?</a:t>
            </a:r>
          </a:p>
          <a:p>
            <a:r>
              <a:rPr lang="ru-RU" dirty="0" smtClean="0"/>
              <a:t>Кого можно назвать патриотами России?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836712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Сегодня мы узнаем</a:t>
            </a:r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:\Users\оксана\Desktop\resized_image2_5e21c9d42ea2d428e9e2fe15d3614d2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00063"/>
            <a:ext cx="442912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500688" y="357188"/>
            <a:ext cx="2971800" cy="214312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Царь Фёдор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Иванович 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(1557-1598)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Сын Ивана Грозного. Правил в 1584-1598г.г.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28625" y="500063"/>
            <a:ext cx="4500563" cy="5786437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5538788" y="2786063"/>
            <a:ext cx="2971800" cy="2299121"/>
          </a:xfrm>
        </p:spPr>
        <p:txBody>
          <a:bodyPr/>
          <a:lstStyle/>
          <a:p>
            <a:pPr marL="17463" marR="0" algn="just">
              <a:spcBef>
                <a:spcPct val="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был бездетен. </a:t>
            </a:r>
          </a:p>
          <a:p>
            <a:pPr marL="17463" marR="0" algn="just">
              <a:spcBef>
                <a:spcPct val="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</a:t>
            </a:r>
          </a:p>
          <a:p>
            <a:pPr marL="17463" marR="0" algn="just">
              <a:spcBef>
                <a:spcPct val="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смерти  Фёдора Ивановича Россия </a:t>
            </a:r>
          </a:p>
          <a:p>
            <a:pPr marL="17463" marR="0" algn="just">
              <a:spcBef>
                <a:spcPct val="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осталась без наследника престола, без царя.</a:t>
            </a:r>
          </a:p>
          <a:p>
            <a:pPr marL="17463" marR="0" algn="just">
              <a:spcBef>
                <a:spcPct val="0"/>
              </a:spcBef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41265"/>
          <a:stretch>
            <a:fillRect/>
          </a:stretch>
        </p:blipFill>
        <p:spPr>
          <a:xfrm>
            <a:off x="683568" y="260648"/>
            <a:ext cx="3625191" cy="3888432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437112"/>
            <a:ext cx="9001000" cy="26196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66"/>
                </a:solidFill>
              </a:rPr>
              <a:t>Царская корона несколько раз переходила из рук в руки. Правители, менявшиеся на престоле, не могли наладить жизнь в государстве. Править русской землёй стала </a:t>
            </a:r>
            <a:r>
              <a:rPr lang="ru-RU" b="1" u="sng" dirty="0" smtClean="0">
                <a:solidFill>
                  <a:srgbClr val="C00000"/>
                </a:solidFill>
              </a:rPr>
              <a:t>боярская дума</a:t>
            </a:r>
            <a:r>
              <a:rPr lang="ru-RU" dirty="0" smtClean="0">
                <a:solidFill>
                  <a:srgbClr val="000066"/>
                </a:solidFill>
              </a:rPr>
              <a:t>. 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8" name="Рисунок 7" descr="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260648"/>
            <a:ext cx="2916838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5.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332656"/>
            <a:ext cx="3737250" cy="3960000"/>
          </a:xfrm>
          <a:effectLst>
            <a:softEdge rad="127000"/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4149080"/>
            <a:ext cx="8780784" cy="2331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	</a:t>
            </a:r>
            <a:endParaRPr lang="ru-RU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r>
              <a:rPr lang="ru-RU" dirty="0">
                <a:solidFill>
                  <a:srgbClr val="000066"/>
                </a:solidFill>
              </a:rPr>
              <a:t>	</a:t>
            </a:r>
            <a:r>
              <a:rPr lang="ru-RU" dirty="0" smtClean="0">
                <a:solidFill>
                  <a:srgbClr val="000066"/>
                </a:solidFill>
              </a:rPr>
              <a:t>Русская земля на северо-западе и западе была занята врагами-поляками. Даже в столице был польский гарнизон, а древний Новгород захватили шведы. России угрожала потеря независимости.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9" name="Рисунок 8" descr="14.jpg"/>
          <p:cNvPicPr>
            <a:picLocks noChangeAspect="1"/>
          </p:cNvPicPr>
          <p:nvPr/>
        </p:nvPicPr>
        <p:blipFill>
          <a:blip r:embed="rId3" cstate="print"/>
          <a:srcRect t="5741"/>
          <a:stretch>
            <a:fillRect/>
          </a:stretch>
        </p:blipFill>
        <p:spPr>
          <a:xfrm>
            <a:off x="5004048" y="260648"/>
            <a:ext cx="3156446" cy="38076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9512" y="4653136"/>
            <a:ext cx="8748464" cy="158417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rgbClr val="000066"/>
                </a:solidFill>
              </a:rPr>
              <a:t>Русские люди стали сходиться миром и толковать, как бы всей землёй встать против поляков и выгнать их с русской земли. </a:t>
            </a:r>
            <a:endParaRPr lang="ru-RU" b="1" dirty="0">
              <a:solidFill>
                <a:srgbClr val="000066"/>
              </a:solidFill>
            </a:endParaRPr>
          </a:p>
        </p:txBody>
      </p:sp>
      <p:pic>
        <p:nvPicPr>
          <p:cNvPr id="12" name="Содержимое 11" descr="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260648"/>
            <a:ext cx="5256221" cy="3960440"/>
          </a:xfrm>
          <a:effectLst>
            <a:softEdge rad="127000"/>
          </a:effectLst>
        </p:spPr>
      </p:pic>
      <p:pic>
        <p:nvPicPr>
          <p:cNvPr id="14" name="Рисунок 13" descr="13.jpg"/>
          <p:cNvPicPr>
            <a:picLocks noChangeAspect="1"/>
          </p:cNvPicPr>
          <p:nvPr/>
        </p:nvPicPr>
        <p:blipFill>
          <a:blip r:embed="rId3" cstate="print"/>
          <a:srcRect r="43038"/>
          <a:stretch>
            <a:fillRect/>
          </a:stretch>
        </p:blipFill>
        <p:spPr>
          <a:xfrm>
            <a:off x="323529" y="260648"/>
            <a:ext cx="3157974" cy="3960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183420_origina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5611418" cy="3528392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504" y="4365104"/>
            <a:ext cx="8651304" cy="218884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000066"/>
                </a:solidFill>
              </a:rPr>
              <a:t>Восстание началось с Нижнего Новгорода. </a:t>
            </a:r>
            <a:r>
              <a:rPr lang="ru-RU" b="1" dirty="0" smtClean="0">
                <a:solidFill>
                  <a:srgbClr val="C00000"/>
                </a:solidFill>
              </a:rPr>
              <a:t>В октябре 1611 пришла туда из Троицкого монастыря </a:t>
            </a:r>
            <a:r>
              <a:rPr lang="ru-RU" b="1" dirty="0" smtClean="0">
                <a:solidFill>
                  <a:srgbClr val="C00000"/>
                </a:solidFill>
              </a:rPr>
              <a:t>грамота(письмо)</a:t>
            </a:r>
            <a:r>
              <a:rPr lang="ru-RU" b="1" dirty="0" smtClean="0">
                <a:solidFill>
                  <a:srgbClr val="000066"/>
                </a:solidFill>
              </a:rPr>
              <a:t>, </a:t>
            </a:r>
            <a:r>
              <a:rPr lang="ru-RU" b="1" dirty="0" smtClean="0">
                <a:solidFill>
                  <a:srgbClr val="000066"/>
                </a:solidFill>
              </a:rPr>
              <a:t>старшие люди собрались на совет. Пришёл на совет и </a:t>
            </a:r>
            <a:r>
              <a:rPr lang="ru-RU" b="1" dirty="0" smtClean="0">
                <a:solidFill>
                  <a:srgbClr val="C00000"/>
                </a:solidFill>
              </a:rPr>
              <a:t>нижегородский купец </a:t>
            </a:r>
            <a:r>
              <a:rPr lang="ru-RU" b="1" u="sng" dirty="0" smtClean="0">
                <a:solidFill>
                  <a:srgbClr val="C00000"/>
                </a:solidFill>
              </a:rPr>
              <a:t>Кузьма Минин</a:t>
            </a:r>
            <a:r>
              <a:rPr lang="ru-RU" b="1" dirty="0" smtClean="0">
                <a:solidFill>
                  <a:srgbClr val="000066"/>
                </a:solidFill>
              </a:rPr>
              <a:t>. Он горячо любил свою землю и много бился за неё.</a:t>
            </a:r>
            <a:endParaRPr lang="ru-RU" b="1" dirty="0">
              <a:solidFill>
                <a:srgbClr val="000066"/>
              </a:solidFill>
            </a:endParaRPr>
          </a:p>
        </p:txBody>
      </p:sp>
      <p:pic>
        <p:nvPicPr>
          <p:cNvPr id="6" name="Рисунок 5" descr="19.jpg"/>
          <p:cNvPicPr>
            <a:picLocks noChangeAspect="1"/>
          </p:cNvPicPr>
          <p:nvPr/>
        </p:nvPicPr>
        <p:blipFill>
          <a:blip r:embed="rId3" cstate="print"/>
          <a:srcRect l="13970" t="3991" r="6385" b="22936"/>
          <a:stretch>
            <a:fillRect/>
          </a:stretch>
        </p:blipFill>
        <p:spPr>
          <a:xfrm>
            <a:off x="5940152" y="404663"/>
            <a:ext cx="2744000" cy="352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138</Words>
  <Application>Microsoft Office PowerPoint</Application>
  <PresentationFormat>Экран (4:3)</PresentationFormat>
  <Paragraphs>38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Царь Фёдор I Иванович  (1557-1598) Сын Ивана Грозного. Правил в 1584-1598г.г.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Сбор средств для народного ополчения. Кузьма Минин первым сделал взнос. 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Екатерина</cp:lastModifiedBy>
  <cp:revision>24</cp:revision>
  <dcterms:created xsi:type="dcterms:W3CDTF">2016-03-10T15:25:10Z</dcterms:created>
  <dcterms:modified xsi:type="dcterms:W3CDTF">2022-02-10T19:54:23Z</dcterms:modified>
</cp:coreProperties>
</file>