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98" r:id="rId2"/>
    <p:sldId id="300" r:id="rId3"/>
    <p:sldId id="301" r:id="rId4"/>
    <p:sldId id="302" r:id="rId5"/>
    <p:sldId id="306" r:id="rId6"/>
    <p:sldId id="307" r:id="rId7"/>
    <p:sldId id="309" r:id="rId8"/>
    <p:sldId id="308" r:id="rId9"/>
    <p:sldId id="310" r:id="rId10"/>
    <p:sldId id="311" r:id="rId11"/>
    <p:sldId id="314" r:id="rId12"/>
    <p:sldId id="313" r:id="rId13"/>
    <p:sldId id="312" r:id="rId14"/>
    <p:sldId id="315" r:id="rId15"/>
    <p:sldId id="316" r:id="rId16"/>
    <p:sldId id="261" r:id="rId17"/>
    <p:sldId id="260" r:id="rId18"/>
    <p:sldId id="263" r:id="rId19"/>
    <p:sldId id="264" r:id="rId20"/>
    <p:sldId id="288" r:id="rId21"/>
    <p:sldId id="293" r:id="rId22"/>
    <p:sldId id="295" r:id="rId23"/>
    <p:sldId id="294" r:id="rId24"/>
    <p:sldId id="296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33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4791" autoAdjust="0"/>
    <p:restoredTop sz="94660"/>
  </p:normalViewPr>
  <p:slideViewPr>
    <p:cSldViewPr>
      <p:cViewPr varScale="1">
        <p:scale>
          <a:sx n="68" d="100"/>
          <a:sy n="68" d="100"/>
        </p:scale>
        <p:origin x="-147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17608-17B5-4A0D-8925-E433FF01ED04}" type="datetimeFigureOut">
              <a:rPr lang="ru-RU" smtClean="0"/>
              <a:pPr/>
              <a:t>11.02.2022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F6B77-95DE-4454-9FD7-58F62A095C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17608-17B5-4A0D-8925-E433FF01ED04}" type="datetimeFigureOut">
              <a:rPr lang="ru-RU" smtClean="0"/>
              <a:pPr/>
              <a:t>11.02.2022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F6B77-95DE-4454-9FD7-58F62A095C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17608-17B5-4A0D-8925-E433FF01ED04}" type="datetimeFigureOut">
              <a:rPr lang="ru-RU" smtClean="0"/>
              <a:pPr/>
              <a:t>11.02.2022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F6B77-95DE-4454-9FD7-58F62A095C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17608-17B5-4A0D-8925-E433FF01ED04}" type="datetimeFigureOut">
              <a:rPr lang="ru-RU" smtClean="0"/>
              <a:pPr/>
              <a:t>11.02.2022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F6B77-95DE-4454-9FD7-58F62A095C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17608-17B5-4A0D-8925-E433FF01ED04}" type="datetimeFigureOut">
              <a:rPr lang="ru-RU" smtClean="0"/>
              <a:pPr/>
              <a:t>11.02.2022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F6B77-95DE-4454-9FD7-58F62A095C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17608-17B5-4A0D-8925-E433FF01ED04}" type="datetimeFigureOut">
              <a:rPr lang="ru-RU" smtClean="0"/>
              <a:pPr/>
              <a:t>11.02.2022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F6B77-95DE-4454-9FD7-58F62A095C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17608-17B5-4A0D-8925-E433FF01ED04}" type="datetimeFigureOut">
              <a:rPr lang="ru-RU" smtClean="0"/>
              <a:pPr/>
              <a:t>11.02.2022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F6B77-95DE-4454-9FD7-58F62A095C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17608-17B5-4A0D-8925-E433FF01ED04}" type="datetimeFigureOut">
              <a:rPr lang="ru-RU" smtClean="0"/>
              <a:pPr/>
              <a:t>11.02.2022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F6B77-95DE-4454-9FD7-58F62A095C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17608-17B5-4A0D-8925-E433FF01ED04}" type="datetimeFigureOut">
              <a:rPr lang="ru-RU" smtClean="0"/>
              <a:pPr/>
              <a:t>11.02.2022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F6B77-95DE-4454-9FD7-58F62A095C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17608-17B5-4A0D-8925-E433FF01ED04}" type="datetimeFigureOut">
              <a:rPr lang="ru-RU" smtClean="0"/>
              <a:pPr/>
              <a:t>11.02.2022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F6B77-95DE-4454-9FD7-58F62A095C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17608-17B5-4A0D-8925-E433FF01ED04}" type="datetimeFigureOut">
              <a:rPr lang="ru-RU" smtClean="0"/>
              <a:pPr/>
              <a:t>11.02.2022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D83F6B77-95DE-4454-9FD7-58F62A095CD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9F17608-17B5-4A0D-8925-E433FF01ED04}" type="datetimeFigureOut">
              <a:rPr lang="ru-RU" smtClean="0"/>
              <a:pPr/>
              <a:t>11.02.2022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83F6B77-95DE-4454-9FD7-58F62A095CD9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7" Type="http://schemas.openxmlformats.org/officeDocument/2006/relationships/image" Target="../media/image2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7" Type="http://schemas.openxmlformats.org/officeDocument/2006/relationships/image" Target="../media/image34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5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Picture 2" descr="http://www.passionforum.ru/upload/181/u18120/012/7eaa561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457200"/>
            <a:ext cx="9286908" cy="73152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071538" y="2714620"/>
            <a:ext cx="724961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Пасхальный завтрак</a:t>
            </a:r>
            <a:endParaRPr lang="ru-RU" sz="5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572000" y="4000504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Педагог дополнительного образования МАОУ ДО «Беломорский ЦДО»: Логинова В.П.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images.forwallpaper.com/files/images/4/4673/46734c1e/746135/wallpaper-easter-desktop-computer-wallpapers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429124" y="642918"/>
            <a:ext cx="399154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00B050"/>
                </a:solidFill>
              </a:rPr>
              <a:t>Пасхальный кулич</a:t>
            </a:r>
            <a:endParaRPr lang="ru-RU" sz="3200" b="1" dirty="0">
              <a:solidFill>
                <a:srgbClr val="00B050"/>
              </a:solidFill>
            </a:endParaRPr>
          </a:p>
        </p:txBody>
      </p:sp>
      <p:pic>
        <p:nvPicPr>
          <p:cNvPr id="5" name="Объект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643702" y="1357298"/>
            <a:ext cx="2143140" cy="1571636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64516" name="Picture 4" descr="http://avtobloginfo.ru/photos/58caf3e195115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357554" y="1428736"/>
            <a:ext cx="2095515" cy="1571636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64518" name="Picture 6" descr="http://kcsonshatsk.ru/prefix/pashalnie-kulichi-foto-retsepti-2.jpe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643702" y="4500570"/>
            <a:ext cx="2328276" cy="1746207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64520" name="Picture 8" descr="http://missbagira.ru/images/bagira/2017/02/107851_5523cf077933a5523cf0779370.jpe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3357554" y="4643446"/>
            <a:ext cx="2190021" cy="1642917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64522" name="Picture 10" descr="https://smolensk-i.ru/wp-content/uploads/2015/04/kulich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4786314" y="2928934"/>
            <a:ext cx="2595581" cy="1946686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img.mamochka-talk.ru/images_mama_talk/help/00005/WKHGQ1Hg0k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images.forwallpaper.com/files/images/4/4673/46734c1e/746135/wallpaper-easter-desktop-computer-wallpapers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</p:spPr>
      </p:pic>
      <p:pic>
        <p:nvPicPr>
          <p:cNvPr id="2050" name="Picture 2" descr="http://cdn01.ru/files/users/images/73/e1/73e16e7fa3a08b296e7e1cf82574f9a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2977" y="0"/>
            <a:ext cx="8001024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images.forwallpaper.com/files/images/4/4673/46734c1e/746135/wallpaper-easter-desktop-computer-wallpapers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211960" y="404664"/>
            <a:ext cx="364888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00B050"/>
                </a:solidFill>
              </a:rPr>
              <a:t>Творожная пасха</a:t>
            </a:r>
            <a:endParaRPr lang="ru-RU" sz="3200" b="1" dirty="0">
              <a:solidFill>
                <a:srgbClr val="00B050"/>
              </a:solidFill>
            </a:endParaRPr>
          </a:p>
        </p:txBody>
      </p:sp>
      <p:pic>
        <p:nvPicPr>
          <p:cNvPr id="65538" name="Picture 2" descr="https://chto-proishodit.ru/sites/default/files/articles/mainimg/555555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428992" y="1500174"/>
            <a:ext cx="3064892" cy="191450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5544" name="Picture 8" descr="http://dlyazhenshin.ru/files/ao_node_images/8361/original/547_01801ot_4865_6hi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357554" y="3500438"/>
            <a:ext cx="3071834" cy="200026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5546" name="Picture 10" descr="http://www.prizyv.ru/wp-content/uploads/2017/04/1pasqua1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215074" y="2000240"/>
            <a:ext cx="2680945" cy="175236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5548" name="Picture 12" descr="https://s1.tchkcdn.com/g-AOiIaRs9L8RsQLQlyQ9N9A/13/155371/660x0/w/0/142152_shutterstock_93607021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429388" y="4143380"/>
            <a:ext cx="2178354" cy="202960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Picture 2" descr="http://krugznaniy.ru/uploads/articles/880/6ec3b7810c2865613bf2a14f24af13801011061_i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347864" y="188640"/>
            <a:ext cx="1582390" cy="105641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5220072" y="548680"/>
            <a:ext cx="278550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0.5 кг творога взбить в </a:t>
            </a:r>
          </a:p>
          <a:p>
            <a:r>
              <a:rPr lang="ru-RU" dirty="0" err="1" smtClean="0"/>
              <a:t>блендере</a:t>
            </a:r>
            <a:r>
              <a:rPr lang="ru-RU" dirty="0" smtClean="0"/>
              <a:t> или протереть </a:t>
            </a:r>
          </a:p>
          <a:p>
            <a:r>
              <a:rPr lang="ru-RU" dirty="0" smtClean="0"/>
              <a:t>через сито</a:t>
            </a:r>
            <a:endParaRPr lang="ru-RU" dirty="0"/>
          </a:p>
        </p:txBody>
      </p:sp>
      <p:pic>
        <p:nvPicPr>
          <p:cNvPr id="48132" name="Picture 4" descr="http://krugznaniy.ru/uploads/articles/880/37c11032602738a45cd8460c43e1c3c71081513_i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419872" y="1340768"/>
            <a:ext cx="1513384" cy="101034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5105009" y="1628800"/>
            <a:ext cx="403899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Добавить 2-3 яичных желтка и 75 гр. </a:t>
            </a:r>
          </a:p>
          <a:p>
            <a:r>
              <a:rPr lang="ru-RU" dirty="0" smtClean="0"/>
              <a:t>сахарной пудры</a:t>
            </a:r>
            <a:endParaRPr lang="ru-RU" dirty="0"/>
          </a:p>
        </p:txBody>
      </p:sp>
      <p:pic>
        <p:nvPicPr>
          <p:cNvPr id="48134" name="Picture 6" descr="http://krugznaniy.ru/uploads/articles/880/2c19a8eceec8fbe5480e9107ef514c451048512_i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419872" y="2420888"/>
            <a:ext cx="1437159" cy="95945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Box 7"/>
          <p:cNvSpPr txBox="1"/>
          <p:nvPr/>
        </p:nvSpPr>
        <p:spPr>
          <a:xfrm>
            <a:off x="5148064" y="2636912"/>
            <a:ext cx="36149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Протереть до однородной массы</a:t>
            </a:r>
            <a:endParaRPr lang="ru-RU" dirty="0"/>
          </a:p>
        </p:txBody>
      </p:sp>
      <p:pic>
        <p:nvPicPr>
          <p:cNvPr id="48136" name="Picture 8" descr="http://krugznaniy.ru/uploads/articles/880/8fe3d03c71f61afc40f54f2854426cf91372676_i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491880" y="3429000"/>
            <a:ext cx="1402180" cy="93610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TextBox 9"/>
          <p:cNvSpPr txBox="1"/>
          <p:nvPr/>
        </p:nvSpPr>
        <p:spPr>
          <a:xfrm>
            <a:off x="5148064" y="3645024"/>
            <a:ext cx="302063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Добавить изюм (75гр.) и </a:t>
            </a:r>
          </a:p>
          <a:p>
            <a:r>
              <a:rPr lang="ru-RU" dirty="0" smtClean="0"/>
              <a:t>нарезанные цукаты (75 гр.)</a:t>
            </a:r>
            <a:endParaRPr lang="ru-RU" dirty="0"/>
          </a:p>
        </p:txBody>
      </p:sp>
      <p:pic>
        <p:nvPicPr>
          <p:cNvPr id="48138" name="Picture 10" descr="http://krugznaniy.ru/uploads/articles/880/51b2775dbe2e65c9e94a6c784c6d8700970462_i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3491880" y="4437112"/>
            <a:ext cx="1439894" cy="96128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TextBox 11"/>
          <p:cNvSpPr txBox="1"/>
          <p:nvPr/>
        </p:nvSpPr>
        <p:spPr>
          <a:xfrm>
            <a:off x="4851863" y="4581128"/>
            <a:ext cx="429213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Добавляем размягченное сливочное</a:t>
            </a:r>
          </a:p>
          <a:p>
            <a:r>
              <a:rPr lang="ru-RU" dirty="0" smtClean="0"/>
              <a:t> масло – 200 гр. Хорошо перемешиваем</a:t>
            </a:r>
          </a:p>
          <a:p>
            <a:r>
              <a:rPr lang="ru-RU" dirty="0" smtClean="0"/>
              <a:t> до однородной массы.</a:t>
            </a:r>
            <a:endParaRPr lang="ru-RU" dirty="0"/>
          </a:p>
        </p:txBody>
      </p:sp>
      <p:pic>
        <p:nvPicPr>
          <p:cNvPr id="48140" name="Picture 12" descr="http://krugznaniy.ru/uploads/articles/880/83b29a2299e21faf3e7441c924e86bb11356461_i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3491880" y="5661248"/>
            <a:ext cx="1365454" cy="91158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4" name="TextBox 13"/>
          <p:cNvSpPr txBox="1"/>
          <p:nvPr/>
        </p:nvSpPr>
        <p:spPr>
          <a:xfrm>
            <a:off x="5027937" y="5657671"/>
            <a:ext cx="411606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Выкладываем подготовленную массу </a:t>
            </a:r>
          </a:p>
          <a:p>
            <a:r>
              <a:rPr lang="ru-RU" dirty="0" smtClean="0"/>
              <a:t>в пасочницу и оставляем на 6 часов. </a:t>
            </a:r>
          </a:p>
          <a:p>
            <a:r>
              <a:rPr lang="ru-RU" dirty="0" smtClean="0"/>
              <a:t>Затем ставим не них гнет и на ночь </a:t>
            </a:r>
          </a:p>
          <a:p>
            <a:r>
              <a:rPr lang="ru-RU" dirty="0" smtClean="0"/>
              <a:t>в холодильник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images.forwallpaper.com/files/images/4/4673/46734c1e/746135/wallpaper-easter-desktop-computer-wallpapers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3563888" y="404664"/>
            <a:ext cx="523553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 smtClean="0">
                <a:solidFill>
                  <a:srgbClr val="FF0000"/>
                </a:solidFill>
              </a:rPr>
              <a:t>К пасхальному завтраку</a:t>
            </a:r>
            <a:endParaRPr lang="ru-RU" sz="3200" b="1" i="1" dirty="0">
              <a:solidFill>
                <a:srgbClr val="FF0000"/>
              </a:solidFill>
            </a:endParaRPr>
          </a:p>
        </p:txBody>
      </p:sp>
      <p:pic>
        <p:nvPicPr>
          <p:cNvPr id="47114" name="Picture 10" descr="http://4.bp.blogspot.com/-bGoCVW2Npxw/UYYrA6NKe6I/AAAAAAAAEyo/-cTJbOLY9M8/s1600/DSC_103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47864" y="1628800"/>
            <a:ext cx="5470508" cy="366524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xmlns="" val="3568580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xmlns="" val="40041349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xmlns="" val="14933014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images.forwallpaper.com/files/images/4/4673/46734c1e/746135/wallpaper-easter-desktop-computer-wallpapers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</p:spPr>
      </p:pic>
      <p:pic>
        <p:nvPicPr>
          <p:cNvPr id="17410" name="Picture 2" descr="https://arhivurokov.ru/multiurok/5/6/a/56af13158a3fdbba6574f029fd808aaff131c550/img1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1988840"/>
            <a:ext cx="6096000" cy="4572000"/>
          </a:xfrm>
          <a:prstGeom prst="rect">
            <a:avLst/>
          </a:prstGeom>
          <a:noFill/>
        </p:spPr>
      </p:pic>
      <p:pic>
        <p:nvPicPr>
          <p:cNvPr id="8" name="Picture 2" descr="https://ds04.infourok.ru/uploads/ex/0fdc/0000850b-7ab01daf/img1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67944" y="404664"/>
            <a:ext cx="4644008" cy="338437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40790946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3250" name="Picture 2" descr="http://images.forwallpaper.com/files/images/4/4673/46734c1e/746135/wallpaper-easter-desktop-computer-wallpapers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071934" y="1285860"/>
            <a:ext cx="485778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dirty="0" smtClean="0">
                <a:solidFill>
                  <a:srgbClr val="FF0000"/>
                </a:solidFill>
              </a:rPr>
              <a:t>С</a:t>
            </a:r>
            <a:r>
              <a:rPr lang="ru-RU" sz="2400" dirty="0" smtClean="0"/>
              <a:t>лово «традиция» произошло от латинского «</a:t>
            </a:r>
            <a:r>
              <a:rPr lang="en-US" sz="2400" dirty="0" smtClean="0"/>
              <a:t>tradition</a:t>
            </a:r>
            <a:r>
              <a:rPr lang="ru-RU" sz="2400" dirty="0" smtClean="0"/>
              <a:t>», что в переводе означает «передача».</a:t>
            </a:r>
          </a:p>
          <a:p>
            <a:r>
              <a:rPr lang="ru-RU" sz="2400" i="1" dirty="0" smtClean="0">
                <a:solidFill>
                  <a:srgbClr val="FF0000"/>
                </a:solidFill>
              </a:rPr>
              <a:t>Т</a:t>
            </a:r>
            <a:r>
              <a:rPr lang="ru-RU" sz="2400" dirty="0" smtClean="0"/>
              <a:t>радиция  - это память, сохраненная в предметах и делах. </a:t>
            </a:r>
          </a:p>
          <a:p>
            <a:r>
              <a:rPr lang="ru-RU" sz="2400" i="1" dirty="0" smtClean="0">
                <a:solidFill>
                  <a:srgbClr val="FF0000"/>
                </a:solidFill>
              </a:rPr>
              <a:t>О</a:t>
            </a:r>
            <a:r>
              <a:rPr lang="ru-RU" sz="2400" dirty="0" smtClean="0"/>
              <a:t>на возникает  с жизненными потребностями, развивается и изменяется с изменением материальных условий жизни общества. 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images.forwallpaper.com/files/images/4/4673/46734c1e/746135/wallpaper-easter-desktop-computer-wallpapers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339933"/>
                </a:solidFill>
              </a:rPr>
              <a:t>Поведение за праздничным столом</a:t>
            </a:r>
            <a:endParaRPr lang="ru-RU" b="1" dirty="0">
              <a:solidFill>
                <a:srgbClr val="339933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latin typeface="Calibri"/>
                <a:ea typeface="Calibri"/>
                <a:cs typeface="Times New Roman"/>
              </a:rPr>
              <a:t> 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latin typeface="Calibri"/>
                <a:ea typeface="Calibri"/>
                <a:cs typeface="Times New Roman"/>
              </a:rPr>
              <a:t>За столом во время пасхального завтрака, обеда и ужина нужно "чокаться" крашеными яйцами друг с другом, смотря, чье яйцо потрескается первым. И так - до определения абсолютного победителя за столом.</a:t>
            </a: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endParaRPr lang="ru-RU" sz="2800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8286462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images.forwallpaper.com/files/images/4/4673/46734c1e/746135/wallpaper-easter-desktop-computer-wallpapers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«Практическая часть занятия»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571612"/>
            <a:ext cx="8229600" cy="438912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Сейчас мы займемся приготовлением Пасхи, салатов, украшений и блюд из яиц. К этому празднику всегда варили и красили яйца, чем мы сейчас и займемся. А также попробуем использовать наклейки для пасхальных яиц.</a:t>
            </a:r>
          </a:p>
          <a:p>
            <a:endParaRPr lang="ru-RU" dirty="0"/>
          </a:p>
        </p:txBody>
      </p:sp>
      <p:pic>
        <p:nvPicPr>
          <p:cNvPr id="43010" name="Picture 2" descr="C:\Users\Валентина\Desktop\hello_html_m310c511b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987824" y="3933056"/>
            <a:ext cx="3378096" cy="209644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146" name="Picture 2" descr="http://st.stranamam.ru/data/cache/2011apr/16/40/1776133_25503nothumb500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300192" y="4149080"/>
            <a:ext cx="2651787" cy="198884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148" name="Picture 4" descr="https://otvet.imgsmail.ru/download/7409758_38787b3761bd05bee1da14360329a03c_800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23528" y="4077072"/>
            <a:ext cx="2627784" cy="201622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http://images.forwallpaper.com/files/images/4/4673/46734c1e/746135/wallpaper-easter-desktop-computer-wallpapers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87824" y="260648"/>
            <a:ext cx="5854352" cy="65033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339933"/>
                </a:solidFill>
              </a:rPr>
              <a:t>«Сервировка стола» </a:t>
            </a:r>
            <a:endParaRPr lang="ru-RU" b="1" dirty="0">
              <a:solidFill>
                <a:srgbClr val="339933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55576" y="1484784"/>
            <a:ext cx="323127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chemeClr val="accent1">
                    <a:lumMod val="50000"/>
                  </a:schemeClr>
                </a:solidFill>
              </a:rPr>
              <a:t>Чайный стол</a:t>
            </a:r>
            <a:endParaRPr lang="ru-RU" sz="3200" b="1" i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220072" y="1556792"/>
            <a:ext cx="304468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 smtClean="0">
                <a:solidFill>
                  <a:schemeClr val="accent1">
                    <a:lumMod val="50000"/>
                  </a:schemeClr>
                </a:solidFill>
              </a:rPr>
              <a:t>Кофейный стол</a:t>
            </a:r>
            <a:endParaRPr lang="ru-RU" sz="2800" b="1" i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5124" name="Picture 4" descr="http://xn--d1acimmaskq.xn--p1ai/photo/ca/caed39168ef2efa127459730791b5d55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11560" y="2204864"/>
            <a:ext cx="3840427" cy="288032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5126" name="Picture 6" descr="http://333v.ru/uploads/86/8603de30c87bb9e90c5160eed0583346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932040" y="2276872"/>
            <a:ext cx="3816424" cy="288032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images.forwallpaper.com/files/images/4/4673/46734c1e/746135/wallpaper-easter-desktop-computer-wallpapers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31840" y="548680"/>
            <a:ext cx="6012160" cy="578328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/>
              <a:t>Подведение итогов:</a:t>
            </a:r>
            <a:endParaRPr lang="ru-RU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75856" y="1935480"/>
            <a:ext cx="5616624" cy="2645648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3200" dirty="0" smtClean="0"/>
              <a:t>Закончите предложения:</a:t>
            </a:r>
          </a:p>
          <a:p>
            <a:r>
              <a:rPr lang="ru-RU" sz="3200" dirty="0" smtClean="0"/>
              <a:t>На занятии  я узнал(а) о ….</a:t>
            </a:r>
          </a:p>
          <a:p>
            <a:r>
              <a:rPr lang="ru-RU" sz="3200" dirty="0" smtClean="0"/>
              <a:t>Я научился(</a:t>
            </a:r>
            <a:r>
              <a:rPr lang="ru-RU" sz="3200" dirty="0" err="1" smtClean="0"/>
              <a:t>лась</a:t>
            </a:r>
            <a:r>
              <a:rPr lang="ru-RU" sz="3200" dirty="0" smtClean="0"/>
              <a:t>) …</a:t>
            </a:r>
          </a:p>
          <a:p>
            <a:r>
              <a:rPr lang="ru-RU" sz="3200" dirty="0" smtClean="0"/>
              <a:t>На занятии  мне понравилось…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images.forwallpaper.com/files/images/4/4673/46734c1e/746135/wallpaper-easter-desktop-computer-wallpapers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Спасибо за внимание!</a:t>
            </a:r>
            <a:br>
              <a:rPr lang="ru-RU" b="1" dirty="0" smtClean="0"/>
            </a:br>
            <a:r>
              <a:rPr lang="ru-RU" b="1" dirty="0" smtClean="0"/>
              <a:t>Вы ребята – молодцы!</a:t>
            </a:r>
            <a:endParaRPr lang="ru-RU" b="1" dirty="0"/>
          </a:p>
        </p:txBody>
      </p:sp>
      <p:pic>
        <p:nvPicPr>
          <p:cNvPr id="46082" name="Picture 2" descr="C:\Users\Валентина\Desktop\smajlik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33600" y="2082006"/>
            <a:ext cx="4876800" cy="4095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images.forwallpaper.com/files/images/4/4673/46734c1e/746135/wallpaper-easter-desktop-computer-wallpapers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3286116" y="500042"/>
            <a:ext cx="560262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Традиционные русские </a:t>
            </a:r>
          </a:p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праздники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214810" y="2357430"/>
            <a:ext cx="3308726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Blip>
                <a:blip r:embed="rId3"/>
              </a:buBlip>
            </a:pPr>
            <a:r>
              <a:rPr lang="ru-RU" sz="4000" dirty="0" smtClean="0"/>
              <a:t> Рождество</a:t>
            </a:r>
          </a:p>
          <a:p>
            <a:pPr>
              <a:buBlip>
                <a:blip r:embed="rId3"/>
              </a:buBlip>
            </a:pPr>
            <a:r>
              <a:rPr lang="ru-RU" sz="4000" dirty="0" smtClean="0"/>
              <a:t> Масленица</a:t>
            </a:r>
          </a:p>
          <a:p>
            <a:pPr>
              <a:buBlip>
                <a:blip r:embed="rId3"/>
              </a:buBlip>
            </a:pPr>
            <a:r>
              <a:rPr lang="ru-RU" sz="4000" dirty="0" smtClean="0"/>
              <a:t> Пасха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images.forwallpaper.com/files/images/4/4673/46734c1e/746135/wallpaper-easter-desktop-computer-wallpapers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pic>
        <p:nvPicPr>
          <p:cNvPr id="54275" name="Picture 3" descr="C:\Users\Наталья\Desktop\ПЗ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429256" y="4214818"/>
            <a:ext cx="3174682" cy="2117728"/>
          </a:xfrm>
          <a:prstGeom prst="rect">
            <a:avLst/>
          </a:prstGeom>
          <a:noFill/>
        </p:spPr>
      </p:pic>
      <p:pic>
        <p:nvPicPr>
          <p:cNvPr id="54277" name="Picture 5" descr="http://images.myshared.ru/9/845664/slide_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14612" y="2428868"/>
            <a:ext cx="3071834" cy="2273027"/>
          </a:xfrm>
          <a:prstGeom prst="rect">
            <a:avLst/>
          </a:prstGeom>
          <a:noFill/>
        </p:spPr>
      </p:pic>
      <p:pic>
        <p:nvPicPr>
          <p:cNvPr id="54279" name="Picture 7" descr="http://static.diary.ru/userdir/1/0/7/1/1071450/6425622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72198" y="785794"/>
            <a:ext cx="2928958" cy="2214578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4000496" y="1428736"/>
            <a:ext cx="19421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 smtClean="0">
                <a:solidFill>
                  <a:srgbClr val="FF0000"/>
                </a:solidFill>
              </a:rPr>
              <a:t>Рождество</a:t>
            </a:r>
            <a:endParaRPr lang="ru-RU" sz="2400" b="1" i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143636" y="3429000"/>
            <a:ext cx="25003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FF0000"/>
                </a:solidFill>
              </a:rPr>
              <a:t>Масленица</a:t>
            </a:r>
            <a:endParaRPr lang="ru-RU" sz="2400" b="1" i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857620" y="5357826"/>
            <a:ext cx="11027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 smtClean="0">
                <a:solidFill>
                  <a:srgbClr val="FF0000"/>
                </a:solidFill>
              </a:rPr>
              <a:t>Пасха</a:t>
            </a:r>
            <a:endParaRPr lang="ru-RU" sz="2400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images.forwallpaper.com/files/images/4/4673/46734c1e/746135/wallpaper-easter-desktop-computer-wallpapers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pic>
        <p:nvPicPr>
          <p:cNvPr id="3" name="Picture 2" descr="http://player.myshared.ru/9/847956/slides/slide_3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357818" y="214290"/>
            <a:ext cx="2214578" cy="302659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987824" y="3357562"/>
            <a:ext cx="6156176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>
                <a:solidFill>
                  <a:srgbClr val="FF0000"/>
                </a:solidFill>
              </a:rPr>
              <a:t>Пасха </a:t>
            </a:r>
            <a:r>
              <a:rPr lang="ru-RU" b="1" dirty="0" smtClean="0"/>
              <a:t>–главный христианский праздник. </a:t>
            </a:r>
          </a:p>
          <a:p>
            <a:pPr algn="ctr"/>
            <a:r>
              <a:rPr lang="ru-RU" b="1" dirty="0" smtClean="0"/>
              <a:t>День чудесного воскресения Иисуса  Христа. Это</a:t>
            </a:r>
          </a:p>
          <a:p>
            <a:pPr algn="ctr"/>
            <a:r>
              <a:rPr lang="ru-RU" b="1" dirty="0" smtClean="0"/>
              <a:t>главное событие года для всех православных христиан  мира.  Это «царь дней», «праздник праздников», «торжество из торжеств».</a:t>
            </a:r>
          </a:p>
          <a:p>
            <a:pPr algn="ctr"/>
            <a:r>
              <a:rPr lang="ru-RU" b="1" dirty="0" smtClean="0"/>
              <a:t>Слово</a:t>
            </a:r>
            <a:r>
              <a:rPr lang="ru-RU" b="1" i="1" dirty="0" smtClean="0"/>
              <a:t> </a:t>
            </a:r>
            <a:r>
              <a:rPr lang="ru-RU" b="1" i="1" dirty="0" smtClean="0">
                <a:solidFill>
                  <a:srgbClr val="FF0000"/>
                </a:solidFill>
              </a:rPr>
              <a:t>«пасха» </a:t>
            </a:r>
            <a:r>
              <a:rPr lang="ru-RU" b="1" dirty="0" smtClean="0"/>
              <a:t>пришло  к нам из греческого языка</a:t>
            </a:r>
          </a:p>
          <a:p>
            <a:pPr algn="ctr"/>
            <a:r>
              <a:rPr lang="ru-RU" b="1" dirty="0" smtClean="0"/>
              <a:t>и означает «избавление» и  «</a:t>
            </a:r>
            <a:r>
              <a:rPr lang="ru-RU" b="1" dirty="0" err="1" smtClean="0"/>
              <a:t>прехождение</a:t>
            </a:r>
            <a:r>
              <a:rPr lang="ru-RU" b="1" dirty="0" smtClean="0"/>
              <a:t>».  На Руси Пасха была не только самым почитаемым праздником, но и днем , когда каждый человек старался выказать самые лучшие свои качества: щедрость, доброжелательность и милосердие.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images.forwallpaper.com/files/images/4/4673/46734c1e/746135/wallpaper-easter-desktop-computer-wallpapers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</p:spPr>
      </p:pic>
      <p:pic>
        <p:nvPicPr>
          <p:cNvPr id="5" name="Объект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4572000" y="428604"/>
            <a:ext cx="3904910" cy="441063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928926" y="4929198"/>
            <a:ext cx="607223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atin typeface="Calibri"/>
                <a:ea typeface="Calibri"/>
                <a:cs typeface="Times New Roman"/>
              </a:rPr>
              <a:t>Но на третий день после смерти Иисус  воскрес! Поэтому мы знаем, что наша душа бессмертна. А случилось это именно  на Пасху. С тех пор мы каждый год празднуем Светлое Воскресенье.</a:t>
            </a:r>
            <a:endParaRPr lang="ru-RU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images.forwallpaper.com/files/images/4/4673/46734c1e/746135/wallpaper-easter-desktop-computer-wallpapers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4572000" y="214290"/>
            <a:ext cx="390504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339933"/>
                </a:solidFill>
              </a:rPr>
              <a:t>«Символы  Пасхи»</a:t>
            </a:r>
            <a:endParaRPr lang="ru-RU" sz="3200" b="1" dirty="0">
              <a:solidFill>
                <a:srgbClr val="339933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86116" y="3643314"/>
            <a:ext cx="4572000" cy="39215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endParaRPr lang="ru-RU" dirty="0">
              <a:latin typeface="Calibri"/>
              <a:ea typeface="Calibri"/>
              <a:cs typeface="Times New Roman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995936" y="764704"/>
            <a:ext cx="46554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B050"/>
                </a:solidFill>
              </a:rPr>
              <a:t>Крашеные яйца- «</a:t>
            </a:r>
            <a:r>
              <a:rPr lang="ru-RU" sz="2400" b="1" dirty="0" err="1" smtClean="0">
                <a:solidFill>
                  <a:srgbClr val="00B050"/>
                </a:solidFill>
              </a:rPr>
              <a:t>крашенки</a:t>
            </a:r>
            <a:r>
              <a:rPr lang="ru-RU" sz="2400" dirty="0" smtClean="0">
                <a:solidFill>
                  <a:srgbClr val="00B050"/>
                </a:solidFill>
              </a:rPr>
              <a:t>»</a:t>
            </a:r>
            <a:endParaRPr lang="ru-RU" sz="2400" dirty="0">
              <a:solidFill>
                <a:srgbClr val="00B05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779912" y="3861048"/>
            <a:ext cx="45174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B050"/>
                </a:solidFill>
              </a:rPr>
              <a:t>Расписные яйца - «</a:t>
            </a:r>
            <a:r>
              <a:rPr lang="ru-RU" sz="2400" b="1" dirty="0" err="1" smtClean="0">
                <a:solidFill>
                  <a:srgbClr val="00B050"/>
                </a:solidFill>
              </a:rPr>
              <a:t>писанки</a:t>
            </a:r>
            <a:r>
              <a:rPr lang="ru-RU" sz="2400" b="1" dirty="0" smtClean="0">
                <a:solidFill>
                  <a:srgbClr val="00B050"/>
                </a:solidFill>
              </a:rPr>
              <a:t>»</a:t>
            </a:r>
            <a:endParaRPr lang="ru-RU" sz="2400" b="1" dirty="0">
              <a:solidFill>
                <a:srgbClr val="00B050"/>
              </a:solidFill>
            </a:endParaRPr>
          </a:p>
        </p:txBody>
      </p:sp>
      <p:pic>
        <p:nvPicPr>
          <p:cNvPr id="7" name="Picture 2" descr="http://player.myshared.ru/7/836924/slides/slide_1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20198072">
            <a:off x="3166643" y="1715993"/>
            <a:ext cx="2148621" cy="1643074"/>
          </a:xfrm>
          <a:prstGeom prst="rect">
            <a:avLst/>
          </a:prstGeom>
          <a:noFill/>
        </p:spPr>
      </p:pic>
      <p:pic>
        <p:nvPicPr>
          <p:cNvPr id="8" name="Picture 4" descr="http://player.myshared.ru/7/836924/slides/slide_12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20308191">
            <a:off x="3266564" y="4702029"/>
            <a:ext cx="1840797" cy="1431731"/>
          </a:xfrm>
          <a:prstGeom prst="rect">
            <a:avLst/>
          </a:prstGeom>
          <a:noFill/>
        </p:spPr>
      </p:pic>
      <p:pic>
        <p:nvPicPr>
          <p:cNvPr id="9" name="Picture 6" descr="http://player.myshared.ru/9/847956/slides/slide_15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214942" y="4572008"/>
            <a:ext cx="1857388" cy="1478697"/>
          </a:xfrm>
          <a:prstGeom prst="rect">
            <a:avLst/>
          </a:prstGeom>
          <a:noFill/>
        </p:spPr>
      </p:pic>
      <p:pic>
        <p:nvPicPr>
          <p:cNvPr id="60420" name="Picture 4" descr="http://images.forwallpaper.com/files/thumbs/preview/30/301194__easter-eggs_p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 rot="1312209">
            <a:off x="7113581" y="4728731"/>
            <a:ext cx="1857388" cy="1287866"/>
          </a:xfrm>
          <a:prstGeom prst="rect">
            <a:avLst/>
          </a:prstGeom>
          <a:noFill/>
        </p:spPr>
      </p:pic>
      <p:pic>
        <p:nvPicPr>
          <p:cNvPr id="60424" name="Picture 8" descr="http://izo.kz/uploads/1/7/6/17688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 rot="1060400">
            <a:off x="6808935" y="1918013"/>
            <a:ext cx="2029692" cy="1404070"/>
          </a:xfrm>
          <a:prstGeom prst="rect">
            <a:avLst/>
          </a:prstGeom>
          <a:noFill/>
        </p:spPr>
      </p:pic>
      <p:pic>
        <p:nvPicPr>
          <p:cNvPr id="60418" name="Picture 2" descr="https://im0-tub-ru.yandex.net/i?id=a86f5323e8fc386a072daf2e8e3918d6&amp;n=33&amp;h=215&amp;w=215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214942" y="2000240"/>
            <a:ext cx="1762123" cy="17621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images.forwallpaper.com/files/images/4/4673/46734c1e/746135/wallpaper-easter-desktop-computer-wallpapers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698620" y="332656"/>
            <a:ext cx="6445380" cy="32778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000" b="1" dirty="0" smtClean="0">
                <a:latin typeface="Calibri"/>
                <a:ea typeface="Calibri"/>
                <a:cs typeface="Times New Roman"/>
              </a:rPr>
              <a:t>А традиция пошла вот откуда: на Пасху к римскому императору Тиберию пришла Мария Магдалина с благой вестью: «Христос воскрес!»- сообщила она и преподнесла в дар императору куриное яйцо. Император рассмеялся и сказал, что скорее яйцо станет красным, чем он поверит в это. И на глазах у изумленной публики белое яйцо в руках Марии Магдалины стало красным! Когда Тиберий это увидел, он был поражен и ответил: «Воистину воскрес!».</a:t>
            </a:r>
            <a:endParaRPr lang="ru-RU" sz="2000" b="1" dirty="0">
              <a:latin typeface="Calibri"/>
              <a:ea typeface="Calibri"/>
              <a:cs typeface="Times New Roman"/>
            </a:endParaRPr>
          </a:p>
        </p:txBody>
      </p:sp>
      <p:pic>
        <p:nvPicPr>
          <p:cNvPr id="27650" name="Picture 2" descr="http://www.pravchelny.ru/www/images/2014/8/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91880" y="3573016"/>
            <a:ext cx="4613920" cy="3073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images.forwallpaper.com/files/images/4/4673/46734c1e/746135/wallpaper-easter-desktop-computer-wallpapers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pic>
        <p:nvPicPr>
          <p:cNvPr id="6" name="Picture 2" descr="https://i.obozrevatel.com/16/1708644/inner/49251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00100" y="1285860"/>
            <a:ext cx="7977202" cy="5300981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3929058" y="571480"/>
            <a:ext cx="484921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00B050"/>
                </a:solidFill>
              </a:rPr>
              <a:t>Способы покраски яиц</a:t>
            </a:r>
            <a:endParaRPr lang="ru-RU" sz="3200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400</TotalTime>
  <Words>488</Words>
  <Application>Microsoft Office PowerPoint</Application>
  <PresentationFormat>Экран (4:3)</PresentationFormat>
  <Paragraphs>56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Поведение за праздничным столом</vt:lpstr>
      <vt:lpstr>«Практическая часть занятия»</vt:lpstr>
      <vt:lpstr>«Сервировка стола» </vt:lpstr>
      <vt:lpstr>Подведение итогов:</vt:lpstr>
      <vt:lpstr>Спасибо за внимание! Вы ребята – молодцы!</vt:lpstr>
    </vt:vector>
  </TitlesOfParts>
  <Company>DG Win&amp;Soft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Праздник Пасхи</dc:title>
  <dc:creator>ira</dc:creator>
  <cp:lastModifiedBy>Пользователь</cp:lastModifiedBy>
  <cp:revision>65</cp:revision>
  <dcterms:created xsi:type="dcterms:W3CDTF">2013-04-22T14:51:16Z</dcterms:created>
  <dcterms:modified xsi:type="dcterms:W3CDTF">2022-02-11T16:00:10Z</dcterms:modified>
</cp:coreProperties>
</file>