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handoutMasterIdLst>
    <p:handoutMasterId r:id="rId19"/>
  </p:handoutMasterIdLst>
  <p:sldIdLst>
    <p:sldId id="293" r:id="rId2"/>
    <p:sldId id="289" r:id="rId3"/>
    <p:sldId id="288" r:id="rId4"/>
    <p:sldId id="276" r:id="rId5"/>
    <p:sldId id="292" r:id="rId6"/>
    <p:sldId id="280" r:id="rId7"/>
    <p:sldId id="291" r:id="rId8"/>
    <p:sldId id="287" r:id="rId9"/>
    <p:sldId id="285" r:id="rId10"/>
    <p:sldId id="290" r:id="rId11"/>
    <p:sldId id="294" r:id="rId12"/>
    <p:sldId id="295" r:id="rId13"/>
    <p:sldId id="296" r:id="rId14"/>
    <p:sldId id="297" r:id="rId15"/>
    <p:sldId id="298" r:id="rId16"/>
    <p:sldId id="299" r:id="rId17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sung" initials="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00FF"/>
    <a:srgbClr val="FFCCFF"/>
    <a:srgbClr val="FFFF66"/>
    <a:srgbClr val="CCE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004" y="-102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диагностики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Для того чтобы не было войны…</c:v>
                </c:pt>
                <c:pt idx="1">
                  <c:v>В школе проходит акция «Милосердие»…</c:v>
                </c:pt>
                <c:pt idx="2">
                  <c:v>Ты противостоишь насилию…</c:v>
                </c:pt>
                <c:pt idx="3">
                  <c:v>Один товарищ тебя предал…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0.16000000000000011</c:v>
                </c:pt>
                <c:pt idx="1">
                  <c:v>5.0000000000000037E-2</c:v>
                </c:pt>
                <c:pt idx="2">
                  <c:v>3.0000000000000027E-2</c:v>
                </c:pt>
                <c:pt idx="3">
                  <c:v>0.16000000000000011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Для того чтобы не было войны…</c:v>
                </c:pt>
                <c:pt idx="1">
                  <c:v>В школе проходит акция «Милосердие»…</c:v>
                </c:pt>
                <c:pt idx="2">
                  <c:v>Ты противостоишь насилию…</c:v>
                </c:pt>
                <c:pt idx="3">
                  <c:v>Один товарищ тебя предал…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0.84000000000000064</c:v>
                </c:pt>
                <c:pt idx="1">
                  <c:v>0.95000000000000062</c:v>
                </c:pt>
                <c:pt idx="2">
                  <c:v>0.94000000000000061</c:v>
                </c:pt>
                <c:pt idx="3">
                  <c:v>0.71000000000000063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 ответа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Для того чтобы не было войны…</c:v>
                </c:pt>
                <c:pt idx="1">
                  <c:v>В школе проходит акция «Милосердие»…</c:v>
                </c:pt>
                <c:pt idx="2">
                  <c:v>Ты противостоишь насилию…</c:v>
                </c:pt>
                <c:pt idx="3">
                  <c:v>Один товарищ тебя предал…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 formatCode="0%">
                  <c:v>3.0000000000000027E-2</c:v>
                </c:pt>
                <c:pt idx="3" formatCode="0%">
                  <c:v>3.0000000000000027E-2</c:v>
                </c:pt>
              </c:numCache>
            </c:numRef>
          </c:val>
        </c:ser>
        <c:axId val="76055296"/>
        <c:axId val="76056832"/>
      </c:barChart>
      <c:catAx>
        <c:axId val="7605529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6056832"/>
        <c:crosses val="autoZero"/>
        <c:auto val="1"/>
        <c:lblAlgn val="ctr"/>
        <c:lblOffset val="100"/>
      </c:catAx>
      <c:valAx>
        <c:axId val="76056832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7605529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Видишь, когда сильный обижает слабого…</c:v>
                </c:pt>
                <c:pt idx="1">
                  <c:v>Ты не согласен с кем-то…</c:v>
                </c:pt>
                <c:pt idx="2">
                  <c:v>Учитель ждет ответа учащегося</c:v>
                </c:pt>
                <c:pt idx="3">
                  <c:v>У тебя в классе беженец или беженцы из других республик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6.0000000000000032E-2</c:v>
                </c:pt>
                <c:pt idx="2">
                  <c:v>0.1</c:v>
                </c:pt>
                <c:pt idx="3">
                  <c:v>0.13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Видишь, когда сильный обижает слабого…</c:v>
                </c:pt>
                <c:pt idx="1">
                  <c:v>Ты не согласен с кем-то…</c:v>
                </c:pt>
                <c:pt idx="2">
                  <c:v>Учитель ждет ответа учащегося</c:v>
                </c:pt>
                <c:pt idx="3">
                  <c:v>У тебя в классе беженец или беженцы из других республик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0.9</c:v>
                </c:pt>
                <c:pt idx="1">
                  <c:v>0.94000000000000061</c:v>
                </c:pt>
                <c:pt idx="2">
                  <c:v>0.9</c:v>
                </c:pt>
                <c:pt idx="3">
                  <c:v>0.81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 ответа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Видишь, когда сильный обижает слабого…</c:v>
                </c:pt>
                <c:pt idx="1">
                  <c:v>Ты не согласен с кем-то…</c:v>
                </c:pt>
                <c:pt idx="2">
                  <c:v>Учитель ждет ответа учащегося</c:v>
                </c:pt>
                <c:pt idx="3">
                  <c:v>У тебя в классе беженец или беженцы из других республик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6.0000000000000032E-2</c:v>
                </c:pt>
              </c:numCache>
            </c:numRef>
          </c:val>
        </c:ser>
        <c:axId val="77008896"/>
        <c:axId val="77010432"/>
      </c:barChart>
      <c:catAx>
        <c:axId val="77008896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7010432"/>
        <c:crosses val="autoZero"/>
        <c:auto val="1"/>
        <c:lblAlgn val="ctr"/>
        <c:lblOffset val="100"/>
      </c:catAx>
      <c:valAx>
        <c:axId val="77010432"/>
        <c:scaling>
          <c:orientation val="minMax"/>
        </c:scaling>
        <c:axPos val="l"/>
        <c:majorGridlines/>
        <c:numFmt formatCode="0%" sourceLinked="1"/>
        <c:tickLblPos val="nextTo"/>
        <c:crossAx val="7700889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Вы встречаетесь с друзьями, и кто то предлагает начать игру. Что вы предпочтете?</c:v>
                </c:pt>
                <c:pt idx="1">
                  <c:v>Быстро ли вы сожжете подружиться или начать общаться  с детьми других национальностей?</c:v>
                </c:pt>
                <c:pt idx="2">
                  <c:v>Вы приводите к своим друзьям своего друга, который становится объектом всеобщего внимания. Как вы на это отреагируете?</c:v>
                </c:pt>
                <c:pt idx="3">
                  <c:v>Согласны ли вы с утверждением: «В классе все одинаковы»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0.23</c:v>
                </c:pt>
                <c:pt idx="1">
                  <c:v>0.16</c:v>
                </c:pt>
                <c:pt idx="2">
                  <c:v>0.26</c:v>
                </c:pt>
                <c:pt idx="3">
                  <c:v>0.26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Вы встречаетесь с друзьями, и кто то предлагает начать игру. Что вы предпочтете?</c:v>
                </c:pt>
                <c:pt idx="1">
                  <c:v>Быстро ли вы сожжете подружиться или начать общаться  с детьми других национальностей?</c:v>
                </c:pt>
                <c:pt idx="2">
                  <c:v>Вы приводите к своим друзьям своего друга, который становится объектом всеобщего внимания. Как вы на это отреагируете?</c:v>
                </c:pt>
                <c:pt idx="3">
                  <c:v>Согласны ли вы с утверждением: «В классе все одинаковы»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0.71000000000000063</c:v>
                </c:pt>
                <c:pt idx="1">
                  <c:v>0.84000000000000064</c:v>
                </c:pt>
                <c:pt idx="2">
                  <c:v>0.71000000000000063</c:v>
                </c:pt>
                <c:pt idx="3">
                  <c:v>0.71000000000000063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Нет ответа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Вы встречаетесь с друзьями, и кто то предлагает начать игру. Что вы предпочтете?</c:v>
                </c:pt>
                <c:pt idx="1">
                  <c:v>Быстро ли вы сожжете подружиться или начать общаться  с детьми других национальностей?</c:v>
                </c:pt>
                <c:pt idx="2">
                  <c:v>Вы приводите к своим друзьям своего друга, который становится объектом всеобщего внимания. Как вы на это отреагируете?</c:v>
                </c:pt>
                <c:pt idx="3">
                  <c:v>Согласны ли вы с утверждением: «В классе все одинаковы»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6.0000000000000032E-2</c:v>
                </c:pt>
                <c:pt idx="1">
                  <c:v>0</c:v>
                </c:pt>
                <c:pt idx="2">
                  <c:v>3.0000000000000002E-2</c:v>
                </c:pt>
                <c:pt idx="3">
                  <c:v>3.0000000000000002E-2</c:v>
                </c:pt>
              </c:numCache>
            </c:numRef>
          </c:val>
        </c:ser>
        <c:axId val="77044352"/>
        <c:axId val="77046144"/>
      </c:barChart>
      <c:catAx>
        <c:axId val="7704435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7046144"/>
        <c:crosses val="autoZero"/>
        <c:auto val="1"/>
        <c:lblAlgn val="ctr"/>
        <c:lblOffset val="100"/>
      </c:catAx>
      <c:valAx>
        <c:axId val="77046144"/>
        <c:scaling>
          <c:orientation val="minMax"/>
        </c:scaling>
        <c:axPos val="l"/>
        <c:majorGridlines/>
        <c:numFmt formatCode="0%" sourceLinked="1"/>
        <c:tickLblPos val="nextTo"/>
        <c:crossAx val="7704435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6C3B10-8DC8-45C2-917E-75AB953DCA2C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5DE91-3DE5-4E0F-89FC-3AC79A9DBF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2877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9FB2D-035F-41FB-911E-8B520E139D21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A4D94-3305-4A83-ABD0-5012E58236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4D94-3305-4A83-ABD0-5012E58236A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E2A5F-5FA1-4584-AD2C-FCF59481958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B69B-4224-47A5-B042-38FBAC23DB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E2A5F-5FA1-4584-AD2C-FCF59481958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B69B-4224-47A5-B042-38FBAC23D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E2A5F-5FA1-4584-AD2C-FCF59481958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B69B-4224-47A5-B042-38FBAC23D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E2A5F-5FA1-4584-AD2C-FCF59481958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B69B-4224-47A5-B042-38FBAC23DB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E2A5F-5FA1-4584-AD2C-FCF59481958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B69B-4224-47A5-B042-38FBAC23D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E2A5F-5FA1-4584-AD2C-FCF59481958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B69B-4224-47A5-B042-38FBAC23DB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E2A5F-5FA1-4584-AD2C-FCF59481958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B69B-4224-47A5-B042-38FBAC23DB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E2A5F-5FA1-4584-AD2C-FCF59481958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B69B-4224-47A5-B042-38FBAC23D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E2A5F-5FA1-4584-AD2C-FCF59481958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B69B-4224-47A5-B042-38FBAC23D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E2A5F-5FA1-4584-AD2C-FCF59481958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B69B-4224-47A5-B042-38FBAC23D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E2A5F-5FA1-4584-AD2C-FCF59481958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B69B-4224-47A5-B042-38FBAC23DB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E0E2A5F-5FA1-4584-AD2C-FCF59481958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3C9B69B-4224-47A5-B042-38FBAC23D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429684" cy="214314"/>
          </a:xfrm>
        </p:spPr>
        <p:txBody>
          <a:bodyPr>
            <a:normAutofit fontScale="9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4 А классе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«Формирование толерантного поведения в семье»</a:t>
            </a:r>
            <a:r>
              <a:rPr lang="ru-RU" sz="5300" dirty="0" smtClean="0"/>
              <a:t/>
            </a:r>
            <a:br>
              <a:rPr lang="ru-RU" sz="5300" dirty="0" smtClean="0"/>
            </a:br>
            <a:endParaRPr lang="ru-RU" sz="5300" dirty="0"/>
          </a:p>
        </p:txBody>
      </p:sp>
      <p:pic>
        <p:nvPicPr>
          <p:cNvPr id="14338" name="Picture 2" descr="https://pishiizdushi.ru/uploads/monthly_2018_06/image.jpg.63024c631a99428a0937af20bf6249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876"/>
            <a:ext cx="5429288" cy="306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57430"/>
            <a:ext cx="9144000" cy="4857760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«</a:t>
            </a: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Толерантность – это прежде всего общение. Учиться жить среди людей, уметь общаться, так же важно, как изучать математику или физику, покорять горные вершины или исследовать морские глубины. И если вы хотите прожить нормальную, полноценную жизнь, жить в согласии с другими людьми, необходимо учиться общению.»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                                                           Д. С. Лихачёв.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071538" y="214290"/>
            <a:ext cx="6400800" cy="54274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Рисунок 3" descr="Развивающие игры для детей Игры для детей на улице Детские игры для дете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0"/>
            <a:ext cx="357190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321470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РЕЗУЛЬТАТЫ ДИАГНОСТИКИ ТОЛЕРАНТНОСТИ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УЧАЩИХСЯ 4 А КЛАССА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20…-20…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УЧ. ГОД)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200928" cy="1752600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:……</a:t>
            </a:r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Педагог-психолог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45719"/>
          </a:xfrm>
        </p:spPr>
        <p:txBody>
          <a:bodyPr>
            <a:normAutofit fontScale="90000"/>
          </a:bodyPr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214290"/>
          <a:ext cx="9144000" cy="6411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4294967295"/>
          </p:nvPr>
        </p:nvGraphicFramePr>
        <p:xfrm>
          <a:off x="457200" y="714356"/>
          <a:ext cx="8229600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85728"/>
            <a:ext cx="8229600" cy="5929353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	</a:t>
            </a:r>
            <a:r>
              <a:rPr lang="ru-RU" b="1" i="1" dirty="0" smtClean="0"/>
              <a:t>	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По результатам диагностики:</a:t>
            </a:r>
          </a:p>
          <a:p>
            <a:pPr algn="ctr">
              <a:buNone/>
            </a:pPr>
            <a:endParaRPr lang="ru-RU" b="1" dirty="0" smtClean="0"/>
          </a:p>
          <a:p>
            <a:pPr algn="just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 обучающихся 4А класса выявлен высокий уровень толерантности - 100% (30 чел).  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	Такие результаты свидетельствуют о том что, обучающиеся проявляют толерантность.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714356"/>
            <a:ext cx="8229600" cy="5286412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800" b="1" i="1" dirty="0" smtClean="0">
                <a:latin typeface="Times New Roman" pitchFamily="18" charset="0"/>
                <a:cs typeface="Times New Roman" pitchFamily="18" charset="0"/>
              </a:rPr>
              <a:t>Рекомендации :</a:t>
            </a:r>
          </a:p>
          <a:p>
            <a:pPr>
              <a:buNone/>
            </a:pPr>
            <a:r>
              <a:rPr lang="ru-RU" sz="4700" dirty="0" smtClean="0">
                <a:latin typeface="Times New Roman" pitchFamily="18" charset="0"/>
                <a:cs typeface="Times New Roman" pitchFamily="18" charset="0"/>
              </a:rPr>
              <a:t>	1.Учитесь слушать и слышать своего ребенка.</a:t>
            </a:r>
            <a:br>
              <a:rPr lang="ru-RU" sz="4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700" dirty="0" smtClean="0">
                <a:latin typeface="Times New Roman" pitchFamily="18" charset="0"/>
                <a:cs typeface="Times New Roman" pitchFamily="18" charset="0"/>
              </a:rPr>
              <a:t>2.Постарайтесь сделать так, чтобы только вы снимали его эмоциональное напряжение.</a:t>
            </a:r>
            <a:br>
              <a:rPr lang="ru-RU" sz="4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700" dirty="0" smtClean="0">
                <a:latin typeface="Times New Roman" pitchFamily="18" charset="0"/>
                <a:cs typeface="Times New Roman" pitchFamily="18" charset="0"/>
              </a:rPr>
              <a:t>3.Не запрещайте детям выражать отрицательные эмоции.</a:t>
            </a:r>
            <a:br>
              <a:rPr lang="ru-RU" sz="4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700" dirty="0" smtClean="0">
                <a:latin typeface="Times New Roman" pitchFamily="18" charset="0"/>
                <a:cs typeface="Times New Roman" pitchFamily="18" charset="0"/>
              </a:rPr>
              <a:t>4. Умейте принять и любить его таким, каков он есть.</a:t>
            </a:r>
          </a:p>
          <a:p>
            <a:pPr algn="r">
              <a:buNone/>
            </a:pP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71942"/>
            <a:ext cx="9143999" cy="1443226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«Если человек любит себя, мир, людей, если он      внутренне свободен и наполнен энергией, </a:t>
            </a:r>
            <a:b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значит, для чего он живёт,- он сам решит все свои проблемы. Помочь человеку воспитать свою душу </a:t>
            </a:r>
            <a:b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   можно».</a:t>
            </a:r>
            <a:b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                                                                               Лихачёв Д. С.</a:t>
            </a:r>
            <a:endParaRPr lang="ru-RU" sz="2400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9218" name="AutoShape 2" descr="https://miro.medium.com/max/6000/1*Vu4e5rT5IsTEz5WWDZWQ7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https://miro.medium.com/max/6000/1*Vu4e5rT5IsTEz5WWDZWQ7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1" name="Picture 5" descr="C:\Users\user\Desktop\родит.собр\1_Vu4e5rT5IsTEz5WWDZWQ7A.jpe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57166"/>
            <a:ext cx="5212556" cy="3475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143380"/>
            <a:ext cx="9144000" cy="1143000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rgbClr val="C00000"/>
                </a:solidFill>
                <a:latin typeface="Georgia" pitchFamily="18" charset="0"/>
              </a:rPr>
              <a:t>«Единственная настоящая роскошь- это роскошь человеческого общения»</a:t>
            </a:r>
            <a:br>
              <a:rPr lang="ru-RU" sz="3200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Georgia" pitchFamily="18" charset="0"/>
              </a:rPr>
              <a:t>         </a:t>
            </a:r>
            <a:br>
              <a:rPr lang="ru-RU" sz="3200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Georgia" pitchFamily="18" charset="0"/>
              </a:rPr>
              <a:t>                       </a:t>
            </a:r>
            <a:r>
              <a:rPr lang="ru-RU" sz="3200" dirty="0" err="1" smtClean="0">
                <a:solidFill>
                  <a:srgbClr val="C00000"/>
                </a:solidFill>
                <a:latin typeface="Georgia" pitchFamily="18" charset="0"/>
              </a:rPr>
              <a:t>Антуан</a:t>
            </a:r>
            <a:r>
              <a:rPr lang="ru-RU" sz="3200" dirty="0" smtClean="0">
                <a:solidFill>
                  <a:srgbClr val="C00000"/>
                </a:solidFill>
                <a:latin typeface="Georgia" pitchFamily="18" charset="0"/>
              </a:rPr>
              <a:t> де </a:t>
            </a:r>
            <a:r>
              <a:rPr lang="ru-RU" sz="3200" dirty="0" err="1" smtClean="0">
                <a:solidFill>
                  <a:srgbClr val="C00000"/>
                </a:solidFill>
                <a:latin typeface="Georgia" pitchFamily="18" charset="0"/>
              </a:rPr>
              <a:t>Сент</a:t>
            </a:r>
            <a:r>
              <a:rPr lang="ru-RU" sz="3200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latin typeface="Georgia" pitchFamily="18" charset="0"/>
              </a:rPr>
              <a:t>Экзюпери</a:t>
            </a:r>
            <a:endParaRPr lang="ru-RU" sz="32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14338" name="Picture 2" descr="https://avatars.mds.yandex.net/get-zen_doc/3126430/pub_5f6cf8fb07e34425cd23ef89_5f6cf9463aa39e43aaec1b0c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52203"/>
            <a:ext cx="5572164" cy="3716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FF00FF"/>
            </a:gs>
            <a:gs pos="100000">
              <a:srgbClr val="FFCCFF"/>
            </a:gs>
            <a:gs pos="100000">
              <a:srgbClr val="FFFF66"/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толерантность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 smtClean="0"/>
              <a:t>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-433064" y="1071546"/>
            <a:ext cx="9577064" cy="3490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</a:t>
            </a:r>
            <a: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ценностное отношение человека к людям, выражающееся в        признании, принятии и понимании им представителей иных культур;</a:t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терпимость к чужим мнениям, верованиям, поведению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25201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azovlib.ru/page/resurscbs/biblioposobiya/posobiya/Tolerantnost.files/image00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53" r="2539" b="2370"/>
          <a:stretch>
            <a:fillRect/>
          </a:stretch>
        </p:blipFill>
        <p:spPr bwMode="auto">
          <a:xfrm>
            <a:off x="642910" y="250009"/>
            <a:ext cx="8001056" cy="6179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FF00FF"/>
            </a:gs>
            <a:gs pos="100000">
              <a:srgbClr val="FFCCFF"/>
            </a:gs>
            <a:gs pos="100000">
              <a:srgbClr val="FFFF66"/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тобы воспитать ребенка толерантным, необходимо учитывать то, что дети – зеркало отношений и характеров окружающих их взрослых. Необходимо самим относиться к детям толерантно:</a:t>
            </a:r>
            <a:endParaRPr lang="ru-RU" sz="24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8880" y="1716984"/>
            <a:ext cx="9144000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Во-первых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не обижать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их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8880" y="2249852"/>
            <a:ext cx="9135120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Во-вторых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выслушивать их мнение и считаться с ними;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2909422"/>
            <a:ext cx="91262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В-третьих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уметь прощать обиды и просить прощения у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       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           ребенка;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3864828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В-четвертых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уметь договариваться без ссор и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            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           разрушительных конфликтов;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4852541"/>
            <a:ext cx="9126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В-пятых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нельзя унижать достоинство ребенка;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5517232"/>
            <a:ext cx="91262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В-шестых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не стоит заставлять ребенка с помощью силы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                  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делать то, что хочется вам.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8702984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57158" y="2428868"/>
            <a:ext cx="8572560" cy="3857652"/>
          </a:xfrm>
        </p:spPr>
        <p:txBody>
          <a:bodyPr>
            <a:normAutofit fontScale="92500"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Воспитание толерантной личности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— процесс сложный, осуществляется всей социальной действительностью, окружающей ребёнка: обществом, под воздействием отношений в семье, сложившихся взглядов и отношений её членов к другим людям и обществу в целом, под влиянием общения со сверстниками и окружающими людьми. 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://im2-tub-ru.yandex.net/i?id=3052f087421d809bc5a5d6ddcaa08aa3-66-144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14290"/>
            <a:ext cx="3357586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FF00FF"/>
            </a:gs>
            <a:gs pos="100000">
              <a:srgbClr val="FFCCFF"/>
            </a:gs>
            <a:gs pos="100000">
              <a:srgbClr val="FFFF66"/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42910" y="0"/>
            <a:ext cx="85010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             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Золотое правило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«Поступай с другими так, как бы ты хотел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чтобы поступали с тобой…»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Маша\AppData\Local\Microsoft\Windows\Temporary Internet Files\Content.IE5\C0WPUQN7\MP90044237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643182"/>
            <a:ext cx="5932111" cy="39547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478731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FF00FF"/>
            </a:gs>
            <a:gs pos="100000">
              <a:srgbClr val="FFCCFF"/>
            </a:gs>
            <a:gs pos="100000">
              <a:srgbClr val="FFFF66"/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6672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Воспитание толерантности принесёт плоды только в том случае, если оно происходит в тесной взаимосвязи педагогов и родителей.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Маша\AppData\Local\Microsoft\Windows\Temporary Internet Files\Content.IE5\VUEG31QO\MC90028997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207" y="2784996"/>
            <a:ext cx="4110868" cy="32383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00076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              «Родители + дети + учитель»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5" name="Рисунок 4" descr="http://im2-tub-ru.yandex.net/i?id=3052f087421d809bc5a5d6ddcaa08aa3-66-144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4143380"/>
            <a:ext cx="235745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873661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595</TotalTime>
  <Words>279</Words>
  <Application>Microsoft Office PowerPoint</Application>
  <PresentationFormat>Экран (4:3)</PresentationFormat>
  <Paragraphs>38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 Родительское собрание  в 4 А классе  «Формирование толерантного поведения в семье» </vt:lpstr>
      <vt:lpstr>«Если человек любит себя, мир, людей, если он      внутренне свободен и наполнен энергией,  значит, для чего он живёт,- он сам решит все свои проблемы. Помочь человеку воспитать свою душу     можно».                                                                                Лихачёв Д. С.</vt:lpstr>
      <vt:lpstr>«Единственная настоящая роскошь- это роскошь человеческого общения»                                  Антуан де Сент Экзюпери</vt:lpstr>
      <vt:lpstr>Слайд 4</vt:lpstr>
      <vt:lpstr>Слайд 5</vt:lpstr>
      <vt:lpstr>Слайд 6</vt:lpstr>
      <vt:lpstr>Слайд 7</vt:lpstr>
      <vt:lpstr>Слайд 8</vt:lpstr>
      <vt:lpstr>Слайд 9</vt:lpstr>
      <vt:lpstr>«Толерантность – это прежде всего общение. Учиться жить среди людей, уметь общаться, так же важно, как изучать математику или физику, покорять горные вершины или исследовать морские глубины. И если вы хотите прожить нормальную, полноценную жизнь, жить в согласии с другими людьми, необходимо учиться общению.»                                                             Д. С. Лихачёв.</vt:lpstr>
      <vt:lpstr> РЕЗУЛЬТАТЫ ДИАГНОСТИКИ ТОЛЕРАНТНОСТИ УЧАЩИХСЯ 4 А КЛАССА  (20…-20… УЧ. ГОД)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ВЫРАСТИМ ТОЛЕРАНТНОГО ДОШКОЛЬНИКА</dc:title>
  <dc:creator>Маша</dc:creator>
  <cp:lastModifiedBy>user</cp:lastModifiedBy>
  <cp:revision>47</cp:revision>
  <cp:lastPrinted>2013-09-28T19:39:32Z</cp:lastPrinted>
  <dcterms:created xsi:type="dcterms:W3CDTF">2013-09-28T16:16:33Z</dcterms:created>
  <dcterms:modified xsi:type="dcterms:W3CDTF">2022-02-11T19:15:18Z</dcterms:modified>
</cp:coreProperties>
</file>