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3" r:id="rId4"/>
    <p:sldId id="257" r:id="rId5"/>
    <p:sldId id="259" r:id="rId6"/>
    <p:sldId id="264" r:id="rId7"/>
    <p:sldId id="265" r:id="rId8"/>
    <p:sldId id="267" r:id="rId9"/>
    <p:sldId id="260" r:id="rId10"/>
    <p:sldId id="261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52DBE-0E95-4771-BD35-D133E24A8AD6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2E0882AA-E376-4336-8340-7DB2FF112D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134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52DBE-0E95-4771-BD35-D133E24A8AD6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82AA-E376-4336-8340-7DB2FF112D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492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52DBE-0E95-4771-BD35-D133E24A8AD6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82AA-E376-4336-8340-7DB2FF112D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832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52DBE-0E95-4771-BD35-D133E24A8AD6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82AA-E376-4336-8340-7DB2FF112D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8074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F8452DBE-0E95-4771-BD35-D133E24A8AD6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2E0882AA-E376-4336-8340-7DB2FF112D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916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52DBE-0E95-4771-BD35-D133E24A8AD6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82AA-E376-4336-8340-7DB2FF112D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044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52DBE-0E95-4771-BD35-D133E24A8AD6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82AA-E376-4336-8340-7DB2FF112D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824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52DBE-0E95-4771-BD35-D133E24A8AD6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82AA-E376-4336-8340-7DB2FF112D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435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52DBE-0E95-4771-BD35-D133E24A8AD6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82AA-E376-4336-8340-7DB2FF112D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52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52DBE-0E95-4771-BD35-D133E24A8AD6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82AA-E376-4336-8340-7DB2FF112D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415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52DBE-0E95-4771-BD35-D133E24A8AD6}" type="datetimeFigureOut">
              <a:rPr lang="ru-RU" smtClean="0"/>
              <a:t>19.10.2020</a:t>
            </a:fld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82AA-E376-4336-8340-7DB2FF112D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463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F8452DBE-0E95-4771-BD35-D133E24A8AD6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2E0882AA-E376-4336-8340-7DB2FF112D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519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E48212-9184-4743-A9C3-560FD8503F1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A61C96A-EA63-4448-BBAD-C1964B01FA5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FF048C8-2BE5-4BF4-9F62-7E2C9D3A50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80BB531-4922-4E7C-B897-52A7D3829DE1}"/>
              </a:ext>
            </a:extLst>
          </p:cNvPr>
          <p:cNvSpPr txBox="1"/>
          <p:nvPr/>
        </p:nvSpPr>
        <p:spPr>
          <a:xfrm>
            <a:off x="2757269" y="258493"/>
            <a:ext cx="9077976" cy="452431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800" dirty="0"/>
              <a:t>	</a:t>
            </a:r>
            <a:r>
              <a:rPr lang="ru-RU" sz="4800" b="1" dirty="0">
                <a:solidFill>
                  <a:srgbClr val="002060"/>
                </a:solidFill>
              </a:rPr>
              <a:t>Проект:</a:t>
            </a:r>
          </a:p>
          <a:p>
            <a:r>
              <a:rPr lang="ru-RU" sz="4800" b="1" dirty="0">
                <a:solidFill>
                  <a:srgbClr val="002060"/>
                </a:solidFill>
              </a:rPr>
              <a:t>        «Весёлое рисование»</a:t>
            </a:r>
          </a:p>
          <a:p>
            <a:endParaRPr lang="ru-RU" sz="3200" b="1" dirty="0">
              <a:solidFill>
                <a:srgbClr val="002060"/>
              </a:solidFill>
            </a:endParaRPr>
          </a:p>
          <a:p>
            <a:r>
              <a:rPr lang="ru-RU" sz="3200" b="1" dirty="0">
                <a:solidFill>
                  <a:srgbClr val="002060"/>
                </a:solidFill>
              </a:rPr>
              <a:t>Вид проекта: познавательно-творческий,</a:t>
            </a:r>
          </a:p>
          <a:p>
            <a:r>
              <a:rPr lang="ru-RU" sz="3200" b="1" dirty="0">
                <a:solidFill>
                  <a:srgbClr val="002060"/>
                </a:solidFill>
              </a:rPr>
              <a:t>долгосрочный</a:t>
            </a:r>
          </a:p>
          <a:p>
            <a:r>
              <a:rPr lang="ru-RU" sz="3200" b="1" dirty="0">
                <a:solidFill>
                  <a:srgbClr val="002060"/>
                </a:solidFill>
              </a:rPr>
              <a:t>Срок реализации: октябрь-май 2020-2021 учебный год</a:t>
            </a:r>
          </a:p>
          <a:p>
            <a:r>
              <a:rPr lang="ru-RU" sz="3200" b="1" dirty="0">
                <a:solidFill>
                  <a:srgbClr val="002060"/>
                </a:solidFill>
              </a:rPr>
              <a:t>Образовательная область(ОО, ХТ, игра)</a:t>
            </a:r>
          </a:p>
        </p:txBody>
      </p:sp>
    </p:spTree>
    <p:extLst>
      <p:ext uri="{BB962C8B-B14F-4D97-AF65-F5344CB8AC3E}">
        <p14:creationId xmlns:p14="http://schemas.microsoft.com/office/powerpoint/2010/main" val="249122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E48212-9184-4743-A9C3-560FD8503F1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A61C96A-EA63-4448-BBAD-C1964B01FA5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FF048C8-2BE5-4BF4-9F62-7E2C9D3A50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EBE6EC7-DB19-43F7-A27B-BF69B84429A2}"/>
              </a:ext>
            </a:extLst>
          </p:cNvPr>
          <p:cNvSpPr txBox="1"/>
          <p:nvPr/>
        </p:nvSpPr>
        <p:spPr>
          <a:xfrm>
            <a:off x="2640092" y="441286"/>
            <a:ext cx="7699663" cy="637097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ru-RU" sz="2400" b="1" i="1" dirty="0">
                <a:solidFill>
                  <a:srgbClr val="002060"/>
                </a:solidFill>
              </a:rPr>
              <a:t>2. Основной(начинается и протекает параллельно с предыдущим этапом)</a:t>
            </a:r>
          </a:p>
          <a:p>
            <a:pPr lvl="0"/>
            <a:r>
              <a:rPr lang="ru-RU" sz="2000" dirty="0">
                <a:solidFill>
                  <a:srgbClr val="002060"/>
                </a:solidFill>
              </a:rPr>
              <a:t>Цель этого этапа: обеспечение личностного включения каждого ребенка в процесс творчества и организации выполнения творческой работы занятия.</a:t>
            </a:r>
          </a:p>
          <a:p>
            <a:pPr lvl="0"/>
            <a:r>
              <a:rPr lang="ru-RU" sz="2000" dirty="0">
                <a:solidFill>
                  <a:srgbClr val="002060"/>
                </a:solidFill>
              </a:rPr>
              <a:t>Задачи:</a:t>
            </a:r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002060"/>
                </a:solidFill>
              </a:rPr>
              <a:t>развивать способность самостоятельно выбирать технику и материал</a:t>
            </a:r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002060"/>
                </a:solidFill>
              </a:rPr>
              <a:t>привлекать детей к совместной работе, к сотрудничеству</a:t>
            </a:r>
          </a:p>
          <a:p>
            <a:pPr lvl="0"/>
            <a:endParaRPr lang="ru-RU" sz="2000" b="1" dirty="0">
              <a:solidFill>
                <a:srgbClr val="002060"/>
              </a:solidFill>
            </a:endParaRPr>
          </a:p>
          <a:p>
            <a:r>
              <a:rPr lang="ru-RU" sz="2000" u="sng" dirty="0">
                <a:solidFill>
                  <a:srgbClr val="002060"/>
                </a:solidFill>
              </a:rPr>
              <a:t>Работа с детьми</a:t>
            </a:r>
            <a:endParaRPr lang="ru-RU" sz="2000" dirty="0">
              <a:solidFill>
                <a:srgbClr val="002060"/>
              </a:solidFill>
            </a:endParaRPr>
          </a:p>
          <a:p>
            <a:pPr marL="342900" lvl="0" indent="-342900">
              <a:buFont typeface="Wingdings" pitchFamily="2" charset="2"/>
              <a:buChar char="q"/>
            </a:pPr>
            <a:r>
              <a:rPr lang="ru-RU" sz="2000" dirty="0">
                <a:solidFill>
                  <a:srgbClr val="002060"/>
                </a:solidFill>
              </a:rPr>
              <a:t>ознакомление с приёмами рисования (показ)</a:t>
            </a:r>
          </a:p>
          <a:p>
            <a:pPr marL="342900" lvl="0" indent="-342900">
              <a:buFont typeface="Wingdings" pitchFamily="2" charset="2"/>
              <a:buChar char="q"/>
            </a:pPr>
            <a:r>
              <a:rPr lang="ru-RU" sz="2000" dirty="0">
                <a:solidFill>
                  <a:srgbClr val="002060"/>
                </a:solidFill>
              </a:rPr>
              <a:t>рисование макарон разными техниками и разными </a:t>
            </a:r>
          </a:p>
          <a:p>
            <a:pPr marL="342900" lvl="0" indent="-342900">
              <a:buFont typeface="Wingdings" pitchFamily="2" charset="2"/>
              <a:buChar char="q"/>
            </a:pPr>
            <a:r>
              <a:rPr lang="ru-RU" sz="2000" dirty="0">
                <a:solidFill>
                  <a:srgbClr val="002060"/>
                </a:solidFill>
              </a:rPr>
              <a:t>окрашивание фонов для аппликаций</a:t>
            </a:r>
          </a:p>
          <a:p>
            <a:pPr marL="342900" lvl="0" indent="-342900">
              <a:buFont typeface="Wingdings" pitchFamily="2" charset="2"/>
              <a:buChar char="q"/>
            </a:pPr>
            <a:r>
              <a:rPr lang="ru-RU" sz="2000" dirty="0">
                <a:solidFill>
                  <a:srgbClr val="002060"/>
                </a:solidFill>
              </a:rPr>
              <a:t>индивидуальная работа с каждым ребёнком</a:t>
            </a:r>
          </a:p>
          <a:p>
            <a:pPr marL="342900" lvl="0" indent="-342900">
              <a:buFont typeface="Wingdings" pitchFamily="2" charset="2"/>
              <a:buChar char="q"/>
            </a:pPr>
            <a:r>
              <a:rPr lang="ru-RU" sz="2000" dirty="0">
                <a:solidFill>
                  <a:srgbClr val="002060"/>
                </a:solidFill>
              </a:rPr>
              <a:t>самостоятельная работа (с помощью)</a:t>
            </a:r>
          </a:p>
          <a:p>
            <a:pPr marL="342900" lvl="0" indent="-342900">
              <a:buFont typeface="Wingdings" pitchFamily="2" charset="2"/>
              <a:buChar char="q"/>
            </a:pPr>
            <a:r>
              <a:rPr lang="ru-RU" sz="2000" dirty="0">
                <a:solidFill>
                  <a:srgbClr val="002060"/>
                </a:solidFill>
              </a:rPr>
              <a:t>работа в парах (с помощью)</a:t>
            </a:r>
          </a:p>
          <a:p>
            <a:pPr marL="342900" lvl="0" indent="-342900">
              <a:buFont typeface="Wingdings" pitchFamily="2" charset="2"/>
              <a:buChar char="q"/>
            </a:pPr>
            <a:r>
              <a:rPr lang="ru-RU" sz="2000" dirty="0">
                <a:solidFill>
                  <a:srgbClr val="002060"/>
                </a:solidFill>
              </a:rPr>
              <a:t>коллективная работа (с помощью)</a:t>
            </a:r>
          </a:p>
          <a:p>
            <a:r>
              <a:rPr lang="ru-RU" sz="2000" u="sng" dirty="0">
                <a:solidFill>
                  <a:srgbClr val="002060"/>
                </a:solidFill>
              </a:rPr>
              <a:t>Совместная работа с родителями и детьми 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000" dirty="0">
                <a:solidFill>
                  <a:srgbClr val="002060"/>
                </a:solidFill>
              </a:rPr>
              <a:t>видео, фото отчеты(творчество детей и родителей</a:t>
            </a:r>
            <a:r>
              <a:rPr lang="ru-RU" sz="1800" dirty="0">
                <a:solidFill>
                  <a:srgbClr val="002060"/>
                </a:solidFill>
              </a:rPr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10874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E48212-9184-4743-A9C3-560FD8503F1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A61C96A-EA63-4448-BBAD-C1964B01FA5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FF048C8-2BE5-4BF4-9F62-7E2C9D3A50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4AECAD7-9517-4772-A4FA-C78AEAA7C2E4}"/>
              </a:ext>
            </a:extLst>
          </p:cNvPr>
          <p:cNvSpPr txBox="1"/>
          <p:nvPr/>
        </p:nvSpPr>
        <p:spPr>
          <a:xfrm>
            <a:off x="2785403" y="383324"/>
            <a:ext cx="7498783" cy="3231654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002060"/>
                </a:solidFill>
              </a:rPr>
              <a:t>3. Заключительный (продуктивный)</a:t>
            </a:r>
          </a:p>
          <a:p>
            <a:r>
              <a:rPr lang="ru-RU" sz="2000" dirty="0">
                <a:solidFill>
                  <a:srgbClr val="002060"/>
                </a:solidFill>
              </a:rPr>
              <a:t>Цель: подведение итогов</a:t>
            </a:r>
          </a:p>
          <a:p>
            <a:r>
              <a:rPr lang="ru-RU" sz="2000" dirty="0">
                <a:solidFill>
                  <a:srgbClr val="002060"/>
                </a:solidFill>
              </a:rPr>
              <a:t>Задачи: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002060"/>
                </a:solidFill>
              </a:rPr>
              <a:t>получить положительную самооценку детей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002060"/>
                </a:solidFill>
              </a:rPr>
              <a:t>осознать и поверить в свои возможности</a:t>
            </a:r>
          </a:p>
          <a:p>
            <a:r>
              <a:rPr lang="ru-RU" sz="2000" dirty="0">
                <a:solidFill>
                  <a:srgbClr val="002060"/>
                </a:solidFill>
              </a:rPr>
              <a:t>Продукт: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002060"/>
                </a:solidFill>
              </a:rPr>
              <a:t>оформление выставок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002060"/>
                </a:solidFill>
              </a:rPr>
              <a:t>защиту своей работы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002060"/>
                </a:solidFill>
              </a:rPr>
              <a:t>видеофильм для родителей «Весёлое рисование»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002060"/>
                </a:solidFill>
              </a:rPr>
              <a:t>портфолио (папка с методическим материалом)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60EBF5-7CEC-4C23-AC1B-C4F52549C3F3}"/>
              </a:ext>
            </a:extLst>
          </p:cNvPr>
          <p:cNvSpPr txBox="1"/>
          <p:nvPr/>
        </p:nvSpPr>
        <p:spPr>
          <a:xfrm>
            <a:off x="2074281" y="3920131"/>
            <a:ext cx="8502279" cy="2616101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Вывод:</a:t>
            </a:r>
          </a:p>
          <a:p>
            <a:r>
              <a:rPr lang="ru-RU" sz="2000" dirty="0">
                <a:solidFill>
                  <a:srgbClr val="002060"/>
                </a:solidFill>
              </a:rPr>
              <a:t>В целом, проект позволяет каждому ребёнку с ОВЗ получать свой первый положительный опыт социализации, дать им возможность войти в современное общество в качестве полноценных его членов, обеспечивает успешную самореализацию ребёнка, помогает ему стать активной, гармонично развитой личностью. Развивая творческие способности у детей с ОВЗ, создаем условия для успешной адаптации в социуме.</a:t>
            </a:r>
          </a:p>
        </p:txBody>
      </p:sp>
    </p:spTree>
    <p:extLst>
      <p:ext uri="{BB962C8B-B14F-4D97-AF65-F5344CB8AC3E}">
        <p14:creationId xmlns:p14="http://schemas.microsoft.com/office/powerpoint/2010/main" val="415273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E48212-9184-4743-A9C3-560FD8503F1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A61C96A-EA63-4448-BBAD-C1964B01FA5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FF048C8-2BE5-4BF4-9F62-7E2C9D3A50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80BB531-4922-4E7C-B897-52A7D3829DE1}"/>
              </a:ext>
            </a:extLst>
          </p:cNvPr>
          <p:cNvSpPr txBox="1"/>
          <p:nvPr/>
        </p:nvSpPr>
        <p:spPr>
          <a:xfrm>
            <a:off x="1173480" y="212735"/>
            <a:ext cx="11036808" cy="6740307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</a:rPr>
              <a:t>Актуальность (проблема)</a:t>
            </a:r>
          </a:p>
          <a:p>
            <a:pPr algn="just"/>
            <a:r>
              <a:rPr lang="ru-RU" sz="2000" dirty="0">
                <a:solidFill>
                  <a:srgbClr val="002060"/>
                </a:solidFill>
              </a:rPr>
              <a:t>Дети с особенностями развития имеют множество ограничений в различных видах деятельности. Они не самостоятельны и нуждаются в постоянном сопровождении взрослого. Они лишены широких контактов, возможности получать опыт от других сверстников, которые есть у обычного ребенка. Их мотивация к различным видам деятельности и возможности приобретения навыков сильно ограничены. Трудности в освоении окружающего мира приводят к возникновению эмоциональных проблем у таких детей (страх, тревожность и т. д.). Часто мир для них кажется пугающим и опасным. Это становиться серьезным препятствием в развитии и дальнейшей социализации ребенка.</a:t>
            </a:r>
          </a:p>
          <a:p>
            <a:pPr algn="just"/>
            <a:r>
              <a:rPr lang="ru-RU" sz="2000" dirty="0">
                <a:solidFill>
                  <a:srgbClr val="002060"/>
                </a:solidFill>
              </a:rPr>
              <a:t>Социализация ребенка с ОВЗ средствами продуктивной деятельности понимается как процесс вовлечения и приобщения ребенка к сфере образного восприятия и понимания окружающего мира. Степень вовлеченности и приобщенности  ребенка к сфере образного восприятия и понимания окружающего мира является одним из главнейших, существеннейших факторов его социализации, в процессе которой немаловажное значение приобретает факт развития его самосознания посредством надлежащего образного воздействия.</a:t>
            </a:r>
          </a:p>
          <a:p>
            <a:pPr algn="just"/>
            <a:r>
              <a:rPr lang="ru-RU" sz="2000" dirty="0">
                <a:solidFill>
                  <a:srgbClr val="002060"/>
                </a:solidFill>
              </a:rPr>
              <a:t>Но, у детей моей группы ограничено жизненное пространство и социальная активность. Им трудно дается совместная творческая деятельность. Целью стало не только дать навыки и приемы работы с разными материалами и разными техниками, но и раскрепостить детей, придать им уверенность в своих силах.</a:t>
            </a:r>
          </a:p>
          <a:p>
            <a:pPr algn="just"/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7709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E48212-9184-4743-A9C3-560FD8503F1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A61C96A-EA63-4448-BBAD-C1964B01FA5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FF048C8-2BE5-4BF4-9F62-7E2C9D3A50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80BB531-4922-4E7C-B897-52A7D3829DE1}"/>
              </a:ext>
            </a:extLst>
          </p:cNvPr>
          <p:cNvSpPr txBox="1"/>
          <p:nvPr/>
        </p:nvSpPr>
        <p:spPr>
          <a:xfrm>
            <a:off x="4759036" y="351234"/>
            <a:ext cx="5707325" cy="2062103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</a:rPr>
              <a:t>Участники проекта:</a:t>
            </a:r>
          </a:p>
          <a:p>
            <a:pPr marL="342900" indent="-342900" algn="just">
              <a:buFont typeface="Wingdings" pitchFamily="2" charset="2"/>
              <a:buChar char="q"/>
            </a:pPr>
            <a:r>
              <a:rPr lang="ru-RU" sz="2400" b="1" dirty="0">
                <a:solidFill>
                  <a:srgbClr val="002060"/>
                </a:solidFill>
              </a:rPr>
              <a:t>Дети ОВЗ (интеллектуальные нарушения) (4-5 лет)</a:t>
            </a:r>
          </a:p>
          <a:p>
            <a:pPr marL="342900" indent="-342900" algn="just">
              <a:buFont typeface="Wingdings" pitchFamily="2" charset="2"/>
              <a:buChar char="q"/>
            </a:pPr>
            <a:r>
              <a:rPr lang="ru-RU" sz="2400" b="1" dirty="0">
                <a:solidFill>
                  <a:srgbClr val="002060"/>
                </a:solidFill>
              </a:rPr>
              <a:t>Родители</a:t>
            </a:r>
          </a:p>
          <a:p>
            <a:pPr marL="342900" indent="-342900" algn="just">
              <a:buFont typeface="Wingdings" pitchFamily="2" charset="2"/>
              <a:buChar char="q"/>
            </a:pPr>
            <a:r>
              <a:rPr lang="ru-RU" sz="2400" b="1" dirty="0">
                <a:solidFill>
                  <a:srgbClr val="002060"/>
                </a:solidFill>
              </a:rPr>
              <a:t>Педагоги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68981" y="2701635"/>
            <a:ext cx="6968837" cy="1692771"/>
          </a:xfrm>
          <a:prstGeom prst="rect">
            <a:avLst/>
          </a:prstGeom>
          <a:ln w="3810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>
                <a:solidFill>
                  <a:srgbClr val="002060"/>
                </a:solidFill>
              </a:rPr>
              <a:t>Цель:</a:t>
            </a:r>
          </a:p>
          <a:p>
            <a:pPr marL="342900" lvl="0" indent="-342900" algn="ctr">
              <a:buFont typeface="Wingdings" pitchFamily="2" charset="2"/>
              <a:buChar char="q"/>
            </a:pPr>
            <a:r>
              <a:rPr lang="ru-RU" sz="2400" b="1" dirty="0">
                <a:solidFill>
                  <a:srgbClr val="002060"/>
                </a:solidFill>
              </a:rPr>
              <a:t>Создать условия для развития творческих способностей детей с ОВЗ как условие их успешной социализации в обществе</a:t>
            </a:r>
          </a:p>
        </p:txBody>
      </p:sp>
      <p:sp>
        <p:nvSpPr>
          <p:cNvPr id="6" name="TextBox 5"/>
          <p:cNvSpPr txBox="1"/>
          <p:nvPr/>
        </p:nvSpPr>
        <p:spPr>
          <a:xfrm flipH="1">
            <a:off x="2192480" y="415635"/>
            <a:ext cx="1415772" cy="4572000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txBody>
          <a:bodyPr vert="vert270" wrap="square" rtlCol="0">
            <a:spAutoFit/>
          </a:bodyPr>
          <a:lstStyle/>
          <a:p>
            <a:r>
              <a:rPr lang="ru-RU" sz="4000" b="1" dirty="0">
                <a:solidFill>
                  <a:srgbClr val="002060"/>
                </a:solidFill>
              </a:rPr>
              <a:t>Проектирование (планирование)</a:t>
            </a:r>
          </a:p>
        </p:txBody>
      </p:sp>
      <p:sp>
        <p:nvSpPr>
          <p:cNvPr id="7" name="Стрелка вправо 6"/>
          <p:cNvSpPr/>
          <p:nvPr/>
        </p:nvSpPr>
        <p:spPr>
          <a:xfrm>
            <a:off x="3740727" y="2130136"/>
            <a:ext cx="928254" cy="779319"/>
          </a:xfrm>
          <a:prstGeom prst="righ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77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E48212-9184-4743-A9C3-560FD8503F1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A61C96A-EA63-4448-BBAD-C1964B01FA5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FF048C8-2BE5-4BF4-9F62-7E2C9D3A50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960" y="0"/>
            <a:ext cx="1225296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4032017-F47E-446A-9916-9BAC68296268}"/>
              </a:ext>
            </a:extLst>
          </p:cNvPr>
          <p:cNvSpPr txBox="1"/>
          <p:nvPr/>
        </p:nvSpPr>
        <p:spPr>
          <a:xfrm>
            <a:off x="2827606" y="257082"/>
            <a:ext cx="8917745" cy="6555641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</a:rPr>
              <a:t>Задачи</a:t>
            </a:r>
            <a:r>
              <a:rPr lang="ru-RU" sz="3600" i="1" dirty="0">
                <a:solidFill>
                  <a:srgbClr val="002060"/>
                </a:solidFill>
              </a:rPr>
              <a:t>:</a:t>
            </a:r>
            <a:endParaRPr lang="ru-RU" sz="3600" dirty="0">
              <a:solidFill>
                <a:srgbClr val="002060"/>
              </a:solidFill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ru-RU" sz="2400" dirty="0">
                <a:solidFill>
                  <a:srgbClr val="002060"/>
                </a:solidFill>
              </a:rPr>
              <a:t> Формировать у детей навыки общения в социальной среде посредством продуктивной деятельности.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sz="2400" dirty="0">
                <a:solidFill>
                  <a:srgbClr val="002060"/>
                </a:solidFill>
              </a:rPr>
              <a:t> Использовать возможностей продуктивной деятельности(нетрадиционное рисование) в условиях взаимодействия ДОУ, семьи и социума.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sz="2400" dirty="0">
                <a:solidFill>
                  <a:srgbClr val="002060"/>
                </a:solidFill>
              </a:rPr>
              <a:t>Способствовать овладению детьми навыками социального поведения, развития социальной активности через продуктивную деятельность.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sz="2400" dirty="0">
                <a:solidFill>
                  <a:srgbClr val="002060"/>
                </a:solidFill>
              </a:rPr>
              <a:t>Формировать у детей представления о социальных нормах поведения, общечеловеческих ценностях через продуктивную деятельность.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sz="2400" dirty="0">
                <a:solidFill>
                  <a:srgbClr val="002060"/>
                </a:solidFill>
              </a:rPr>
              <a:t>Содействовать знакомству родителей с приёмами, направленными на коллективное взаимодействие и сотрудничество в продуктивной деятельности детей и взрослых.</a:t>
            </a:r>
          </a:p>
          <a:p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367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E48212-9184-4743-A9C3-560FD8503F1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A61C96A-EA63-4448-BBAD-C1964B01FA5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FF048C8-2BE5-4BF4-9F62-7E2C9D3A50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01ED15F-10E2-4B24-8B4F-F79FF1397EDE}"/>
              </a:ext>
            </a:extLst>
          </p:cNvPr>
          <p:cNvSpPr txBox="1"/>
          <p:nvPr/>
        </p:nvSpPr>
        <p:spPr>
          <a:xfrm>
            <a:off x="3137095" y="58846"/>
            <a:ext cx="6893873" cy="5878532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</a:rPr>
              <a:t>Методы</a:t>
            </a:r>
            <a:r>
              <a:rPr lang="ru-RU" sz="3600" dirty="0">
                <a:solidFill>
                  <a:srgbClr val="002060"/>
                </a:solidFill>
              </a:rPr>
              <a:t> и </a:t>
            </a:r>
            <a:r>
              <a:rPr lang="ru-RU" sz="3600" b="1" dirty="0">
                <a:solidFill>
                  <a:srgbClr val="002060"/>
                </a:solidFill>
              </a:rPr>
              <a:t>приемы:</a:t>
            </a:r>
            <a:endParaRPr lang="ru-RU" sz="3600" dirty="0">
              <a:solidFill>
                <a:srgbClr val="002060"/>
              </a:solidFill>
            </a:endParaRPr>
          </a:p>
          <a:p>
            <a:r>
              <a:rPr lang="ru-RU" sz="2800" b="1" dirty="0">
                <a:solidFill>
                  <a:srgbClr val="FF0000"/>
                </a:solidFill>
              </a:rPr>
              <a:t> (направленные на коллективное взаимодействие и сотрудничество в продуктивной деятельности)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3200" dirty="0">
                <a:solidFill>
                  <a:srgbClr val="002060"/>
                </a:solidFill>
              </a:rPr>
              <a:t> использование мотивационного компонента при постановке задач;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3200" dirty="0">
                <a:solidFill>
                  <a:srgbClr val="002060"/>
                </a:solidFill>
              </a:rPr>
              <a:t>формирование у детей способности распознать ситуацию сотрудничества;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3200" dirty="0">
                <a:solidFill>
                  <a:srgbClr val="002060"/>
                </a:solidFill>
              </a:rPr>
              <a:t>   игровые проблемные ситуации; 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3200" dirty="0">
                <a:solidFill>
                  <a:srgbClr val="002060"/>
                </a:solidFill>
              </a:rPr>
              <a:t> ситуации морального выбора.</a:t>
            </a:r>
          </a:p>
        </p:txBody>
      </p:sp>
    </p:spTree>
    <p:extLst>
      <p:ext uri="{BB962C8B-B14F-4D97-AF65-F5344CB8AC3E}">
        <p14:creationId xmlns:p14="http://schemas.microsoft.com/office/powerpoint/2010/main" val="20715490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E48212-9184-4743-A9C3-560FD8503F1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A61C96A-EA63-4448-BBAD-C1964B01FA5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FF048C8-2BE5-4BF4-9F62-7E2C9D3A50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80BB531-4922-4E7C-B897-52A7D3829DE1}"/>
              </a:ext>
            </a:extLst>
          </p:cNvPr>
          <p:cNvSpPr txBox="1"/>
          <p:nvPr/>
        </p:nvSpPr>
        <p:spPr>
          <a:xfrm>
            <a:off x="3283525" y="258493"/>
            <a:ext cx="7576733" cy="440120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800" dirty="0"/>
              <a:t>	</a:t>
            </a:r>
            <a:r>
              <a:rPr lang="ru-RU" sz="3200" b="1" dirty="0">
                <a:solidFill>
                  <a:srgbClr val="002060"/>
                </a:solidFill>
              </a:rPr>
              <a:t>Предполагаемые результаты: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002060"/>
                </a:solidFill>
              </a:rPr>
              <a:t>рост уровня развития целостного и дифференцированного эстетического восприятия;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002060"/>
                </a:solidFill>
              </a:rPr>
              <a:t> применение детьми в творческой деятельности своих знаний и наблюдений, полученных в ходе знакомства с нетрадиционным рисованием;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002060"/>
                </a:solidFill>
              </a:rPr>
              <a:t>  формирование социальной направленности, «открытие сверстника», восприятие его положительной эмоциональной основы в качестве объекта взаимодействия, возникновения эмоциональной потребности общения;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002060"/>
                </a:solidFill>
              </a:rPr>
              <a:t> развитие свободы, самовыражения.</a:t>
            </a:r>
          </a:p>
          <a:p>
            <a:pPr algn="ctr"/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346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E48212-9184-4743-A9C3-560FD8503F1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A61C96A-EA63-4448-BBAD-C1964B01FA5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FF048C8-2BE5-4BF4-9F62-7E2C9D3A50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80BB531-4922-4E7C-B897-52A7D3829DE1}"/>
              </a:ext>
            </a:extLst>
          </p:cNvPr>
          <p:cNvSpPr txBox="1"/>
          <p:nvPr/>
        </p:nvSpPr>
        <p:spPr>
          <a:xfrm>
            <a:off x="3283525" y="258493"/>
            <a:ext cx="8551719" cy="5816977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800" dirty="0"/>
              <a:t>	</a:t>
            </a:r>
            <a:r>
              <a:rPr lang="ru-RU" sz="3200" b="1" dirty="0">
                <a:solidFill>
                  <a:srgbClr val="002060"/>
                </a:solidFill>
              </a:rPr>
              <a:t>Материально-техническое обеспечение проекта:</a:t>
            </a:r>
          </a:p>
          <a:p>
            <a:pPr algn="ctr"/>
            <a:endParaRPr lang="ru-RU" sz="3200" b="1" dirty="0">
              <a:solidFill>
                <a:srgbClr val="002060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ru-RU" sz="2000" b="1" dirty="0">
                <a:solidFill>
                  <a:srgbClr val="002060"/>
                </a:solidFill>
              </a:rPr>
              <a:t>печатные (учебные пособия, книги для чтения, хрестоматии, раздаточный материал и т.д.);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ru-RU" sz="2000" b="1" dirty="0">
                <a:solidFill>
                  <a:srgbClr val="002060"/>
                </a:solidFill>
              </a:rPr>
              <a:t>электронные образовательные ресурсы (образовательные мультимедийные учебники, сетевые образовательные ресурсы);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ru-RU" sz="2000" b="1" dirty="0">
                <a:solidFill>
                  <a:srgbClr val="002060"/>
                </a:solidFill>
              </a:rPr>
              <a:t>аудиовизуальные (слайды, слайд-фильмы, видеофильмы образовательные);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ru-RU" sz="2000" b="1" dirty="0">
                <a:solidFill>
                  <a:srgbClr val="002060"/>
                </a:solidFill>
              </a:rPr>
              <a:t>демонстрационные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ru-RU" sz="2000" b="1" dirty="0">
                <a:solidFill>
                  <a:srgbClr val="002060"/>
                </a:solidFill>
              </a:rPr>
              <a:t>изобразительные материалы (карандаши, акварель, гуашь,  пастель, цветные, простые, восковые мелки, фломастеры, материалы для нетрадиционного рисования);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ru-RU" sz="2000" b="1" dirty="0">
                <a:solidFill>
                  <a:srgbClr val="002060"/>
                </a:solidFill>
              </a:rPr>
              <a:t>для организации продуктивной деятельности с детьми, оборудован уголок творчества для самостоятельной деятельности детей</a:t>
            </a:r>
          </a:p>
        </p:txBody>
      </p:sp>
    </p:spTree>
    <p:extLst>
      <p:ext uri="{BB962C8B-B14F-4D97-AF65-F5344CB8AC3E}">
        <p14:creationId xmlns:p14="http://schemas.microsoft.com/office/powerpoint/2010/main" val="21280438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E48212-9184-4743-A9C3-560FD8503F1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A61C96A-EA63-4448-BBAD-C1964B01FA5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FF048C8-2BE5-4BF4-9F62-7E2C9D3A50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80BB531-4922-4E7C-B897-52A7D3829DE1}"/>
              </a:ext>
            </a:extLst>
          </p:cNvPr>
          <p:cNvSpPr txBox="1"/>
          <p:nvPr/>
        </p:nvSpPr>
        <p:spPr>
          <a:xfrm>
            <a:off x="3283525" y="258493"/>
            <a:ext cx="8551719" cy="4118948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28600" algn="just">
              <a:lnSpc>
                <a:spcPct val="107000"/>
              </a:lnSpc>
            </a:pPr>
            <a:r>
              <a:rPr lang="ru-RU" sz="4800" dirty="0"/>
              <a:t>	</a:t>
            </a:r>
            <a:r>
              <a:rPr lang="ru-RU" sz="3200" b="1" dirty="0">
                <a:solidFill>
                  <a:srgbClr val="002060"/>
                </a:solidFill>
              </a:rPr>
              <a:t>Практическая значимость проекта</a:t>
            </a:r>
          </a:p>
          <a:p>
            <a:pPr marL="228600" algn="just">
              <a:lnSpc>
                <a:spcPct val="107000"/>
              </a:lnSpc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002060"/>
                </a:solidFill>
              </a:rPr>
              <a:t>Участие в конкурсах детских рисунков на муниципальном и областном уровне.</a:t>
            </a:r>
          </a:p>
          <a:p>
            <a:pPr marL="342900" lvl="0" indent="-342900" algn="just">
              <a:lnSpc>
                <a:spcPct val="107000"/>
              </a:lnSpc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002060"/>
                </a:solidFill>
              </a:rPr>
              <a:t>Обобщение опыта работы по теме на муниципальном уровне и распространение в образовательных организациях района.</a:t>
            </a:r>
          </a:p>
          <a:p>
            <a:pPr marL="342900" lvl="0" indent="-342900" algn="just">
              <a:lnSpc>
                <a:spcPct val="107000"/>
              </a:lnSpc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002060"/>
                </a:solidFill>
              </a:rPr>
              <a:t>Моделирование новых форм взаимодействия с родителями по вопросам развития творческих способностей дошкольников.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002060"/>
                </a:solidFill>
              </a:rPr>
              <a:t>Оказание помощь педагогам, испытывающим трудности в профессиональной деятельности по реализации образовательной области «Художественное развитие».</a:t>
            </a:r>
          </a:p>
        </p:txBody>
      </p:sp>
    </p:spTree>
    <p:extLst>
      <p:ext uri="{BB962C8B-B14F-4D97-AF65-F5344CB8AC3E}">
        <p14:creationId xmlns:p14="http://schemas.microsoft.com/office/powerpoint/2010/main" val="2928620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E48212-9184-4743-A9C3-560FD8503F1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A61C96A-EA63-4448-BBAD-C1964B01FA5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FF048C8-2BE5-4BF4-9F62-7E2C9D3A50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36E1194-D701-4F03-A6C5-77973C4B0A3A}"/>
              </a:ext>
            </a:extLst>
          </p:cNvPr>
          <p:cNvSpPr txBox="1"/>
          <p:nvPr/>
        </p:nvSpPr>
        <p:spPr>
          <a:xfrm>
            <a:off x="3169228" y="192406"/>
            <a:ext cx="8666018" cy="6309420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</a:rPr>
              <a:t>Этапы</a:t>
            </a:r>
          </a:p>
          <a:p>
            <a:pPr lvl="0"/>
            <a:r>
              <a:rPr lang="ru-RU" sz="2400" b="1" i="1" dirty="0">
                <a:solidFill>
                  <a:srgbClr val="002060"/>
                </a:solidFill>
              </a:rPr>
              <a:t>1. Подготовительный(в зависимости от темы занятия подбираются задания и упражнения).</a:t>
            </a:r>
          </a:p>
          <a:p>
            <a:pPr lvl="0"/>
            <a:r>
              <a:rPr lang="ru-RU" sz="2000" dirty="0">
                <a:solidFill>
                  <a:srgbClr val="002060"/>
                </a:solidFill>
              </a:rPr>
              <a:t>Цель этого этапа: поддержка и стимулирование ребенка к работе</a:t>
            </a:r>
          </a:p>
          <a:p>
            <a:pPr lvl="0"/>
            <a:r>
              <a:rPr lang="ru-RU" sz="2000" dirty="0">
                <a:solidFill>
                  <a:srgbClr val="002060"/>
                </a:solidFill>
              </a:rPr>
              <a:t>Задачи:</a:t>
            </a:r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002060"/>
                </a:solidFill>
              </a:rPr>
              <a:t>определить реальный уровень знаний, умений детей (мониторинг)</a:t>
            </a:r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002060"/>
                </a:solidFill>
              </a:rPr>
              <a:t>составить перспективный план с учетом роста информационного пространства.</a:t>
            </a:r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002060"/>
                </a:solidFill>
              </a:rPr>
              <a:t> стимулировать познавательный интерес детей с ОВЗ как условия дальнейшего развития творческих способностей.</a:t>
            </a:r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002060"/>
                </a:solidFill>
              </a:rPr>
              <a:t> ориентировать детей на формирование творческих способностей в продуктивной деятельности.</a:t>
            </a:r>
          </a:p>
          <a:p>
            <a:pPr lvl="0"/>
            <a:endParaRPr lang="ru-RU" sz="2400" b="1" dirty="0">
              <a:solidFill>
                <a:srgbClr val="002060"/>
              </a:solidFill>
            </a:endParaRPr>
          </a:p>
          <a:p>
            <a:r>
              <a:rPr lang="ru-RU" sz="2000" u="sng" dirty="0">
                <a:solidFill>
                  <a:srgbClr val="002060"/>
                </a:solidFill>
              </a:rPr>
              <a:t>Работа с родителями</a:t>
            </a:r>
            <a:endParaRPr lang="ru-RU" sz="2000" dirty="0">
              <a:solidFill>
                <a:srgbClr val="002060"/>
              </a:solidFill>
            </a:endParaRPr>
          </a:p>
          <a:p>
            <a:pPr marL="342900" lvl="0" indent="-342900">
              <a:buFont typeface="Wingdings" pitchFamily="2" charset="2"/>
              <a:buChar char="q"/>
            </a:pPr>
            <a:r>
              <a:rPr lang="ru-RU" sz="2000" dirty="0">
                <a:solidFill>
                  <a:srgbClr val="002060"/>
                </a:solidFill>
              </a:rPr>
              <a:t>ознакомление с планом работы по теме «Нетрадиционные приёмы рисования для детей с ОВЗ»</a:t>
            </a:r>
          </a:p>
          <a:p>
            <a:pPr marL="342900" lvl="0" indent="-342900">
              <a:buFont typeface="Wingdings" pitchFamily="2" charset="2"/>
              <a:buChar char="q"/>
            </a:pPr>
            <a:r>
              <a:rPr lang="ru-RU" sz="2000" dirty="0">
                <a:solidFill>
                  <a:srgbClr val="002060"/>
                </a:solidFill>
              </a:rPr>
              <a:t>подготовка необходимого оборудования (создание условий)</a:t>
            </a:r>
          </a:p>
          <a:p>
            <a:pPr marL="342900" lvl="0" indent="-342900">
              <a:buFont typeface="Wingdings" pitchFamily="2" charset="2"/>
              <a:buChar char="q"/>
            </a:pPr>
            <a:r>
              <a:rPr lang="ru-RU" sz="2000" dirty="0">
                <a:solidFill>
                  <a:srgbClr val="002060"/>
                </a:solidFill>
              </a:rPr>
              <a:t>фотоотчёт о проделанной в домашних условиях работы совместно</a:t>
            </a:r>
          </a:p>
          <a:p>
            <a:pPr lvl="0"/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5422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TM03090434[[fn=Дерево]]</Template>
  <TotalTime>371</TotalTime>
  <Words>921</Words>
  <Application>Microsoft Office PowerPoint</Application>
  <PresentationFormat>Широкоэкранный</PresentationFormat>
  <Paragraphs>90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Calibri</vt:lpstr>
      <vt:lpstr>Cambria</vt:lpstr>
      <vt:lpstr>Rockwell</vt:lpstr>
      <vt:lpstr>Rockwell Condensed</vt:lpstr>
      <vt:lpstr>Times New Roman</vt:lpstr>
      <vt:lpstr>Wingdings</vt:lpstr>
      <vt:lpstr>Дерево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Лариса Сенникова</cp:lastModifiedBy>
  <cp:revision>18</cp:revision>
  <dcterms:created xsi:type="dcterms:W3CDTF">2019-02-17T08:42:56Z</dcterms:created>
  <dcterms:modified xsi:type="dcterms:W3CDTF">2020-10-19T14:41:22Z</dcterms:modified>
</cp:coreProperties>
</file>