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B7E9-F810-4E14-B3B8-71211C876E8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15F0E-F028-4FB1-9D3F-11C6A6BFF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B7E9-F810-4E14-B3B8-71211C876E8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15F0E-F028-4FB1-9D3F-11C6A6BFF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B7E9-F810-4E14-B3B8-71211C876E8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15F0E-F028-4FB1-9D3F-11C6A6BFFA6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B7E9-F810-4E14-B3B8-71211C876E8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15F0E-F028-4FB1-9D3F-11C6A6BFFA6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B7E9-F810-4E14-B3B8-71211C876E8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15F0E-F028-4FB1-9D3F-11C6A6BFF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B7E9-F810-4E14-B3B8-71211C876E8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15F0E-F028-4FB1-9D3F-11C6A6BFFA6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B7E9-F810-4E14-B3B8-71211C876E8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15F0E-F028-4FB1-9D3F-11C6A6BFF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B7E9-F810-4E14-B3B8-71211C876E8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15F0E-F028-4FB1-9D3F-11C6A6BFF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B7E9-F810-4E14-B3B8-71211C876E8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15F0E-F028-4FB1-9D3F-11C6A6BFF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B7E9-F810-4E14-B3B8-71211C876E8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15F0E-F028-4FB1-9D3F-11C6A6BFFA6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B7E9-F810-4E14-B3B8-71211C876E8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15F0E-F028-4FB1-9D3F-11C6A6BFFA6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AB1B7E9-F810-4E14-B3B8-71211C876E8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E115F0E-F028-4FB1-9D3F-11C6A6BFFA6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916832"/>
            <a:ext cx="6676256" cy="18223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ТРЕНАЖЕР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«Формулы сокращенного умножения»</a:t>
            </a:r>
            <a:br>
              <a:rPr lang="ru-RU" dirty="0" smtClean="0"/>
            </a:br>
            <a:r>
              <a:rPr lang="ru-RU" dirty="0" smtClean="0"/>
              <a:t>для учащихся 7 класса</a:t>
            </a:r>
            <a:endParaRPr lang="ru-RU" dirty="0"/>
          </a:p>
        </p:txBody>
      </p:sp>
      <p:sp>
        <p:nvSpPr>
          <p:cNvPr id="4" name="Управляющая кнопка: настраиваемая 3">
            <a:hlinkClick r:id="" action="ppaction://hlinkshowjump?jump=nextslide" highlightClick="1"/>
          </p:cNvPr>
          <p:cNvSpPr/>
          <p:nvPr/>
        </p:nvSpPr>
        <p:spPr>
          <a:xfrm>
            <a:off x="4572000" y="4581128"/>
            <a:ext cx="1440160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начать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1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025" y="1743075"/>
            <a:ext cx="6457950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115615" y="258850"/>
                <a:ext cx="66853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Преобразуйте произведение многочленов (х-1)(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+х+1</m:t>
                    </m:r>
                  </m:oMath>
                </a14:m>
                <a:r>
                  <a:rPr lang="ru-RU" dirty="0" smtClean="0"/>
                  <a:t>) в разность кубов, используя формулу сокращенного умножения, и найдите его значение, если х=1,у=0.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5" y="258850"/>
                <a:ext cx="6685359" cy="923330"/>
              </a:xfrm>
              <a:prstGeom prst="rect">
                <a:avLst/>
              </a:prstGeom>
              <a:blipFill rotWithShape="1">
                <a:blip r:embed="rId3"/>
                <a:stretch>
                  <a:fillRect l="-729" t="-3289" r="-912" b="-9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987824" y="138857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Решение:</a:t>
            </a:r>
            <a:endParaRPr lang="ru-RU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835695" y="5114925"/>
                <a:ext cx="561871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Найдем значение выражения: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−1=</m:t>
                    </m:r>
                    <m:sSup>
                      <m:sSupPr>
                        <m:ctrlPr>
                          <a:rPr lang="ru-RU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−1=0</m:t>
                    </m:r>
                  </m:oMath>
                </a14:m>
                <a:endParaRPr lang="ru-RU" b="0" dirty="0" smtClean="0"/>
              </a:p>
              <a:p>
                <a:pPr algn="r"/>
                <a:r>
                  <a:rPr lang="ru-RU" dirty="0" smtClean="0"/>
                  <a:t>Ответ: 0</a:t>
                </a:r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5" y="5114925"/>
                <a:ext cx="5618718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868" t="-4717" r="-976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Управляющая кнопка: домой 4">
            <a:hlinkClick r:id="" action="ppaction://hlinkshowjump?jump=previousslide" highlightClick="1"/>
          </p:cNvPr>
          <p:cNvSpPr/>
          <p:nvPr/>
        </p:nvSpPr>
        <p:spPr>
          <a:xfrm>
            <a:off x="594407" y="5589240"/>
            <a:ext cx="748618" cy="6752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01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482141">
            <a:off x="1691680" y="2209906"/>
            <a:ext cx="631302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МОЛОДЕЦ !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Желаю удачи !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347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страиваемая 1">
            <a:hlinkClick r:id="rId2" action="ppaction://hlinksldjump" highlightClick="1"/>
          </p:cNvPr>
          <p:cNvSpPr/>
          <p:nvPr/>
        </p:nvSpPr>
        <p:spPr>
          <a:xfrm>
            <a:off x="1691680" y="2276872"/>
            <a:ext cx="2448272" cy="64807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Задание №1</a:t>
            </a:r>
            <a:endParaRPr lang="ru-RU" dirty="0"/>
          </a:p>
        </p:txBody>
      </p:sp>
      <p:sp>
        <p:nvSpPr>
          <p:cNvPr id="3" name="Управляющая кнопка: настраиваемая 2">
            <a:hlinkClick r:id="rId3" action="ppaction://hlinksldjump" highlightClick="1"/>
          </p:cNvPr>
          <p:cNvSpPr/>
          <p:nvPr/>
        </p:nvSpPr>
        <p:spPr>
          <a:xfrm>
            <a:off x="1691680" y="3933056"/>
            <a:ext cx="2448272" cy="64807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Задание №2</a:t>
            </a:r>
            <a:endParaRPr lang="ru-RU" dirty="0"/>
          </a:p>
        </p:txBody>
      </p:sp>
      <p:sp>
        <p:nvSpPr>
          <p:cNvPr id="4" name="Управляющая кнопка: настраиваемая 3">
            <a:hlinkClick r:id="rId4" action="ppaction://hlinksldjump" highlightClick="1"/>
          </p:cNvPr>
          <p:cNvSpPr/>
          <p:nvPr/>
        </p:nvSpPr>
        <p:spPr>
          <a:xfrm>
            <a:off x="5148064" y="2204864"/>
            <a:ext cx="2664296" cy="64807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Задание №3</a:t>
            </a:r>
            <a:endParaRPr lang="ru-RU" dirty="0"/>
          </a:p>
        </p:txBody>
      </p:sp>
      <p:sp>
        <p:nvSpPr>
          <p:cNvPr id="5" name="Управляющая кнопка: настраиваемая 4">
            <a:hlinkClick r:id="rId5" action="ppaction://hlinksldjump" highlightClick="1"/>
          </p:cNvPr>
          <p:cNvSpPr/>
          <p:nvPr/>
        </p:nvSpPr>
        <p:spPr>
          <a:xfrm>
            <a:off x="5292080" y="3893314"/>
            <a:ext cx="2664296" cy="64807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Задание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08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7584" y="5733256"/>
            <a:ext cx="648072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556969" y="1268760"/>
            <a:ext cx="3726999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Б  (3х-4у)</a:t>
            </a:r>
            <a:r>
              <a:rPr lang="ru-RU" sz="1600" baseline="30000" dirty="0" smtClean="0"/>
              <a:t>2</a:t>
            </a:r>
            <a:r>
              <a:rPr lang="ru-RU" sz="1600" dirty="0" smtClean="0"/>
              <a:t>=9х</a:t>
            </a:r>
            <a:r>
              <a:rPr lang="ru-RU" sz="1600" baseline="30000" dirty="0" smtClean="0"/>
              <a:t>2</a:t>
            </a:r>
            <a:r>
              <a:rPr lang="ru-RU" sz="1600" dirty="0" smtClean="0"/>
              <a:t>-12ху+16у</a:t>
            </a:r>
            <a:r>
              <a:rPr lang="ru-RU" sz="1600" baseline="30000" dirty="0" smtClean="0"/>
              <a:t>2</a:t>
            </a:r>
            <a:endParaRPr lang="ru-RU" sz="1600" dirty="0"/>
          </a:p>
        </p:txBody>
      </p:sp>
      <p:sp>
        <p:nvSpPr>
          <p:cNvPr id="4" name="Овал 3"/>
          <p:cNvSpPr/>
          <p:nvPr/>
        </p:nvSpPr>
        <p:spPr>
          <a:xfrm>
            <a:off x="681273" y="282014"/>
            <a:ext cx="3602696" cy="84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А  25х</a:t>
            </a:r>
            <a:r>
              <a:rPr lang="ru-RU" sz="1600" baseline="30000" dirty="0" smtClean="0"/>
              <a:t>2</a:t>
            </a:r>
            <a:r>
              <a:rPr lang="ru-RU" sz="1600" dirty="0" smtClean="0"/>
              <a:t>-30х+9</a:t>
            </a:r>
            <a:r>
              <a:rPr lang="ru-RU" sz="1600" dirty="0"/>
              <a:t>=(3-5х)</a:t>
            </a:r>
            <a:r>
              <a:rPr lang="ru-RU" sz="1600" baseline="30000" dirty="0"/>
              <a:t>2</a:t>
            </a:r>
            <a:endParaRPr lang="ru-RU" sz="1600" dirty="0"/>
          </a:p>
        </p:txBody>
      </p:sp>
      <p:sp>
        <p:nvSpPr>
          <p:cNvPr id="5" name="Овал 4"/>
          <p:cNvSpPr/>
          <p:nvPr/>
        </p:nvSpPr>
        <p:spPr>
          <a:xfrm>
            <a:off x="563669" y="2276872"/>
            <a:ext cx="3576283" cy="864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600" dirty="0" smtClean="0"/>
              <a:t>В  </a:t>
            </a:r>
            <a:r>
              <a:rPr lang="ru-RU" sz="1600" dirty="0"/>
              <a:t>(</a:t>
            </a:r>
            <a:r>
              <a:rPr lang="ru-RU" sz="1600" dirty="0" smtClean="0"/>
              <a:t>7-х)(7+х)=х</a:t>
            </a:r>
            <a:r>
              <a:rPr lang="ru-RU" sz="1600" baseline="30000" dirty="0" smtClean="0"/>
              <a:t>2</a:t>
            </a:r>
            <a:r>
              <a:rPr lang="ru-RU" sz="1600" dirty="0" smtClean="0"/>
              <a:t>-49</a:t>
            </a:r>
            <a:endParaRPr lang="ru-RU" sz="1600" dirty="0"/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63670" y="3356992"/>
            <a:ext cx="357628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600" dirty="0" smtClean="0"/>
              <a:t>Г   </a:t>
            </a:r>
            <a:r>
              <a:rPr lang="en-US" sz="1600" dirty="0"/>
              <a:t>(5</a:t>
            </a:r>
            <a:r>
              <a:rPr lang="ru-RU" sz="1600" dirty="0"/>
              <a:t>х+3)</a:t>
            </a:r>
            <a:r>
              <a:rPr lang="ru-RU" sz="1600" baseline="30000" dirty="0"/>
              <a:t>2</a:t>
            </a:r>
            <a:r>
              <a:rPr lang="ru-RU" sz="1600" dirty="0"/>
              <a:t>=25х</a:t>
            </a:r>
            <a:r>
              <a:rPr lang="ru-RU" sz="1600" baseline="30000" dirty="0"/>
              <a:t>2</a:t>
            </a:r>
            <a:r>
              <a:rPr lang="ru-RU" sz="1600" dirty="0"/>
              <a:t>-30х+9</a:t>
            </a: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15608" y="4509120"/>
            <a:ext cx="362434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600" dirty="0" smtClean="0"/>
              <a:t>Д   </a:t>
            </a:r>
            <a:r>
              <a:rPr lang="ru-RU" sz="1600" dirty="0"/>
              <a:t>(5х+3)</a:t>
            </a:r>
            <a:r>
              <a:rPr lang="ru-RU" sz="1600" baseline="30000" dirty="0"/>
              <a:t>2</a:t>
            </a:r>
            <a:r>
              <a:rPr lang="ru-RU" sz="1600" dirty="0"/>
              <a:t>=25х</a:t>
            </a:r>
            <a:r>
              <a:rPr lang="ru-RU" sz="1600" baseline="30000" dirty="0"/>
              <a:t>2</a:t>
            </a:r>
            <a:r>
              <a:rPr lang="ru-RU" sz="1600" dirty="0"/>
              <a:t>+30х+9</a:t>
            </a:r>
          </a:p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427984" y="317945"/>
            <a:ext cx="3924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Задание №1 </a:t>
            </a:r>
          </a:p>
          <a:p>
            <a:r>
              <a:rPr lang="ru-RU" dirty="0" smtClean="0"/>
              <a:t>Проверьте соотношение выражений с таблицей ответов, где 1-верно, 2-неверно.</a:t>
            </a:r>
            <a:endParaRPr lang="ru-RU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7092280" y="2852935"/>
            <a:ext cx="1260648" cy="5760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верно</a:t>
            </a:r>
            <a:endParaRPr lang="ru-RU" dirty="0"/>
          </a:p>
        </p:txBody>
      </p:sp>
      <p:sp>
        <p:nvSpPr>
          <p:cNvPr id="11" name="Выноска-облако 10"/>
          <p:cNvSpPr/>
          <p:nvPr/>
        </p:nvSpPr>
        <p:spPr>
          <a:xfrm>
            <a:off x="6948264" y="1749008"/>
            <a:ext cx="1783614" cy="5760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неверно</a:t>
            </a:r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774318"/>
              </p:ext>
            </p:extLst>
          </p:nvPr>
        </p:nvGraphicFramePr>
        <p:xfrm>
          <a:off x="4992214" y="4143360"/>
          <a:ext cx="195605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210"/>
                <a:gridCol w="391210"/>
                <a:gridCol w="391210"/>
                <a:gridCol w="391210"/>
                <a:gridCol w="391210"/>
              </a:tblGrid>
              <a:tr h="353834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353834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777888"/>
              </p:ext>
            </p:extLst>
          </p:nvPr>
        </p:nvGraphicFramePr>
        <p:xfrm>
          <a:off x="4998592" y="3123116"/>
          <a:ext cx="19678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576"/>
                <a:gridCol w="393576"/>
                <a:gridCol w="393576"/>
                <a:gridCol w="393576"/>
                <a:gridCol w="393576"/>
              </a:tblGrid>
              <a:tr h="362952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362952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Управляющая кнопка: настраиваемая 13">
            <a:hlinkClick r:id="" action="ppaction://hlinkshowjump?jump=nextslide" highlightClick="1"/>
          </p:cNvPr>
          <p:cNvSpPr/>
          <p:nvPr/>
        </p:nvSpPr>
        <p:spPr>
          <a:xfrm>
            <a:off x="4211960" y="5733256"/>
            <a:ext cx="1728192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sp>
        <p:nvSpPr>
          <p:cNvPr id="15" name="Управляющая кнопка: в конец 14">
            <a:hlinkClick r:id="rId3" action="ppaction://hlinksldjump" highlightClick="1"/>
          </p:cNvPr>
          <p:cNvSpPr/>
          <p:nvPr/>
        </p:nvSpPr>
        <p:spPr>
          <a:xfrm>
            <a:off x="6948264" y="5733256"/>
            <a:ext cx="864096" cy="50405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969996"/>
              </p:ext>
            </p:extLst>
          </p:nvPr>
        </p:nvGraphicFramePr>
        <p:xfrm>
          <a:off x="4962127" y="1995406"/>
          <a:ext cx="195605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210"/>
                <a:gridCol w="391210"/>
                <a:gridCol w="391210"/>
                <a:gridCol w="391210"/>
                <a:gridCol w="391210"/>
              </a:tblGrid>
              <a:tr h="353834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353834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Выноска-облако 16"/>
          <p:cNvSpPr/>
          <p:nvPr/>
        </p:nvSpPr>
        <p:spPr>
          <a:xfrm>
            <a:off x="6920553" y="4293096"/>
            <a:ext cx="1783614" cy="5760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неверно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22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7" grpId="0" animBg="1"/>
      <p:bldP spid="1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1475656" y="2298213"/>
            <a:ext cx="6624736" cy="151216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(</a:t>
            </a:r>
            <a:r>
              <a:rPr lang="en-US" sz="2400" dirty="0" err="1" smtClean="0"/>
              <a:t>a+b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=a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+2ab+b</a:t>
            </a:r>
            <a:r>
              <a:rPr lang="en-US" sz="2400" baseline="30000" dirty="0" smtClean="0"/>
              <a:t>2</a:t>
            </a:r>
            <a:endParaRPr lang="ru-RU" sz="2400" baseline="30000" dirty="0"/>
          </a:p>
          <a:p>
            <a:pPr algn="ctr"/>
            <a:endParaRPr lang="ru-RU" sz="2400" baseline="30000" dirty="0" smtClean="0"/>
          </a:p>
          <a:p>
            <a:pPr algn="ctr"/>
            <a:r>
              <a:rPr lang="ru-RU" sz="2400" baseline="30000" dirty="0" smtClean="0"/>
              <a:t>Например:</a:t>
            </a:r>
          </a:p>
          <a:p>
            <a:pPr algn="ctr"/>
            <a:r>
              <a:rPr lang="ru-RU" sz="2400" dirty="0" smtClean="0"/>
              <a:t>(2х</a:t>
            </a:r>
            <a:r>
              <a:rPr lang="en-US" sz="2400" dirty="0" smtClean="0"/>
              <a:t>+</a:t>
            </a:r>
            <a:r>
              <a:rPr lang="ru-RU" sz="2400" dirty="0" smtClean="0"/>
              <a:t>3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=</a:t>
            </a:r>
            <a:r>
              <a:rPr lang="ru-RU" sz="2400" dirty="0" smtClean="0"/>
              <a:t>(2х)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+2</a:t>
            </a:r>
            <a:r>
              <a:rPr lang="ru-RU" sz="2400" dirty="0" smtClean="0"/>
              <a:t>*2х*3</a:t>
            </a:r>
            <a:r>
              <a:rPr lang="en-US" sz="2400" dirty="0" smtClean="0"/>
              <a:t>+</a:t>
            </a:r>
            <a:r>
              <a:rPr lang="ru-RU" sz="2400" dirty="0" smtClean="0"/>
              <a:t>3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</a:t>
            </a:r>
            <a:r>
              <a:rPr lang="ru-RU" sz="2400" dirty="0" smtClean="0"/>
              <a:t>4х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+</a:t>
            </a:r>
            <a:r>
              <a:rPr lang="ru-RU" sz="2400" dirty="0" smtClean="0"/>
              <a:t>12х+9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475656" y="4149080"/>
            <a:ext cx="6624736" cy="165618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(</a:t>
            </a:r>
            <a:r>
              <a:rPr lang="en-US" sz="2400" dirty="0" smtClean="0"/>
              <a:t>a</a:t>
            </a:r>
            <a:r>
              <a:rPr lang="ru-RU" sz="2400" dirty="0" smtClean="0"/>
              <a:t>-</a:t>
            </a:r>
            <a:r>
              <a:rPr lang="en-US" sz="2400" dirty="0" smtClean="0"/>
              <a:t>b)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=a</a:t>
            </a:r>
            <a:r>
              <a:rPr lang="en-US" sz="2400" baseline="30000" dirty="0" smtClean="0"/>
              <a:t>2</a:t>
            </a:r>
            <a:r>
              <a:rPr lang="ru-RU" sz="2400" dirty="0" smtClean="0"/>
              <a:t>-</a:t>
            </a:r>
            <a:r>
              <a:rPr lang="en-US" sz="2400" dirty="0" smtClean="0"/>
              <a:t>2ab+b</a:t>
            </a:r>
            <a:r>
              <a:rPr lang="en-US" sz="2400" baseline="30000" dirty="0" smtClean="0"/>
              <a:t>2</a:t>
            </a:r>
            <a:endParaRPr lang="ru-RU" sz="2400" baseline="30000" dirty="0" smtClean="0"/>
          </a:p>
          <a:p>
            <a:pPr algn="ctr"/>
            <a:endParaRPr lang="ru-RU" sz="2400" baseline="30000" dirty="0" smtClean="0"/>
          </a:p>
          <a:p>
            <a:pPr algn="ctr"/>
            <a:r>
              <a:rPr lang="ru-RU" sz="2400" baseline="30000" dirty="0" smtClean="0"/>
              <a:t>Например:</a:t>
            </a:r>
          </a:p>
          <a:p>
            <a:pPr algn="ctr"/>
            <a:r>
              <a:rPr lang="ru-RU" sz="2400" dirty="0" smtClean="0"/>
              <a:t>(2х-3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=</a:t>
            </a:r>
            <a:r>
              <a:rPr lang="ru-RU" sz="2400" dirty="0" smtClean="0"/>
              <a:t>(2х)</a:t>
            </a:r>
            <a:r>
              <a:rPr lang="en-US" sz="2400" baseline="30000" dirty="0" smtClean="0"/>
              <a:t>2</a:t>
            </a:r>
            <a:r>
              <a:rPr lang="ru-RU" sz="2400" dirty="0" smtClean="0"/>
              <a:t>-</a:t>
            </a:r>
            <a:r>
              <a:rPr lang="en-US" sz="2400" dirty="0" smtClean="0"/>
              <a:t>2</a:t>
            </a:r>
            <a:r>
              <a:rPr lang="ru-RU" sz="2400" dirty="0" smtClean="0"/>
              <a:t>*2х*3</a:t>
            </a:r>
            <a:r>
              <a:rPr lang="en-US" sz="2400" dirty="0" smtClean="0"/>
              <a:t>+</a:t>
            </a:r>
            <a:r>
              <a:rPr lang="ru-RU" sz="2400" dirty="0" smtClean="0"/>
              <a:t>3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</a:t>
            </a:r>
            <a:r>
              <a:rPr lang="ru-RU" sz="2400" dirty="0" smtClean="0"/>
              <a:t>4х</a:t>
            </a:r>
            <a:r>
              <a:rPr lang="en-US" sz="2400" baseline="30000" dirty="0" smtClean="0"/>
              <a:t>2</a:t>
            </a:r>
            <a:r>
              <a:rPr lang="ru-RU" sz="2400" dirty="0" smtClean="0"/>
              <a:t>-12х+9</a:t>
            </a:r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611560" y="6021288"/>
            <a:ext cx="576064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1475656" y="260648"/>
            <a:ext cx="6624736" cy="151216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(</a:t>
            </a:r>
            <a:r>
              <a:rPr lang="en-US" sz="2400" dirty="0" err="1" smtClean="0"/>
              <a:t>a+b</a:t>
            </a:r>
            <a:r>
              <a:rPr lang="ru-RU" sz="2400" dirty="0" smtClean="0"/>
              <a:t>)(а-</a:t>
            </a:r>
            <a:r>
              <a:rPr lang="en-US" sz="2400" dirty="0" smtClean="0"/>
              <a:t>b)=a</a:t>
            </a:r>
            <a:r>
              <a:rPr lang="en-US" sz="2400" baseline="30000" dirty="0" smtClean="0"/>
              <a:t>2</a:t>
            </a:r>
            <a:r>
              <a:rPr lang="en-US" sz="2400" dirty="0"/>
              <a:t>-</a:t>
            </a:r>
            <a:r>
              <a:rPr lang="en-US" sz="2400" dirty="0" smtClean="0"/>
              <a:t>b</a:t>
            </a:r>
            <a:r>
              <a:rPr lang="en-US" sz="2400" baseline="30000" dirty="0" smtClean="0"/>
              <a:t>2</a:t>
            </a:r>
            <a:endParaRPr lang="ru-RU" sz="2400" baseline="30000" dirty="0"/>
          </a:p>
          <a:p>
            <a:pPr algn="ctr"/>
            <a:endParaRPr lang="ru-RU" sz="2400" baseline="30000" dirty="0" smtClean="0"/>
          </a:p>
          <a:p>
            <a:pPr algn="ctr"/>
            <a:r>
              <a:rPr lang="ru-RU" sz="2400" baseline="30000" dirty="0" smtClean="0"/>
              <a:t>Например:</a:t>
            </a:r>
          </a:p>
          <a:p>
            <a:pPr algn="ctr"/>
            <a:r>
              <a:rPr lang="ru-RU" sz="2400" dirty="0" smtClean="0"/>
              <a:t>(2х</a:t>
            </a:r>
            <a:r>
              <a:rPr lang="en-US" sz="2400" dirty="0" smtClean="0"/>
              <a:t>+</a:t>
            </a:r>
            <a:r>
              <a:rPr lang="ru-RU" sz="2400" dirty="0" smtClean="0"/>
              <a:t>3</a:t>
            </a:r>
            <a:r>
              <a:rPr lang="en-US" sz="2400" dirty="0" smtClean="0"/>
              <a:t>)(2</a:t>
            </a:r>
            <a:r>
              <a:rPr lang="ru-RU" sz="2400" dirty="0" smtClean="0"/>
              <a:t>х-3</a:t>
            </a:r>
            <a:r>
              <a:rPr lang="en-US" sz="2400" dirty="0" smtClean="0"/>
              <a:t>)=</a:t>
            </a:r>
            <a:r>
              <a:rPr lang="ru-RU" sz="2400" dirty="0" smtClean="0"/>
              <a:t>(2х)</a:t>
            </a:r>
            <a:r>
              <a:rPr lang="en-US" sz="2400" baseline="30000" dirty="0" smtClean="0"/>
              <a:t>2</a:t>
            </a:r>
            <a:r>
              <a:rPr lang="ru-RU" sz="2400" dirty="0"/>
              <a:t>-</a:t>
            </a:r>
            <a:r>
              <a:rPr lang="ru-RU" sz="2400" dirty="0" smtClean="0"/>
              <a:t>3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</a:t>
            </a:r>
            <a:r>
              <a:rPr lang="ru-RU" sz="2400" dirty="0" smtClean="0"/>
              <a:t>4х</a:t>
            </a:r>
            <a:r>
              <a:rPr lang="en-US" sz="2400" baseline="30000" dirty="0" smtClean="0"/>
              <a:t>2</a:t>
            </a:r>
            <a:r>
              <a:rPr lang="ru-RU" sz="2400" dirty="0" smtClean="0"/>
              <a:t>-9</a:t>
            </a:r>
          </a:p>
        </p:txBody>
      </p:sp>
    </p:spTree>
    <p:extLst>
      <p:ext uri="{BB962C8B-B14F-4D97-AF65-F5344CB8AC3E}">
        <p14:creationId xmlns:p14="http://schemas.microsoft.com/office/powerpoint/2010/main" val="164669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47664" y="548680"/>
                <a:ext cx="6336704" cy="1355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/>
                  <a:t>Задание №2</a:t>
                </a:r>
              </a:p>
              <a:p>
                <a:r>
                  <a:rPr lang="ru-RU" dirty="0" smtClean="0"/>
                  <a:t>Упростите выражение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BZ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b="0" i="1" smtClean="0">
                            <a:latin typeface="Cambria Math"/>
                          </a:rPr>
                          <m:t>−4а</m:t>
                        </m:r>
                      </m:num>
                      <m:den>
                        <m:sSup>
                          <m:sSupPr>
                            <m:ctrlPr>
                              <a:rPr lang="en-BZ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b="0" i="1" smtClean="0">
                            <a:latin typeface="Cambria Math"/>
                          </a:rPr>
                          <m:t>+8а+16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:</m:t>
                    </m:r>
                    <m:f>
                      <m:fPr>
                        <m:ctrlPr>
                          <a:rPr lang="en-B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а−4</m:t>
                        </m:r>
                      </m:num>
                      <m:den>
                        <m:r>
                          <a:rPr lang="en-BZ" i="1" smtClean="0">
                            <a:latin typeface="Cambria Math"/>
                          </a:rPr>
                          <m:t>2</m:t>
                        </m:r>
                        <m:r>
                          <a:rPr lang="en-BZ" i="1" smtClean="0">
                            <a:latin typeface="Cambria Math"/>
                          </a:rPr>
                          <m:t>𝑎</m:t>
                        </m:r>
                        <m:r>
                          <a:rPr lang="ru-RU" b="0" i="1" smtClean="0">
                            <a:latin typeface="Cambria Math"/>
                          </a:rPr>
                          <m:t>+8</m:t>
                        </m:r>
                      </m:den>
                    </m:f>
                  </m:oMath>
                </a14:m>
                <a:r>
                  <a:rPr lang="ru-RU" dirty="0" smtClean="0"/>
                  <a:t> и найдите</a:t>
                </a:r>
              </a:p>
              <a:p>
                <a:endParaRPr lang="ru-RU" dirty="0" smtClean="0"/>
              </a:p>
              <a:p>
                <a:r>
                  <a:rPr lang="ru-RU" dirty="0" smtClean="0"/>
                  <a:t> его значение, при </a:t>
                </a:r>
                <a:r>
                  <a:rPr lang="ru-RU" i="1" dirty="0" smtClean="0"/>
                  <a:t>а= -2.</a:t>
                </a:r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548680"/>
                <a:ext cx="6336704" cy="1355564"/>
              </a:xfrm>
              <a:prstGeom prst="rect">
                <a:avLst/>
              </a:prstGeom>
              <a:blipFill rotWithShape="1">
                <a:blip r:embed="rId2"/>
                <a:stretch>
                  <a:fillRect l="-866" t="-2252" b="-63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Выноска-облако 16"/>
          <p:cNvSpPr/>
          <p:nvPr/>
        </p:nvSpPr>
        <p:spPr>
          <a:xfrm>
            <a:off x="5076056" y="2325072"/>
            <a:ext cx="1783614" cy="5760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неверно</a:t>
            </a:r>
            <a:endParaRPr lang="ru-RU" dirty="0"/>
          </a:p>
        </p:txBody>
      </p:sp>
      <p:sp>
        <p:nvSpPr>
          <p:cNvPr id="21" name="Блок-схема: перфолента 20"/>
          <p:cNvSpPr/>
          <p:nvPr/>
        </p:nvSpPr>
        <p:spPr>
          <a:xfrm>
            <a:off x="1979712" y="2181056"/>
            <a:ext cx="1656184" cy="86409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Ответ: -1</a:t>
            </a:r>
            <a:endParaRPr lang="ru-RU" dirty="0"/>
          </a:p>
        </p:txBody>
      </p:sp>
      <p:sp>
        <p:nvSpPr>
          <p:cNvPr id="22" name="Блок-схема: перфолента 21"/>
          <p:cNvSpPr/>
          <p:nvPr/>
        </p:nvSpPr>
        <p:spPr>
          <a:xfrm>
            <a:off x="1979712" y="4212881"/>
            <a:ext cx="1656184" cy="86409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Ответ: 0</a:t>
            </a:r>
            <a:endParaRPr lang="ru-RU" dirty="0"/>
          </a:p>
        </p:txBody>
      </p:sp>
      <p:sp>
        <p:nvSpPr>
          <p:cNvPr id="23" name="Блок-схема: перфолента 22"/>
          <p:cNvSpPr/>
          <p:nvPr/>
        </p:nvSpPr>
        <p:spPr>
          <a:xfrm>
            <a:off x="2006370" y="3182628"/>
            <a:ext cx="1656184" cy="86409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Ответ: -2</a:t>
            </a:r>
            <a:endParaRPr lang="ru-RU" dirty="0"/>
          </a:p>
        </p:txBody>
      </p:sp>
      <p:sp>
        <p:nvSpPr>
          <p:cNvPr id="25" name="Выноска-облако 24"/>
          <p:cNvSpPr/>
          <p:nvPr/>
        </p:nvSpPr>
        <p:spPr>
          <a:xfrm>
            <a:off x="5065956" y="3326644"/>
            <a:ext cx="1783614" cy="5760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неверно</a:t>
            </a:r>
            <a:endParaRPr lang="ru-RU" dirty="0"/>
          </a:p>
        </p:txBody>
      </p:sp>
      <p:sp>
        <p:nvSpPr>
          <p:cNvPr id="26" name="Выноска-облако 25"/>
          <p:cNvSpPr/>
          <p:nvPr/>
        </p:nvSpPr>
        <p:spPr>
          <a:xfrm>
            <a:off x="5220072" y="4644929"/>
            <a:ext cx="1260648" cy="5760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верно</a:t>
            </a:r>
            <a:endParaRPr lang="ru-RU" dirty="0"/>
          </a:p>
        </p:txBody>
      </p:sp>
      <p:sp>
        <p:nvSpPr>
          <p:cNvPr id="27" name="Управляющая кнопка: домой 26">
            <a:hlinkClick r:id="rId3" action="ppaction://hlinksldjump" highlightClick="1"/>
          </p:cNvPr>
          <p:cNvSpPr/>
          <p:nvPr/>
        </p:nvSpPr>
        <p:spPr>
          <a:xfrm>
            <a:off x="827584" y="5733256"/>
            <a:ext cx="648072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в конец 27">
            <a:hlinkClick r:id="rId4" action="ppaction://hlinksldjump" highlightClick="1"/>
          </p:cNvPr>
          <p:cNvSpPr/>
          <p:nvPr/>
        </p:nvSpPr>
        <p:spPr>
          <a:xfrm>
            <a:off x="7020272" y="5841268"/>
            <a:ext cx="864096" cy="50405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настраиваемая 28">
            <a:hlinkClick r:id="" action="ppaction://hlinkshowjump?jump=nextslide" highlightClick="1"/>
          </p:cNvPr>
          <p:cNvSpPr/>
          <p:nvPr/>
        </p:nvSpPr>
        <p:spPr>
          <a:xfrm>
            <a:off x="4211960" y="5733256"/>
            <a:ext cx="1728192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49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403648" y="836712"/>
                <a:ext cx="5454352" cy="41187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 smtClean="0"/>
                  <a:t>Упростите выражение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B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6с−</m:t>
                        </m:r>
                        <m:sSup>
                          <m:sSupPr>
                            <m:ctrlPr>
                              <a:rPr lang="ru-RU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с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1−с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:</m:t>
                    </m:r>
                    <m:f>
                      <m:fPr>
                        <m:ctrlPr>
                          <a:rPr lang="en-BZ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BZ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с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1−с </m:t>
                        </m:r>
                      </m:den>
                    </m:f>
                  </m:oMath>
                </a14:m>
                <a:r>
                  <a:rPr lang="ru-RU" dirty="0" smtClean="0"/>
                  <a:t> и найдите</a:t>
                </a:r>
              </a:p>
              <a:p>
                <a:endParaRPr lang="ru-RU" dirty="0" smtClean="0"/>
              </a:p>
              <a:p>
                <a:r>
                  <a:rPr lang="ru-RU" dirty="0" smtClean="0"/>
                  <a:t> его значение, при </a:t>
                </a:r>
                <a:r>
                  <a:rPr lang="ru-RU" i="1" dirty="0"/>
                  <a:t>с</a:t>
                </a:r>
                <a:r>
                  <a:rPr lang="ru-RU" i="1" dirty="0" smtClean="0"/>
                  <a:t>= 3.</a:t>
                </a:r>
              </a:p>
              <a:p>
                <a:endParaRPr lang="ru-RU" i="1" dirty="0" smtClean="0"/>
              </a:p>
              <a:p>
                <a:pPr algn="ctr"/>
                <a:r>
                  <a:rPr lang="ru-RU" i="1" dirty="0" smtClean="0"/>
                  <a:t>Решение:</a:t>
                </a:r>
              </a:p>
              <a:p>
                <a:r>
                  <a:rPr lang="ru-RU" i="1" dirty="0" smtClean="0"/>
                  <a:t>Упростим выражение: </a:t>
                </a:r>
              </a:p>
              <a:p>
                <a:endParaRPr lang="ru-RU" i="1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B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6с−</m:t>
                        </m:r>
                        <m:sSup>
                          <m:sSupPr>
                            <m:ctrlPr>
                              <a:rPr lang="ru-RU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с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1−с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:</m:t>
                    </m:r>
                    <m:f>
                      <m:fPr>
                        <m:ctrlPr>
                          <a:rPr lang="en-BZ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BZ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с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1−с </m:t>
                        </m:r>
                      </m:den>
                    </m:f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B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с(6−с)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1−с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∙</m:t>
                    </m:r>
                    <m:f>
                      <m:fPr>
                        <m:ctrlPr>
                          <a:rPr lang="en-B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1−с</m:t>
                        </m:r>
                      </m:num>
                      <m:den>
                        <m:sSup>
                          <m:sSupPr>
                            <m:ctrlPr>
                              <a:rPr lang="ru-RU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с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b="0" i="1" smtClean="0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B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6−с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с </m:t>
                        </m:r>
                      </m:den>
                    </m:f>
                  </m:oMath>
                </a14:m>
                <a:endParaRPr lang="ru-RU" dirty="0" smtClean="0"/>
              </a:p>
              <a:p>
                <a:endParaRPr lang="ru-RU" dirty="0"/>
              </a:p>
              <a:p>
                <a:r>
                  <a:rPr lang="ru-RU" dirty="0" smtClean="0"/>
                  <a:t>Найдем значение выражения при с = 3</a:t>
                </a:r>
              </a:p>
              <a:p>
                <a:endParaRPr lang="ru-RU" dirty="0"/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B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6−3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3 </m:t>
                        </m:r>
                      </m:den>
                    </m:f>
                  </m:oMath>
                </a14:m>
                <a:r>
                  <a:rPr lang="ru-RU" dirty="0" smtClean="0"/>
                  <a:t> = 1</a:t>
                </a:r>
              </a:p>
              <a:p>
                <a:pPr algn="ctr"/>
                <a:r>
                  <a:rPr lang="ru-RU" dirty="0"/>
                  <a:t> </a:t>
                </a:r>
                <a:r>
                  <a:rPr lang="ru-RU" dirty="0" smtClean="0"/>
                  <a:t>                               Ответ: 1</a:t>
                </a:r>
                <a:endParaRPr lang="ru-RU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836712"/>
                <a:ext cx="5454352" cy="4118756"/>
              </a:xfrm>
              <a:prstGeom prst="rect">
                <a:avLst/>
              </a:prstGeom>
              <a:blipFill rotWithShape="1">
                <a:blip r:embed="rId2"/>
                <a:stretch>
                  <a:fillRect l="-894" b="-13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1187624" y="5301208"/>
            <a:ext cx="504056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95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6016" y="404664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Задание №3</a:t>
            </a:r>
          </a:p>
          <a:p>
            <a:r>
              <a:rPr lang="ru-RU" dirty="0" smtClean="0"/>
              <a:t>Проверьте соотношение выражений с таблицей ответов, где 1-верно, 2-неверно.</a:t>
            </a: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402416" y="642330"/>
            <a:ext cx="4313600" cy="9361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А:</a:t>
            </a:r>
            <a:r>
              <a:rPr lang="pt-BR" dirty="0" smtClean="0"/>
              <a:t>(</a:t>
            </a:r>
            <a:r>
              <a:rPr lang="ru-RU" dirty="0" smtClean="0"/>
              <a:t>3х</a:t>
            </a:r>
            <a:r>
              <a:rPr lang="pt-BR" dirty="0" smtClean="0"/>
              <a:t> </a:t>
            </a:r>
            <a:r>
              <a:rPr lang="pt-BR" dirty="0"/>
              <a:t>+ </a:t>
            </a:r>
            <a:r>
              <a:rPr lang="ru-RU" dirty="0" smtClean="0"/>
              <a:t>у</a:t>
            </a:r>
            <a:r>
              <a:rPr lang="pt-BR" dirty="0" smtClean="0"/>
              <a:t>)</a:t>
            </a:r>
            <a:r>
              <a:rPr lang="pt-BR" baseline="30000" dirty="0" smtClean="0"/>
              <a:t>3</a:t>
            </a:r>
            <a:r>
              <a:rPr lang="pt-BR" dirty="0"/>
              <a:t> = </a:t>
            </a:r>
            <a:r>
              <a:rPr lang="ru-RU" dirty="0" smtClean="0"/>
              <a:t>27х</a:t>
            </a:r>
            <a:r>
              <a:rPr lang="pt-BR" baseline="30000" dirty="0" smtClean="0"/>
              <a:t>3</a:t>
            </a:r>
            <a:r>
              <a:rPr lang="pt-BR" dirty="0"/>
              <a:t> + </a:t>
            </a:r>
            <a:r>
              <a:rPr lang="ru-RU" dirty="0" smtClean="0"/>
              <a:t>27х</a:t>
            </a:r>
            <a:r>
              <a:rPr lang="pt-BR" baseline="30000" dirty="0" smtClean="0"/>
              <a:t>2</a:t>
            </a:r>
            <a:r>
              <a:rPr lang="ru-RU" dirty="0"/>
              <a:t>у</a:t>
            </a:r>
            <a:r>
              <a:rPr lang="pt-BR" dirty="0" smtClean="0"/>
              <a:t> </a:t>
            </a:r>
            <a:r>
              <a:rPr lang="pt-BR" dirty="0"/>
              <a:t>+ </a:t>
            </a:r>
            <a:r>
              <a:rPr lang="ru-RU" dirty="0" smtClean="0"/>
              <a:t>9ху</a:t>
            </a:r>
            <a:r>
              <a:rPr lang="pt-BR" baseline="30000" dirty="0" smtClean="0"/>
              <a:t>2</a:t>
            </a:r>
            <a:r>
              <a:rPr lang="pt-BR" dirty="0"/>
              <a:t> + </a:t>
            </a:r>
            <a:r>
              <a:rPr lang="ru-RU" dirty="0"/>
              <a:t>у</a:t>
            </a:r>
            <a:r>
              <a:rPr lang="pt-BR" baseline="30000" dirty="0" smtClean="0"/>
              <a:t>3</a:t>
            </a: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09312" y="1756065"/>
            <a:ext cx="4169584" cy="9361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Б:</a:t>
            </a:r>
            <a:r>
              <a:rPr lang="pt-BR" dirty="0" smtClean="0"/>
              <a:t>(</a:t>
            </a:r>
            <a:r>
              <a:rPr lang="ru-RU" dirty="0" smtClean="0"/>
              <a:t>2х-1</a:t>
            </a:r>
            <a:r>
              <a:rPr lang="pt-BR" dirty="0" smtClean="0"/>
              <a:t>)</a:t>
            </a:r>
            <a:r>
              <a:rPr lang="pt-BR" baseline="30000" dirty="0" smtClean="0"/>
              <a:t>3</a:t>
            </a:r>
            <a:r>
              <a:rPr lang="pt-BR" dirty="0"/>
              <a:t> = </a:t>
            </a:r>
            <a:r>
              <a:rPr lang="ru-RU" dirty="0" smtClean="0"/>
              <a:t>8х</a:t>
            </a:r>
            <a:r>
              <a:rPr lang="pt-BR" baseline="30000" dirty="0" smtClean="0"/>
              <a:t>3</a:t>
            </a:r>
            <a:r>
              <a:rPr lang="pt-BR" dirty="0"/>
              <a:t> </a:t>
            </a:r>
            <a:r>
              <a:rPr lang="ru-RU" dirty="0" smtClean="0"/>
              <a:t>-12х</a:t>
            </a:r>
            <a:r>
              <a:rPr lang="pt-BR" baseline="30000" dirty="0" smtClean="0"/>
              <a:t>2</a:t>
            </a:r>
            <a:r>
              <a:rPr lang="pt-BR" dirty="0" smtClean="0"/>
              <a:t> </a:t>
            </a:r>
            <a:r>
              <a:rPr lang="pt-BR" dirty="0"/>
              <a:t>+ </a:t>
            </a:r>
            <a:r>
              <a:rPr lang="ru-RU" dirty="0" smtClean="0"/>
              <a:t>6х</a:t>
            </a:r>
            <a:r>
              <a:rPr lang="pt-BR" dirty="0"/>
              <a:t> </a:t>
            </a:r>
            <a:r>
              <a:rPr lang="pt-BR" dirty="0" smtClean="0"/>
              <a:t>+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09312" y="2924944"/>
            <a:ext cx="4162688" cy="9361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В:</a:t>
            </a:r>
            <a:r>
              <a:rPr lang="pt-BR" dirty="0" smtClean="0"/>
              <a:t>(</a:t>
            </a:r>
            <a:r>
              <a:rPr lang="ru-RU" dirty="0" smtClean="0"/>
              <a:t>2х-1</a:t>
            </a:r>
            <a:r>
              <a:rPr lang="pt-BR" dirty="0" smtClean="0"/>
              <a:t>)</a:t>
            </a:r>
            <a:r>
              <a:rPr lang="pt-BR" baseline="30000" dirty="0" smtClean="0"/>
              <a:t>3</a:t>
            </a:r>
            <a:r>
              <a:rPr lang="pt-BR" dirty="0" smtClean="0"/>
              <a:t> = </a:t>
            </a:r>
            <a:r>
              <a:rPr lang="ru-RU" dirty="0" smtClean="0"/>
              <a:t>8х</a:t>
            </a:r>
            <a:r>
              <a:rPr lang="pt-BR" baseline="30000" dirty="0" smtClean="0"/>
              <a:t>3</a:t>
            </a:r>
            <a:r>
              <a:rPr lang="pt-BR" dirty="0" smtClean="0"/>
              <a:t> </a:t>
            </a:r>
            <a:r>
              <a:rPr lang="ru-RU" dirty="0"/>
              <a:t>+</a:t>
            </a:r>
            <a:r>
              <a:rPr lang="ru-RU" dirty="0" smtClean="0"/>
              <a:t>12х</a:t>
            </a:r>
            <a:r>
              <a:rPr lang="pt-BR" baseline="30000" dirty="0" smtClean="0"/>
              <a:t>2</a:t>
            </a:r>
            <a:r>
              <a:rPr lang="pt-BR" dirty="0" smtClean="0"/>
              <a:t> + </a:t>
            </a:r>
            <a:r>
              <a:rPr lang="ru-RU" dirty="0" smtClean="0"/>
              <a:t>6х</a:t>
            </a:r>
            <a:r>
              <a:rPr lang="pt-BR" dirty="0" smtClean="0"/>
              <a:t> +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06988" y="4233858"/>
            <a:ext cx="4104456" cy="86409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Г:</a:t>
            </a:r>
            <a:r>
              <a:rPr lang="pt-BR" dirty="0" smtClean="0"/>
              <a:t>(</a:t>
            </a:r>
            <a:r>
              <a:rPr lang="ru-RU" dirty="0" smtClean="0"/>
              <a:t>у-3х</a:t>
            </a:r>
            <a:r>
              <a:rPr lang="pt-BR" dirty="0" smtClean="0"/>
              <a:t>)</a:t>
            </a:r>
            <a:r>
              <a:rPr lang="pt-BR" baseline="30000" dirty="0" smtClean="0"/>
              <a:t>3</a:t>
            </a:r>
            <a:r>
              <a:rPr lang="pt-BR" dirty="0" smtClean="0"/>
              <a:t> = </a:t>
            </a:r>
            <a:r>
              <a:rPr lang="ru-RU" dirty="0"/>
              <a:t>у</a:t>
            </a:r>
            <a:r>
              <a:rPr lang="pt-BR" baseline="30000" dirty="0" smtClean="0"/>
              <a:t>3</a:t>
            </a:r>
            <a:r>
              <a:rPr lang="pt-BR" dirty="0" smtClean="0"/>
              <a:t> </a:t>
            </a:r>
            <a:r>
              <a:rPr lang="ru-RU" dirty="0" smtClean="0"/>
              <a:t>-9у</a:t>
            </a:r>
            <a:r>
              <a:rPr lang="pt-BR" baseline="30000" dirty="0" smtClean="0"/>
              <a:t>2</a:t>
            </a:r>
            <a:r>
              <a:rPr lang="pt-BR" dirty="0" smtClean="0"/>
              <a:t> </a:t>
            </a:r>
            <a:r>
              <a:rPr lang="ru-RU" dirty="0" smtClean="0"/>
              <a:t>х+27х</a:t>
            </a:r>
            <a:r>
              <a:rPr lang="pt-BR" baseline="30000" dirty="0" smtClean="0"/>
              <a:t> 2</a:t>
            </a:r>
            <a:r>
              <a:rPr lang="ru-RU" dirty="0" smtClean="0"/>
              <a:t>у-27х</a:t>
            </a:r>
            <a:r>
              <a:rPr lang="pt-BR" baseline="30000" dirty="0" smtClean="0"/>
              <a:t> 3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155866"/>
              </p:ext>
            </p:extLst>
          </p:nvPr>
        </p:nvGraphicFramePr>
        <p:xfrm>
          <a:off x="5220072" y="3117160"/>
          <a:ext cx="126734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"/>
                <a:gridCol w="316835"/>
                <a:gridCol w="316835"/>
                <a:gridCol w="316835"/>
              </a:tblGrid>
              <a:tr h="353834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</a:tr>
              <a:tr h="353834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83012"/>
              </p:ext>
            </p:extLst>
          </p:nvPr>
        </p:nvGraphicFramePr>
        <p:xfrm>
          <a:off x="5220072" y="1858357"/>
          <a:ext cx="126734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"/>
                <a:gridCol w="316835"/>
                <a:gridCol w="316835"/>
                <a:gridCol w="316835"/>
              </a:tblGrid>
              <a:tr h="353834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</a:tr>
              <a:tr h="353834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746662"/>
              </p:ext>
            </p:extLst>
          </p:nvPr>
        </p:nvGraphicFramePr>
        <p:xfrm>
          <a:off x="5292080" y="4149080"/>
          <a:ext cx="126734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"/>
                <a:gridCol w="316835"/>
                <a:gridCol w="316835"/>
                <a:gridCol w="316835"/>
              </a:tblGrid>
              <a:tr h="144033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</a:tr>
              <a:tr h="353834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Выноска-облако 12"/>
          <p:cNvSpPr/>
          <p:nvPr/>
        </p:nvSpPr>
        <p:spPr>
          <a:xfrm>
            <a:off x="6715654" y="1999597"/>
            <a:ext cx="1728192" cy="74388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неверно</a:t>
            </a:r>
            <a:endParaRPr lang="ru-RU" dirty="0"/>
          </a:p>
        </p:txBody>
      </p:sp>
      <p:sp>
        <p:nvSpPr>
          <p:cNvPr id="14" name="Выноска-облако 13"/>
          <p:cNvSpPr/>
          <p:nvPr/>
        </p:nvSpPr>
        <p:spPr>
          <a:xfrm>
            <a:off x="6660232" y="4211659"/>
            <a:ext cx="1783614" cy="74388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неверно</a:t>
            </a:r>
            <a:endParaRPr lang="ru-RU" dirty="0"/>
          </a:p>
        </p:txBody>
      </p:sp>
      <p:sp>
        <p:nvSpPr>
          <p:cNvPr id="15" name="Выноска-облако 14"/>
          <p:cNvSpPr/>
          <p:nvPr/>
        </p:nvSpPr>
        <p:spPr>
          <a:xfrm>
            <a:off x="7023622" y="3149175"/>
            <a:ext cx="1368152" cy="71187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верно</a:t>
            </a:r>
            <a:endParaRPr lang="ru-RU" dirty="0"/>
          </a:p>
        </p:txBody>
      </p:sp>
      <p:sp>
        <p:nvSpPr>
          <p:cNvPr id="16" name="Управляющая кнопка: домой 15">
            <a:hlinkClick r:id="rId2" action="ppaction://hlinksldjump" highlightClick="1"/>
          </p:cNvPr>
          <p:cNvSpPr/>
          <p:nvPr/>
        </p:nvSpPr>
        <p:spPr>
          <a:xfrm>
            <a:off x="611560" y="5661248"/>
            <a:ext cx="504056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настраиваемая 16">
            <a:hlinkClick r:id="rId3" action="ppaction://hlinksldjump" highlightClick="1"/>
          </p:cNvPr>
          <p:cNvSpPr/>
          <p:nvPr/>
        </p:nvSpPr>
        <p:spPr>
          <a:xfrm>
            <a:off x="3563888" y="5634639"/>
            <a:ext cx="1728192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sp>
        <p:nvSpPr>
          <p:cNvPr id="18" name="Управляющая кнопка: в конец 17">
            <a:hlinkClick r:id="rId4" action="ppaction://hlinksldjump" highlightClick="1"/>
          </p:cNvPr>
          <p:cNvSpPr/>
          <p:nvPr/>
        </p:nvSpPr>
        <p:spPr>
          <a:xfrm>
            <a:off x="6877668" y="5676105"/>
            <a:ext cx="864096" cy="50405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32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469" y="476672"/>
            <a:ext cx="6451867" cy="5557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640876" y="5978145"/>
            <a:ext cx="504056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64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5004048" y="617532"/>
                <a:ext cx="3347864" cy="23083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dirty="0" smtClean="0"/>
                  <a:t>Задание №4</a:t>
                </a:r>
              </a:p>
              <a:p>
                <a:r>
                  <a:rPr lang="ru-RU" dirty="0" smtClean="0"/>
                  <a:t>Преобразуйте произведение многочленов </a:t>
                </a:r>
              </a:p>
              <a:p>
                <a:r>
                  <a:rPr lang="ru-RU" dirty="0" smtClean="0"/>
                  <a:t>(4х-3у)(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16х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+12ху+9</m:t>
                    </m:r>
                    <m:sSup>
                      <m:sSupPr>
                        <m:ctrlPr>
                          <a:rPr lang="ru-RU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у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) в разность кубов, используя формулу сокращенного умножения, и найдите его значение, если х=1,у=0.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617532"/>
                <a:ext cx="3347864" cy="2308324"/>
              </a:xfrm>
              <a:prstGeom prst="rect">
                <a:avLst/>
              </a:prstGeom>
              <a:blipFill rotWithShape="1">
                <a:blip r:embed="rId2"/>
                <a:stretch>
                  <a:fillRect l="-1639" t="-1319" r="-1457" b="-31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Блок-схема: перфолента 2"/>
          <p:cNvSpPr/>
          <p:nvPr/>
        </p:nvSpPr>
        <p:spPr>
          <a:xfrm>
            <a:off x="827584" y="617532"/>
            <a:ext cx="1656184" cy="86409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Ответ: -64</a:t>
            </a:r>
            <a:endParaRPr lang="ru-RU" dirty="0"/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899592" y="2996952"/>
            <a:ext cx="1656184" cy="86409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Ответ: 37</a:t>
            </a:r>
            <a:endParaRPr lang="ru-RU" dirty="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839238" y="1771694"/>
            <a:ext cx="1656184" cy="86409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Ответ: -37</a:t>
            </a:r>
            <a:endParaRPr lang="ru-RU" dirty="0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839238" y="4365104"/>
            <a:ext cx="1656184" cy="86409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Ответ: 64</a:t>
            </a:r>
            <a:endParaRPr lang="ru-RU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3059832" y="617532"/>
            <a:ext cx="1783614" cy="5760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неверно</a:t>
            </a:r>
            <a:endParaRPr lang="ru-RU" dirty="0"/>
          </a:p>
        </p:txBody>
      </p:sp>
      <p:sp>
        <p:nvSpPr>
          <p:cNvPr id="8" name="Выноска-облако 7"/>
          <p:cNvSpPr/>
          <p:nvPr/>
        </p:nvSpPr>
        <p:spPr>
          <a:xfrm>
            <a:off x="3059832" y="2975000"/>
            <a:ext cx="1783614" cy="5760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неверно</a:t>
            </a:r>
            <a:endParaRPr lang="ru-RU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3059832" y="1771694"/>
            <a:ext cx="1783614" cy="5760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неверно</a:t>
            </a:r>
            <a:endParaRPr lang="ru-RU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2987824" y="4509120"/>
            <a:ext cx="1783614" cy="5760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верно</a:t>
            </a:r>
            <a:endParaRPr lang="ru-RU" dirty="0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594407" y="5589240"/>
            <a:ext cx="748618" cy="6752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rId4" action="ppaction://hlinksldjump" highlightClick="1"/>
          </p:cNvPr>
          <p:cNvSpPr/>
          <p:nvPr/>
        </p:nvSpPr>
        <p:spPr>
          <a:xfrm>
            <a:off x="3563888" y="5634639"/>
            <a:ext cx="1728192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sp>
        <p:nvSpPr>
          <p:cNvPr id="13" name="Управляющая кнопка: в конец 12">
            <a:hlinkClick r:id="" action="ppaction://hlinkshowjump?jump=lastslide" highlightClick="1"/>
          </p:cNvPr>
          <p:cNvSpPr/>
          <p:nvPr/>
        </p:nvSpPr>
        <p:spPr>
          <a:xfrm>
            <a:off x="6732240" y="5930638"/>
            <a:ext cx="720080" cy="316897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260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244</TotalTime>
  <Words>499</Words>
  <Application>Microsoft Office PowerPoint</Application>
  <PresentationFormat>Экран (4:3)</PresentationFormat>
  <Paragraphs>138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    ТРЕНАЖЕР «Формулы сокращенного умножения» для учащихся 7 класса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ТРЕНАЖЕР «Формулы сокращенного умножения» для учащихся 7 класса</dc:title>
  <dc:creator>i3 Ivanenko</dc:creator>
  <cp:lastModifiedBy>i3 Ivanenko</cp:lastModifiedBy>
  <cp:revision>21</cp:revision>
  <dcterms:created xsi:type="dcterms:W3CDTF">2022-02-11T09:47:53Z</dcterms:created>
  <dcterms:modified xsi:type="dcterms:W3CDTF">2022-02-11T14:00:08Z</dcterms:modified>
</cp:coreProperties>
</file>