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89" r:id="rId2"/>
    <p:sldId id="260" r:id="rId3"/>
    <p:sldId id="265" r:id="rId4"/>
    <p:sldId id="264" r:id="rId5"/>
    <p:sldId id="267" r:id="rId6"/>
    <p:sldId id="291" r:id="rId7"/>
    <p:sldId id="269" r:id="rId8"/>
    <p:sldId id="271" r:id="rId9"/>
    <p:sldId id="292" r:id="rId10"/>
    <p:sldId id="293" r:id="rId11"/>
    <p:sldId id="274" r:id="rId12"/>
    <p:sldId id="276" r:id="rId13"/>
    <p:sldId id="277" r:id="rId14"/>
    <p:sldId id="278" r:id="rId15"/>
    <p:sldId id="280" r:id="rId16"/>
    <p:sldId id="279" r:id="rId17"/>
    <p:sldId id="284" r:id="rId18"/>
    <p:sldId id="285" r:id="rId19"/>
    <p:sldId id="288" r:id="rId20"/>
    <p:sldId id="287" r:id="rId21"/>
    <p:sldId id="29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2604"/>
    <a:srgbClr val="CC0000"/>
    <a:srgbClr val="FF4B4B"/>
    <a:srgbClr val="EA0000"/>
    <a:srgbClr val="FF656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748" autoAdjust="0"/>
    <p:restoredTop sz="94713" autoAdjust="0"/>
  </p:normalViewPr>
  <p:slideViewPr>
    <p:cSldViewPr>
      <p:cViewPr varScale="1">
        <p:scale>
          <a:sx n="65" d="100"/>
          <a:sy n="65" d="100"/>
        </p:scale>
        <p:origin x="-156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 классного часа</c:v>
                </c:pt>
              </c:strCache>
            </c:strRef>
          </c:tx>
          <c:cat>
            <c:numRef>
              <c:f>Лист1!$A$2:$A$7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</c:v>
                </c:pt>
                <c:pt idx="1">
                  <c:v>3</c:v>
                </c:pt>
                <c:pt idx="2">
                  <c:v>2</c:v>
                </c:pt>
                <c:pt idx="3">
                  <c:v>3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После классного часа</c:v>
                </c:pt>
              </c:strCache>
            </c:strRef>
          </c:tx>
          <c:cat>
            <c:numRef>
              <c:f>Лист1!$A$2:$A$7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24</c:v>
                </c:pt>
                <c:pt idx="1">
                  <c:v>22</c:v>
                </c:pt>
                <c:pt idx="2">
                  <c:v>19</c:v>
                </c:pt>
                <c:pt idx="3">
                  <c:v>22</c:v>
                </c:pt>
                <c:pt idx="4">
                  <c:v>23</c:v>
                </c:pt>
                <c:pt idx="5">
                  <c:v>24</c:v>
                </c:pt>
              </c:numCache>
            </c:numRef>
          </c:val>
        </c:ser>
        <c:axId val="19943424"/>
        <c:axId val="19944960"/>
      </c:barChart>
      <c:catAx>
        <c:axId val="19943424"/>
        <c:scaling>
          <c:orientation val="minMax"/>
        </c:scaling>
        <c:axPos val="b"/>
        <c:numFmt formatCode="General" sourceLinked="1"/>
        <c:tickLblPos val="nextTo"/>
        <c:crossAx val="19944960"/>
        <c:crosses val="autoZero"/>
        <c:auto val="1"/>
        <c:lblAlgn val="ctr"/>
        <c:lblOffset val="100"/>
      </c:catAx>
      <c:valAx>
        <c:axId val="19944960"/>
        <c:scaling>
          <c:orientation val="minMax"/>
        </c:scaling>
        <c:axPos val="l"/>
        <c:majorGridlines/>
        <c:numFmt formatCode="General" sourceLinked="1"/>
        <c:tickLblPos val="nextTo"/>
        <c:crossAx val="19943424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23B27B-E9F0-40CC-9CF5-7D2BE650363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B71C63-8881-4BC7-B147-156E1D94B8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0080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1C63-8881-4BC7-B147-156E1D94B87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1C63-8881-4BC7-B147-156E1D94B87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1C63-8881-4BC7-B147-156E1D94B87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124744"/>
            <a:ext cx="6912768" cy="1470025"/>
          </a:xfrm>
        </p:spPr>
        <p:txBody>
          <a:bodyPr/>
          <a:lstStyle>
            <a:lvl1pPr>
              <a:defRPr b="0">
                <a:ln w="19050">
                  <a:solidFill>
                    <a:srgbClr val="CC0000"/>
                  </a:solidFill>
                </a:ln>
                <a:blipFill>
                  <a:blip r:embed="rId2"/>
                  <a:stretch>
                    <a:fillRect/>
                  </a:stretch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335699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Рамка 3"/>
          <p:cNvSpPr/>
          <p:nvPr userDrawn="1"/>
        </p:nvSpPr>
        <p:spPr>
          <a:xfrm>
            <a:off x="971600" y="476672"/>
            <a:ext cx="7704856" cy="5976664"/>
          </a:xfrm>
          <a:prstGeom prst="frame">
            <a:avLst>
              <a:gd name="adj1" fmla="val 3770"/>
            </a:avLst>
          </a:prstGeom>
          <a:noFill/>
          <a:ln>
            <a:solidFill>
              <a:srgbClr val="D22604"/>
            </a:solidFill>
          </a:ln>
          <a:effectLst>
            <a:glow rad="139700">
              <a:srgbClr val="D22604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_22b87_e8c870fe_XL.jpg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>
            <a:off x="0" y="2376264"/>
            <a:ext cx="288032" cy="2304256"/>
          </a:xfrm>
          <a:prstGeom prst="rect">
            <a:avLst/>
          </a:prstGeom>
        </p:spPr>
      </p:pic>
      <p:pic>
        <p:nvPicPr>
          <p:cNvPr id="9" name="Рисунок 8" descr="0_22b87_e8c870fe_XL.jpg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 flipV="1">
            <a:off x="0" y="4509120"/>
            <a:ext cx="288032" cy="2348880"/>
          </a:xfrm>
          <a:prstGeom prst="rect">
            <a:avLst/>
          </a:prstGeom>
        </p:spPr>
      </p:pic>
      <p:pic>
        <p:nvPicPr>
          <p:cNvPr id="11" name="Рисунок 10" descr="0_22b87_e8c870fe_XL.jpg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 flipV="1">
            <a:off x="0" y="0"/>
            <a:ext cx="288032" cy="2420888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3050"/>
            <a:ext cx="2637929" cy="1162050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1435100"/>
            <a:ext cx="26379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92280" y="6309320"/>
            <a:ext cx="1728192" cy="18864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92280" y="6309320"/>
            <a:ext cx="1728192" cy="188640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92280" y="6309320"/>
            <a:ext cx="1728192" cy="188640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92280" y="6309320"/>
            <a:ext cx="1728192" cy="188640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92280" y="6309320"/>
            <a:ext cx="1728192" cy="18864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92280" y="6309320"/>
            <a:ext cx="1728192" cy="18864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092280" y="6309320"/>
            <a:ext cx="1728192" cy="188640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6779096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cxnSp>
        <p:nvCxnSpPr>
          <p:cNvPr id="4" name="Прямая соединительная линия 3"/>
          <p:cNvCxnSpPr/>
          <p:nvPr userDrawn="1"/>
        </p:nvCxnSpPr>
        <p:spPr>
          <a:xfrm>
            <a:off x="971600" y="260648"/>
            <a:ext cx="6912768" cy="0"/>
          </a:xfrm>
          <a:prstGeom prst="line">
            <a:avLst/>
          </a:prstGeom>
          <a:ln w="38100">
            <a:solidFill>
              <a:srgbClr val="FF4B4B"/>
            </a:solidFill>
            <a:prstDash val="sys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899592" y="6597352"/>
            <a:ext cx="6912768" cy="0"/>
          </a:xfrm>
          <a:prstGeom prst="line">
            <a:avLst/>
          </a:prstGeom>
          <a:ln w="38100">
            <a:solidFill>
              <a:srgbClr val="FF4B4B"/>
            </a:solidFill>
            <a:prstDash val="sys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779096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cxnSp>
        <p:nvCxnSpPr>
          <p:cNvPr id="3" name="Прямая соединительная линия 2"/>
          <p:cNvCxnSpPr/>
          <p:nvPr userDrawn="1"/>
        </p:nvCxnSpPr>
        <p:spPr>
          <a:xfrm>
            <a:off x="971600" y="260648"/>
            <a:ext cx="6912768" cy="0"/>
          </a:xfrm>
          <a:prstGeom prst="line">
            <a:avLst/>
          </a:prstGeom>
          <a:ln w="38100">
            <a:solidFill>
              <a:srgbClr val="FF4B4B"/>
            </a:solidFill>
            <a:prstDash val="sys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 userDrawn="1"/>
        </p:nvCxnSpPr>
        <p:spPr>
          <a:xfrm>
            <a:off x="899592" y="6597352"/>
            <a:ext cx="6912768" cy="0"/>
          </a:xfrm>
          <a:prstGeom prst="line">
            <a:avLst/>
          </a:prstGeom>
          <a:ln w="38100">
            <a:solidFill>
              <a:srgbClr val="FF4B4B"/>
            </a:solidFill>
            <a:prstDash val="sys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hyperlink" Target="http://00149.ucoz.com/" TargetMode="Externa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20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7790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600201"/>
            <a:ext cx="7859216" cy="4421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1" y="0"/>
            <a:ext cx="648074" cy="6858001"/>
            <a:chOff x="1" y="0"/>
            <a:chExt cx="648074" cy="6858001"/>
          </a:xfrm>
        </p:grpSpPr>
        <p:pic>
          <p:nvPicPr>
            <p:cNvPr id="12" name="Рисунок 11" descr="1307381529_stock-vector-ethnic-ukraine-patterns-6allday.jpg"/>
            <p:cNvPicPr>
              <a:picLocks noChangeAspect="1"/>
            </p:cNvPicPr>
            <p:nvPr userDrawn="1"/>
          </p:nvPicPr>
          <p:blipFill>
            <a:blip r:embed="rId16" cstate="email"/>
            <a:srcRect/>
            <a:stretch>
              <a:fillRect/>
            </a:stretch>
          </p:blipFill>
          <p:spPr>
            <a:xfrm rot="16200000">
              <a:off x="-897330" y="897331"/>
              <a:ext cx="2442733" cy="648072"/>
            </a:xfrm>
            <a:prstGeom prst="rect">
              <a:avLst/>
            </a:prstGeom>
          </p:spPr>
        </p:pic>
        <p:pic>
          <p:nvPicPr>
            <p:cNvPr id="13" name="Рисунок 12" descr="1307381529_stock-vector-ethnic-ukraine-patterns-6allday.jpg"/>
            <p:cNvPicPr>
              <a:picLocks noChangeAspect="1"/>
            </p:cNvPicPr>
            <p:nvPr userDrawn="1"/>
          </p:nvPicPr>
          <p:blipFill>
            <a:blip r:embed="rId16" cstate="email"/>
            <a:srcRect/>
            <a:stretch>
              <a:fillRect/>
            </a:stretch>
          </p:blipFill>
          <p:spPr>
            <a:xfrm rot="16200000">
              <a:off x="-897329" y="2886171"/>
              <a:ext cx="2442733" cy="648072"/>
            </a:xfrm>
            <a:prstGeom prst="rect">
              <a:avLst/>
            </a:prstGeom>
          </p:spPr>
        </p:pic>
        <p:pic>
          <p:nvPicPr>
            <p:cNvPr id="14" name="Рисунок 13" descr="1307381529_stock-vector-ethnic-ukraine-patterns-6allday.jpg"/>
            <p:cNvPicPr>
              <a:picLocks noChangeAspect="1"/>
            </p:cNvPicPr>
            <p:nvPr userDrawn="1"/>
          </p:nvPicPr>
          <p:blipFill>
            <a:blip r:embed="rId16" cstate="email"/>
            <a:srcRect/>
            <a:stretch>
              <a:fillRect/>
            </a:stretch>
          </p:blipFill>
          <p:spPr>
            <a:xfrm rot="16200000">
              <a:off x="-897328" y="4875011"/>
              <a:ext cx="2442733" cy="648072"/>
            </a:xfrm>
            <a:prstGeom prst="rect">
              <a:avLst/>
            </a:prstGeom>
          </p:spPr>
        </p:pic>
        <p:pic>
          <p:nvPicPr>
            <p:cNvPr id="15" name="Рисунок 14" descr="1307381529_stock-vector-ethnic-ukraine-patterns-6allday.jpg"/>
            <p:cNvPicPr>
              <a:picLocks noChangeAspect="1"/>
            </p:cNvPicPr>
            <p:nvPr userDrawn="1"/>
          </p:nvPicPr>
          <p:blipFill>
            <a:blip r:embed="rId17" cstate="email"/>
            <a:srcRect/>
            <a:stretch>
              <a:fillRect/>
            </a:stretch>
          </p:blipFill>
          <p:spPr>
            <a:xfrm rot="16200000">
              <a:off x="-393273" y="5816653"/>
              <a:ext cx="1434622" cy="648073"/>
            </a:xfrm>
            <a:prstGeom prst="rect">
              <a:avLst/>
            </a:prstGeom>
          </p:spPr>
        </p:pic>
      </p:grpSp>
      <p:sp>
        <p:nvSpPr>
          <p:cNvPr id="11" name="Половина рамки 10"/>
          <p:cNvSpPr/>
          <p:nvPr/>
        </p:nvSpPr>
        <p:spPr>
          <a:xfrm rot="5400000">
            <a:off x="7951812" y="4564"/>
            <a:ext cx="1196752" cy="1187624"/>
          </a:xfrm>
          <a:prstGeom prst="halfFrame">
            <a:avLst>
              <a:gd name="adj1" fmla="val 26132"/>
              <a:gd name="adj2" fmla="val 25356"/>
            </a:avLst>
          </a:prstGeom>
          <a:blipFill>
            <a:blip r:embed="rId18" cstate="email"/>
            <a:stretch>
              <a:fillRect/>
            </a:stretch>
          </a:blip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blipFill>
                <a:blip r:embed="rId19"/>
                <a:stretch>
                  <a:fillRect/>
                </a:stretch>
              </a:blipFill>
            </a:endParaRPr>
          </a:p>
        </p:txBody>
      </p:sp>
      <p:sp>
        <p:nvSpPr>
          <p:cNvPr id="19" name="Половина рамки 18"/>
          <p:cNvSpPr/>
          <p:nvPr/>
        </p:nvSpPr>
        <p:spPr>
          <a:xfrm rot="10800000">
            <a:off x="7956376" y="5733256"/>
            <a:ext cx="1187624" cy="1124744"/>
          </a:xfrm>
          <a:prstGeom prst="halfFrame">
            <a:avLst>
              <a:gd name="adj1" fmla="val 26132"/>
              <a:gd name="adj2" fmla="val 25356"/>
            </a:avLst>
          </a:prstGeom>
          <a:blipFill>
            <a:blip r:embed="rId20" cstate="email"/>
            <a:stretch>
              <a:fillRect/>
            </a:stretch>
          </a:blip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dirty="0">
              <a:blipFill>
                <a:blip r:embed="rId19"/>
                <a:stretch>
                  <a:fillRect/>
                </a:stretch>
              </a:blipFill>
            </a:endParaRPr>
          </a:p>
        </p:txBody>
      </p:sp>
      <p:sp>
        <p:nvSpPr>
          <p:cNvPr id="22" name="Номер слайда 5"/>
          <p:cNvSpPr txBox="1">
            <a:spLocks/>
          </p:cNvSpPr>
          <p:nvPr/>
        </p:nvSpPr>
        <p:spPr>
          <a:xfrm>
            <a:off x="6444208" y="6669360"/>
            <a:ext cx="1728192" cy="188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8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Левитина Л.С.  </a:t>
            </a:r>
            <a:r>
              <a:rPr kumimoji="0" 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1"/>
              </a:rPr>
              <a:t>http://00149.ucoz.com/</a:t>
            </a:r>
            <a:r>
              <a:rPr kumimoji="0" lang="ru-RU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61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ln w="19050">
            <a:solidFill>
              <a:srgbClr val="C00000"/>
            </a:solidFill>
          </a:ln>
          <a:blipFill>
            <a:blip r:embed="rId22"/>
            <a:stretch>
              <a:fillRect/>
            </a:stretch>
          </a:blip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8.jpeg"/><Relationship Id="rId5" Type="http://schemas.openxmlformats.org/officeDocument/2006/relationships/image" Target="../media/image12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gnit-baikal.ru/photo/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0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называется жилище из жердей и войлока?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56176" y="2492896"/>
            <a:ext cx="2530624" cy="1080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D22604"/>
                </a:solidFill>
              </a:rPr>
              <a:t>Юрта.</a:t>
            </a:r>
            <a:endParaRPr lang="ru-RU" sz="4400" b="1" dirty="0">
              <a:solidFill>
                <a:srgbClr val="D22604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988840"/>
            <a:ext cx="4525657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3573016"/>
            <a:ext cx="7992888" cy="2664295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В средние века на просторах центрально-азиатских степей колесили огромные неразборные юрты, установленные на платформы, которые тянули десятками тягловых животных. Они поражали воображение и западных, и восточных современников. Впечатляет изображение такой юрты в «Книге Марко Поло», изданной Генри Юлом.</a:t>
            </a:r>
            <a:endParaRPr lang="ru-RU" dirty="0"/>
          </a:p>
        </p:txBody>
      </p:sp>
      <p:pic>
        <p:nvPicPr>
          <p:cNvPr id="5122" name="Picture 2" descr="C:\Users\Компьютер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8640"/>
            <a:ext cx="4118962" cy="3024336"/>
          </a:xfrm>
          <a:prstGeom prst="rect">
            <a:avLst/>
          </a:prstGeom>
          <a:noFill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88640"/>
            <a:ext cx="392519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C:\Documents and Settings\Admin\Рабочий стол\юрта\Bur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6237312"/>
            <a:ext cx="8460432" cy="6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Documents and Settings\Admin\Рабочий стол\юрта\h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32656"/>
            <a:ext cx="3832538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172" name="Прямоугольник 16"/>
          <p:cNvSpPr>
            <a:spLocks noChangeArrowheads="1"/>
          </p:cNvSpPr>
          <p:nvPr/>
        </p:nvSpPr>
        <p:spPr bwMode="auto">
          <a:xfrm>
            <a:off x="4787900" y="404664"/>
            <a:ext cx="4032250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 истории.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жилище бурят - </a:t>
            </a:r>
            <a:r>
              <a:rPr lang="ru-RU" sz="2000" b="1" dirty="0">
                <a:solidFill>
                  <a:srgbClr val="D22604"/>
                </a:solidFill>
                <a:latin typeface="Times New Roman" pitchFamily="18" charset="0"/>
                <a:cs typeface="Times New Roman" pitchFamily="18" charset="0"/>
              </a:rPr>
              <a:t>юрта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Бурятская юрта по своей форме округло-многоугольная и происходит от монгольской войлочной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юрты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1" name="Picture 7" descr="C:\Documents and Settings\Admin\Рабочий стол\юрта\3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3357563"/>
            <a:ext cx="3514725" cy="2317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174" name="Rectangle 8"/>
          <p:cNvSpPr>
            <a:spLocks noChangeArrowheads="1"/>
          </p:cNvSpPr>
          <p:nvPr/>
        </p:nvSpPr>
        <p:spPr bwMode="auto">
          <a:xfrm>
            <a:off x="755576" y="2636913"/>
            <a:ext cx="4536504" cy="3596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появлением в Прибайкалье русских появилась деревянная юрта по типу русских изб. </a:t>
            </a:r>
          </a:p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конце XIX в. юрты, в основном, ставились на летниках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обычно у воды, с сенокосными угодьями и пастбищами.</a:t>
            </a:r>
          </a:p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 зимнее время буряты проживали в так называемых, зимниках - обустроенных деревянных жилищах, позаимствованных у русских - избах.</a:t>
            </a:r>
          </a:p>
        </p:txBody>
      </p:sp>
      <p:pic>
        <p:nvPicPr>
          <p:cNvPr id="7" name="Picture 2" descr="C:\Documents and Settings\Admin\Рабочий стол\юрта\Bur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6237312"/>
            <a:ext cx="8460432" cy="6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3" descr="6751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40352" y="2276872"/>
            <a:ext cx="1215169" cy="1008112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4"/>
          <p:cNvSpPr>
            <a:spLocks noChangeArrowheads="1"/>
          </p:cNvSpPr>
          <p:nvPr/>
        </p:nvSpPr>
        <p:spPr bwMode="auto">
          <a:xfrm>
            <a:off x="4355976" y="116632"/>
            <a:ext cx="4392737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	Юрты обычно строились из лиственничных бревен, реже из сосновых. Бревна обычно были обращены плоскостью внутрь, а ребром наружу. 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	Фундамент юрты делали из восьми коротких лиственничных бревен - чурбаков, разрубленных пополам. Эти чурбаки укладывались разрубленной плоскостью книзу, на них ставили четыре очень массивных бревна -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газари-модон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Constantia" pitchFamily="18" charset="0"/>
            </a:endParaRPr>
          </a:p>
          <a:p>
            <a:pPr algn="just"/>
            <a:r>
              <a:rPr lang="ru-RU" sz="1400" dirty="0">
                <a:latin typeface="Constantia" pitchFamily="18" charset="0"/>
              </a:rPr>
              <a:t>	На этом фундаменте и возводились стены: укладывали над </a:t>
            </a:r>
            <a:r>
              <a:rPr lang="ru-RU" sz="1400" dirty="0" err="1">
                <a:latin typeface="Constantia" pitchFamily="18" charset="0"/>
              </a:rPr>
              <a:t>газари-модонами</a:t>
            </a:r>
            <a:r>
              <a:rPr lang="ru-RU" sz="1400" dirty="0">
                <a:latin typeface="Constantia" pitchFamily="18" charset="0"/>
              </a:rPr>
              <a:t> девять бревен, а в промежутках между ними десять бревен, которые образовывали стену - хана.</a:t>
            </a:r>
          </a:p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5" name="Picture 5" descr="C:\Documents and Settings\Admin\Рабочий стол\юрта\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5" y="188640"/>
            <a:ext cx="3384376" cy="3034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755576" y="3292104"/>
            <a:ext cx="8209037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572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Посреди юрты вкапывали четыре массивных лиственничных столба -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тээнги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сверху на них укладывали четыре поперечные горизонтальные балки -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хараса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на которых лежала крыша.</a:t>
            </a:r>
          </a:p>
          <a:p>
            <a:pPr indent="457200" algn="just"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столбы втыкались колышки -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хаднык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на которые вешали сбрую, одежду, ружья и т.д. Под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хараса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обычно ласточки вьют гнезда, поэтому под гнезда ставили дощечки для помета. Крыша юрты, как правило, многослойная - доски, лиственничная кора и дерн. Богатые буряты покрывали крышу еще и тесом поверх дерна. </a:t>
            </a:r>
          </a:p>
          <a:p>
            <a:pPr indent="457200" algn="just"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Дымовое отверстие в крыше служило в юрте единственным источником света, чем оно шире, тем в юрте было светлее, но очень широким его делать было нельзя, иначе дождь мог залить вещи внутри самой юрты.</a:t>
            </a:r>
          </a:p>
          <a:p>
            <a:pPr indent="457200" algn="just"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С дымовым отверстием у бурят были связаны многие религиозные обряды. Через него «брызгали» предкам и небесным божествам и воссылали к ним молитвы. Через него в юрту проносили некоторые религиозные вещи, которые нельзя было проносить через дверь (например, березку или сосну, использованные во время</a:t>
            </a:r>
            <a:r>
              <a:rPr lang="ru-RU" sz="1400" dirty="0">
                <a:latin typeface="Times New Roman" pitchFamily="18" charset="0"/>
                <a:cs typeface="Times New Roman" pitchFamily="18" charset="0"/>
                <a:hlinkClick r:id="rId3"/>
              </a:rPr>
              <a:t> 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жертвоприношений).</a:t>
            </a:r>
          </a:p>
          <a:p>
            <a:pPr indent="457200" algn="just" eaLnBrk="0" hangingPunct="0"/>
            <a:endParaRPr lang="ru-RU" dirty="0"/>
          </a:p>
        </p:txBody>
      </p:sp>
      <p:pic>
        <p:nvPicPr>
          <p:cNvPr id="5" name="Picture 2" descr="C:\Documents and Settings\Admin\Рабочий стол\юрта\Bur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6381328"/>
            <a:ext cx="8460432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Documents and Settings\Admin\Рабочий стол\юрта\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88640"/>
            <a:ext cx="2776282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683568" y="0"/>
            <a:ext cx="3888432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57200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Когда крыша была готова, прорубали дверь, до этого делали лишь отверстие, в которое проходили рабочие. После двери стелили пол -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ойор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под полом укладывали брусья -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дырэ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на которых лежали доски пола. Благодаря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дырэ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под полом оставалось много свободного пространства, что с одной стороны избавляло юрту от сырости, а с другой оно, сообщаясь с очагом, служило ему для тяги. 	Лишь после настила пола окончательно налаживали очаг -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гулумта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устанавливали три камня -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дулэ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пол очага, каменную стенку, загородку -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галзаха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чтобы зола не разлеталась, и утрамбовывали вокруг очага  глину.</a:t>
            </a:r>
          </a:p>
        </p:txBody>
      </p:sp>
      <p:sp>
        <p:nvSpPr>
          <p:cNvPr id="9222" name="Rectangle 5"/>
          <p:cNvSpPr>
            <a:spLocks noChangeArrowheads="1"/>
          </p:cNvSpPr>
          <p:nvPr/>
        </p:nvSpPr>
        <p:spPr bwMode="auto">
          <a:xfrm>
            <a:off x="827583" y="3860176"/>
            <a:ext cx="8137029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57200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последнюю очередь прикрепляли к стене юрты (с левой стороны) полку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данхэ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на которой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хранились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священные предметы: «монгольские камни» - три камня, которые при обряде очищения изображают очаг, священная трава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ханха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богородская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трава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трава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тайлага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и другие предметы культа. </a:t>
            </a:r>
          </a:p>
          <a:p>
            <a:pPr indent="457200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Справа на эту полку кладут всякие мелкие предметы, не принадлежащие хозяйству и могущие разбиться или затеряться. </a:t>
            </a:r>
          </a:p>
          <a:p>
            <a:pPr indent="457200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Над священными предметами вешались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онгоны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(их еще называли «бурханы») - изображения духов: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Бара-онгон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- лев, могущественный шаман;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Андэн-хубун-ирие-бара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- также могущественный шаман. Оба они - покровители охоты.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Майлага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- три жены утренней зарницы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Солбон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- вешались для детей, вызывали плодородие. Остальные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онгоны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вешали снаружи.</a:t>
            </a:r>
          </a:p>
        </p:txBody>
      </p:sp>
      <p:pic>
        <p:nvPicPr>
          <p:cNvPr id="7" name="Picture 2" descr="C:\Documents and Settings\Admin\Рабочий стол\юрта\Bur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6597352"/>
            <a:ext cx="8460432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Admin\Рабочий стол\юрта\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2204864"/>
            <a:ext cx="3498389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in\Рабочий стол\юрта\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261100"/>
            <a:ext cx="446844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" descr="C:\Documents and Settings\Admin\Рабочий стол\юрта\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0" y="6261100"/>
            <a:ext cx="50800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3" name="Picture 1" descr="C:\Documents and Settings\Admin\Рабочий стол\юрта\1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852936"/>
            <a:ext cx="4535488" cy="32750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45" name="Прямоугольник 4"/>
          <p:cNvSpPr>
            <a:spLocks noChangeArrowheads="1"/>
          </p:cNvSpPr>
          <p:nvPr/>
        </p:nvSpPr>
        <p:spPr bwMode="auto">
          <a:xfrm>
            <a:off x="683568" y="404664"/>
            <a:ext cx="8209607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nstantia" pitchFamily="18" charset="0"/>
              </a:rPr>
              <a:t>Войлочная юрта.</a:t>
            </a:r>
          </a:p>
          <a:p>
            <a:pPr algn="just"/>
            <a:r>
              <a:rPr lang="ru-RU" dirty="0" smtClean="0">
                <a:latin typeface="Constantia" pitchFamily="18" charset="0"/>
              </a:rPr>
              <a:t>Войлочная </a:t>
            </a:r>
            <a:r>
              <a:rPr lang="ru-RU" dirty="0">
                <a:latin typeface="Constantia" pitchFamily="18" charset="0"/>
              </a:rPr>
              <a:t>юрта выглядит следующим образом: стены ее решетчатые, они сделаны из обработанных ивовых ветвей, которые соединены вместе при помощи кожаных ремешков. </a:t>
            </a:r>
          </a:p>
          <a:p>
            <a:pPr algn="just"/>
            <a:r>
              <a:rPr lang="ru-RU" dirty="0">
                <a:latin typeface="Constantia" pitchFamily="18" charset="0"/>
              </a:rPr>
              <a:t>	От стен вверх идут жерди – это потолок. Один конец упирается в стену, а второй на верху в круглый обод (дымоход), он тоже деревянный. Сверху ее покрывали войлоком в три ряда.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юрта\0007-007-Vojlokom-okutyvajut-karkas-iz-derevjannykh-reshjotok-i-dlinnykh-tonkik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102" y="188641"/>
            <a:ext cx="8209378" cy="5832748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юрта\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261100"/>
            <a:ext cx="853244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Admin\Рабочий стол\юрта\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61100"/>
            <a:ext cx="4396432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2" descr="C:\Documents and Settings\Admin\Рабочий стол\юрта\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0" y="6261100"/>
            <a:ext cx="50800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09" name="Picture 1" descr="C:\Documents and Settings\Admin\Рабочий стол\юрта\1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88641"/>
            <a:ext cx="2952328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269" name="Прямоугольник 4"/>
          <p:cNvSpPr>
            <a:spLocks noChangeArrowheads="1"/>
          </p:cNvSpPr>
          <p:nvPr/>
        </p:nvSpPr>
        <p:spPr bwMode="auto">
          <a:xfrm>
            <a:off x="1043608" y="2852936"/>
            <a:ext cx="792100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Constantia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Внутри бурятское жилище являет собой своеобразную пространственную модель мира. Юрта разделена на четыре условные части в соответствии со сторонами света. Дверь юрты всегда располагается с южной стороны.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бурятской традиции она делилась на две половины: правая – женская, левая – мужская (это если стоять лицом к ее северной части).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В мужской половине лежали сбруя, орудия труда и т.п., а в женской – различная домашняя утварь, продукты.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Северная сторона юрты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хоймор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считалась почетной, в ней принимали гостей.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В самом центре располагался очаг, а вверху было специальное отверстие, чтобы дым выходил. Традиционно ставилась она входом на юг.</a:t>
            </a:r>
          </a:p>
        </p:txBody>
      </p:sp>
      <p:pic>
        <p:nvPicPr>
          <p:cNvPr id="7" name="Picture 5" descr="C:\Documents and Settings\Admin\Рабочий стол\юрта\1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88640"/>
            <a:ext cx="3024188" cy="2412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8000"/>
                </a:solidFill>
              </a:rPr>
              <a:t/>
            </a:r>
            <a:br>
              <a:rPr lang="ru-RU" sz="3100" b="1" dirty="0" smtClean="0">
                <a:solidFill>
                  <a:srgbClr val="008000"/>
                </a:solidFill>
              </a:rPr>
            </a:br>
            <a:r>
              <a:rPr lang="ru-RU" sz="3100" b="1" dirty="0" smtClean="0">
                <a:solidFill>
                  <a:srgbClr val="008000"/>
                </a:solidFill>
              </a:rPr>
              <a:t>Диагностика знаний о бурятском жилище</a:t>
            </a:r>
            <a:br>
              <a:rPr lang="ru-RU" sz="3100" b="1" dirty="0" smtClean="0">
                <a:solidFill>
                  <a:srgbClr val="008000"/>
                </a:solidFill>
              </a:rPr>
            </a:br>
            <a:r>
              <a:rPr lang="ru-RU" sz="3100" b="1" dirty="0" smtClean="0">
                <a:solidFill>
                  <a:srgbClr val="008000"/>
                </a:solidFill>
              </a:rPr>
              <a:t> у ребят третьего класса</a:t>
            </a:r>
            <a:r>
              <a:rPr lang="ru-RU" dirty="0" smtClean="0">
                <a:solidFill>
                  <a:srgbClr val="008000"/>
                </a:solidFill>
              </a:rPr>
              <a:t/>
            </a:r>
            <a:br>
              <a:rPr lang="ru-RU" dirty="0" smtClean="0">
                <a:solidFill>
                  <a:srgbClr val="008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Анкета «Национальное жилище бурят»</a:t>
            </a:r>
          </a:p>
          <a:p>
            <a:pPr lvl="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называется национальное жилище бурят?</a:t>
            </a:r>
          </a:p>
          <a:p>
            <a:pPr lvl="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Каких видов оно бывает?</a:t>
            </a:r>
          </a:p>
          <a:p>
            <a:pPr lvl="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кого образа жизни подходит данное жилище?</a:t>
            </a:r>
          </a:p>
          <a:p>
            <a:pPr lvl="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сколько частей внутри делится традиционное бурятское жилище? </a:t>
            </a:r>
          </a:p>
          <a:p>
            <a:pPr lvl="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находится в центре бурятского жилища?</a:t>
            </a:r>
          </a:p>
          <a:p>
            <a:pPr lvl="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такое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хоймор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C:\Documents and Settings\Admin\Рабочий стол\юрта\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61100"/>
            <a:ext cx="8460432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043608" y="332656"/>
          <a:ext cx="7128792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2" descr="C:\Documents and Settings\Admin\Рабочий стол\юрта\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6261100"/>
            <a:ext cx="8460432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403648" y="3645024"/>
            <a:ext cx="70567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dirty="0" smtClean="0"/>
              <a:t>Из проделанного анализа можно сделать вывод: учащиеся третьего класса ответили на все вопросы 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6779096" cy="980728"/>
          </a:xfrm>
        </p:spPr>
        <p:txBody>
          <a:bodyPr/>
          <a:lstStyle/>
          <a:p>
            <a:r>
              <a:rPr lang="ru-RU" dirty="0" smtClean="0"/>
              <a:t>Преимущества юрты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908720"/>
            <a:ext cx="8003232" cy="5112569"/>
          </a:xfrm>
        </p:spPr>
        <p:txBody>
          <a:bodyPr/>
          <a:lstStyle/>
          <a:p>
            <a:pPr indent="449263" algn="just">
              <a:buNone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Юрта органично вписывается в окружающую среду, формой повторяя небесный купол над ней, полукруглые сопки и холмы. </a:t>
            </a:r>
          </a:p>
          <a:p>
            <a:pPr indent="449263" algn="just">
              <a:buNone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летний зной и жару в ней спасительная прохлада, в холод живой огонь в очаге создаёт равномерный обогрев и особый микроклимат, устраняющий патогенную вредную для здоровья человека энергетику</a:t>
            </a:r>
            <a:r>
              <a:rPr lang="ru-RU" sz="2000" dirty="0" smtClean="0">
                <a:ea typeface="Calibri" pitchFamily="34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-небольшой вес;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-быстро собирается и разбирается;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-в ней можно жить круглый год;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-устойчива</a:t>
            </a:r>
          </a:p>
          <a:p>
            <a:endParaRPr lang="ru-RU" dirty="0"/>
          </a:p>
        </p:txBody>
      </p:sp>
      <p:pic>
        <p:nvPicPr>
          <p:cNvPr id="4" name="Picture 4" descr="C:\Documents and Settings\Admin\Рабочий стол\юрта\,m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1" y="4365105"/>
            <a:ext cx="2520280" cy="18879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3" descr="C:\Documents and Settings\Admin\Рабочий стол\к аттестации 1 ИЗО\буряты\kj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636912"/>
            <a:ext cx="2482169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C:\Documents and Settings\Admin\Рабочий стол\юрта\b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437112"/>
            <a:ext cx="2592288" cy="1696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C:\Documents and Settings\Admin\Рабочий стол\юрта\0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6261100"/>
            <a:ext cx="8460432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785795"/>
            <a:ext cx="6912768" cy="142876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к </a:t>
            </a:r>
            <a:r>
              <a:rPr lang="ru-RU" sz="400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сообщению «</a:t>
            </a:r>
            <a:r>
              <a:rPr lang="ru-RU" sz="40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Юрта-жилище бурят»</a:t>
            </a:r>
            <a:r>
              <a:rPr lang="ru-RU" sz="40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365104"/>
            <a:ext cx="3744416" cy="1656184"/>
          </a:xfrm>
        </p:spPr>
        <p:txBody>
          <a:bodyPr>
            <a:normAutofit fontScale="55000" lnSpcReduction="20000"/>
          </a:bodyPr>
          <a:lstStyle/>
          <a:p>
            <a:pPr algn="l">
              <a:lnSpc>
                <a:spcPct val="12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Автор: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Жамбалов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Вова,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 3 «в» класса                                   </a:t>
            </a:r>
          </a:p>
          <a:p>
            <a:pPr algn="l">
              <a:lnSpc>
                <a:spcPct val="12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Федорова Л. Н.,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начальных классов МБОУ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Кяхтинская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СОШ № 4»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  <p:pic>
        <p:nvPicPr>
          <p:cNvPr id="1026" name="Picture 2" descr="C:\Users\Компьютер\Desktop\urt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780928"/>
            <a:ext cx="3096344" cy="2376264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юрта\Bur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7" y="6453336"/>
            <a:ext cx="4500563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nts and Settings\Admin\Рабочий стол\юрта\Bur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6453336"/>
            <a:ext cx="3996507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268760"/>
            <a:ext cx="5472608" cy="5328592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Изучая научно-популярную литературу, я смог узнать о бурятской юрте много интересного: каких видов бывает юрта, как она строится, на какие части делится. </a:t>
            </a:r>
          </a:p>
          <a:p>
            <a:pPr algn="just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Сделал вывод, что юрта будет востребована в будущем для реальных земных и космических дел.  Своей работой я хотел привлечь внимание других ребят к бурятскому жилищу.</a:t>
            </a:r>
          </a:p>
          <a:p>
            <a:pPr algn="just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На этом мое изучение бурятской культуры не закончено. Следующим этапом своей работы вижу более подробное изучение истории бурятских костюмов, предме</a:t>
            </a:r>
            <a:r>
              <a:rPr lang="ru-RU" sz="4400" dirty="0" smtClean="0"/>
              <a:t>тов, орнаментов</a:t>
            </a:r>
            <a:r>
              <a:rPr lang="ru-RU" sz="3800" dirty="0" smtClean="0"/>
              <a:t>.</a:t>
            </a:r>
          </a:p>
          <a:p>
            <a:endParaRPr lang="ru-RU" dirty="0"/>
          </a:p>
        </p:txBody>
      </p:sp>
      <p:pic>
        <p:nvPicPr>
          <p:cNvPr id="4" name="Picture 1" descr="F:\юрта\ill1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1052736"/>
            <a:ext cx="2518120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429000"/>
            <a:ext cx="2483768" cy="20583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2" descr="C:\Documents and Settings\Admin\Рабочий стол\юрта\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6453336"/>
            <a:ext cx="8460432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C:\Documents and Settings\Admin\Рабочий стол\юрта\Orient_August_2005_0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0"/>
            <a:ext cx="8460432" cy="6443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6"/>
          <p:cNvSpPr>
            <a:spLocks noChangeArrowheads="1"/>
          </p:cNvSpPr>
          <p:nvPr/>
        </p:nvSpPr>
        <p:spPr bwMode="auto">
          <a:xfrm>
            <a:off x="4355976" y="1580580"/>
            <a:ext cx="453719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родимой степи</a:t>
            </a:r>
          </a:p>
          <a:p>
            <a:pPr eaLnBrk="0" hangingPunct="0"/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Здесь, вдали от шума, пыли, воплей, стона,</a:t>
            </a:r>
          </a:p>
          <a:p>
            <a:pPr eaLnBrk="0" hangingPunct="0"/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вечной неге простоты,</a:t>
            </a:r>
          </a:p>
          <a:p>
            <a:pPr eaLnBrk="0" hangingPunct="0"/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 синеющим узором небосклона</a:t>
            </a:r>
          </a:p>
          <a:p>
            <a:pPr eaLnBrk="0" hangingPunct="0"/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Юрты </a:t>
            </a:r>
            <a:r>
              <a:rPr lang="ru-RU" sz="2400" b="1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юртятся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степи.</a:t>
            </a:r>
          </a:p>
        </p:txBody>
      </p:sp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4284663" y="3706221"/>
            <a:ext cx="460851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степи родимой в травах </a:t>
            </a:r>
            <a:r>
              <a:rPr lang="ru-RU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цветостепи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Разыгрались табуны!</a:t>
            </a:r>
          </a:p>
          <a:p>
            <a:pPr eaLnBrk="0" hangingPunct="0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Степи </a:t>
            </a:r>
            <a:r>
              <a:rPr lang="ru-RU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степят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юрты. Юрты </a:t>
            </a:r>
            <a:r>
              <a:rPr lang="ru-RU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юртят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степи.</a:t>
            </a:r>
          </a:p>
          <a:p>
            <a:pPr eaLnBrk="0" hangingPunct="0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Неразрывные мои... </a:t>
            </a:r>
          </a:p>
        </p:txBody>
      </p:sp>
      <p:pic>
        <p:nvPicPr>
          <p:cNvPr id="6" name="Picture 2" descr="C:\Documents and Settings\Admin\Рабочий стол\юрта\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6453336"/>
            <a:ext cx="8460432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60648"/>
            <a:ext cx="8003232" cy="5760641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историю бурятского  жилища, его особенности, познакомить с этими знаниями других ребят.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 smtClean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1.Провести анализ научно-популярной литературы по проблеме исследования.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2.Выявить у ребят своего класса их знания о бурятском жилище.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3.Разработать анкету «Национальное жилище бурят».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4.Познакомить учащихся своего класса с бурятским жилищем.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5.Провести повторную диагностику, сравнить полученные результаты, сформулировать выводы о результативности проведенного исследования.</a:t>
            </a:r>
            <a:endParaRPr lang="ru-RU" dirty="0"/>
          </a:p>
        </p:txBody>
      </p:sp>
      <p:pic>
        <p:nvPicPr>
          <p:cNvPr id="6" name="Picture 2" descr="C:\Documents and Settings\Admin\Рабочий стол\юрта\Bur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5949280"/>
            <a:ext cx="8532440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60648"/>
            <a:ext cx="7859216" cy="5760641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Гипотеза: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учащиеся третьего класса будут лучше знать национальное жилище бурят, если: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1.Напишу реферат «Юрта – национальное жилище бурят».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Создам макет юрты.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Создам презентацию о юрте.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Методы: </a:t>
            </a:r>
            <a:endParaRPr lang="ru-RU" dirty="0" smtClean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Сбор и анализ информации.</a:t>
            </a:r>
          </a:p>
          <a:p>
            <a:pPr lv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Опрос (анкетирование).</a:t>
            </a:r>
          </a:p>
          <a:p>
            <a:pPr lv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Сравнительный анализ результатов.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C:\Documents and Settings\Admin\Рабочий стол\юрта\Bur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165850"/>
            <a:ext cx="8460432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779096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Продукт проекта</a:t>
            </a:r>
            <a:endParaRPr lang="ru-RU" dirty="0"/>
          </a:p>
        </p:txBody>
      </p:sp>
      <p:pic>
        <p:nvPicPr>
          <p:cNvPr id="5" name="Picture 2" descr="C:\Documents and Settings\Admin\Рабочий стол\юрта\Bur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029325"/>
            <a:ext cx="846043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r="37735"/>
          <a:stretch>
            <a:fillRect/>
          </a:stretch>
        </p:blipFill>
        <p:spPr bwMode="auto">
          <a:xfrm>
            <a:off x="5429256" y="2571744"/>
            <a:ext cx="3315788" cy="3322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3" y="908721"/>
            <a:ext cx="4573667" cy="3020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175736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785786" y="4429130"/>
            <a:ext cx="3500462" cy="28575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60648"/>
            <a:ext cx="3302245" cy="442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340768"/>
            <a:ext cx="424847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Бурятское традиционное жилище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412776"/>
            <a:ext cx="4248472" cy="4824536"/>
          </a:xfrm>
          <a:ln>
            <a:solidFill>
              <a:srgbClr val="CC0000"/>
            </a:solidFill>
          </a:ln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dirty="0" err="1" smtClean="0">
                <a:solidFill>
                  <a:srgbClr val="D22604"/>
                </a:solidFill>
              </a:rPr>
              <a:t>Ю́рта</a:t>
            </a:r>
            <a:r>
              <a:rPr lang="ru-RU" sz="2000" dirty="0" smtClean="0"/>
              <a:t>— переносное каркасное жилище с войлочным покрытием у кочевников. 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rgbClr val="D22604"/>
                </a:solidFill>
              </a:rPr>
              <a:t>Она</a:t>
            </a:r>
            <a:r>
              <a:rPr lang="ru-RU" sz="2000" dirty="0" smtClean="0"/>
              <a:t> идеально приспособленная для кочевого образа жизни. 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rgbClr val="D22604"/>
                </a:solidFill>
              </a:rPr>
              <a:t>Небольшой</a:t>
            </a:r>
            <a:r>
              <a:rPr lang="ru-RU" sz="2000" dirty="0" smtClean="0"/>
              <a:t> вес, быстро собирается и разбирается, в ней жили круглый год. 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rgbClr val="D22604"/>
                </a:solidFill>
              </a:rPr>
              <a:t>Достаточно</a:t>
            </a:r>
            <a:r>
              <a:rPr lang="ru-RU" sz="2000" dirty="0" smtClean="0"/>
              <a:t> устойчивая против ветров за счет полусферической формы и небольшой высоты, </a:t>
            </a:r>
            <a:r>
              <a:rPr lang="ru-RU" sz="2000" dirty="0" err="1" smtClean="0"/>
              <a:t>сейсмобезопасная</a:t>
            </a:r>
            <a:r>
              <a:rPr lang="ru-RU" sz="2000" dirty="0" smtClean="0"/>
              <a:t> - за счет подвижной конструкции стен, возможности варьировать площадью.</a:t>
            </a:r>
            <a:endParaRPr lang="ru-RU" sz="2000" dirty="0"/>
          </a:p>
        </p:txBody>
      </p:sp>
      <p:pic>
        <p:nvPicPr>
          <p:cNvPr id="4" name="Picture 2" descr="C:\Documents and Settings\Admin\Рабочий стол\юрта\Bur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37312"/>
            <a:ext cx="8460432" cy="6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Компьютер\Desktop\ui-526e3b36445c12.30555030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844824"/>
            <a:ext cx="3816424" cy="3608832"/>
          </a:xfrm>
          <a:prstGeom prst="rect">
            <a:avLst/>
          </a:prstGeom>
          <a:noFill/>
        </p:spPr>
      </p:pic>
      <p:pic>
        <p:nvPicPr>
          <p:cNvPr id="6" name="Содержимое 3" descr="675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8344" y="404664"/>
            <a:ext cx="1224136" cy="1015551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779096" cy="1080120"/>
          </a:xfrm>
        </p:spPr>
        <p:txBody>
          <a:bodyPr>
            <a:normAutofit/>
          </a:bodyPr>
          <a:lstStyle/>
          <a:p>
            <a:r>
              <a:rPr lang="ru-RU" dirty="0" smtClean="0"/>
              <a:t>Виды юрт.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535113"/>
            <a:ext cx="3885828" cy="63976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D22604"/>
                </a:solidFill>
              </a:rPr>
              <a:t>ВОЙЛОЧНАЯ</a:t>
            </a:r>
            <a:endParaRPr lang="ru-RU" sz="3600" dirty="0">
              <a:solidFill>
                <a:srgbClr val="D22604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D22604"/>
                </a:solidFill>
              </a:rPr>
              <a:t>ДЕРЕВЯННАЯ</a:t>
            </a:r>
            <a:endParaRPr lang="ru-RU" sz="3600" dirty="0">
              <a:solidFill>
                <a:srgbClr val="D22604"/>
              </a:solidFill>
            </a:endParaRPr>
          </a:p>
        </p:txBody>
      </p:sp>
      <p:pic>
        <p:nvPicPr>
          <p:cNvPr id="7" name="Picture 3" descr="F:\юрта\44132145916b16ba7bef4e001769bb65_b4d00c36a7be001712fb38ab997524a8_131959303289_800px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2276873"/>
            <a:ext cx="3888432" cy="3744415"/>
          </a:xfrm>
          <a:prstGeom prst="rect">
            <a:avLst/>
          </a:prstGeom>
          <a:noFill/>
        </p:spPr>
      </p:pic>
      <p:pic>
        <p:nvPicPr>
          <p:cNvPr id="8" name="Picture 2" descr="F:\юрта\745621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276872"/>
            <a:ext cx="4041775" cy="3744416"/>
          </a:xfrm>
          <a:prstGeom prst="rect">
            <a:avLst/>
          </a:prstGeom>
          <a:noFill/>
        </p:spPr>
      </p:pic>
      <p:pic>
        <p:nvPicPr>
          <p:cNvPr id="9" name="Содержимое 3" descr="675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08304" y="404665"/>
            <a:ext cx="1261328" cy="792087"/>
          </a:xfrm>
          <a:prstGeom prst="rect">
            <a:avLst/>
          </a:prstGeom>
        </p:spPr>
      </p:pic>
      <p:pic>
        <p:nvPicPr>
          <p:cNvPr id="10" name="Picture 2" descr="C:\Documents and Settings\Admin\Рабочий стол\юрта\Bur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6237312"/>
            <a:ext cx="8460432" cy="6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779096" cy="864096"/>
          </a:xfrm>
        </p:spPr>
        <p:txBody>
          <a:bodyPr/>
          <a:lstStyle/>
          <a:p>
            <a:r>
              <a:rPr lang="ru-RU" dirty="0" smtClean="0"/>
              <a:t>Из истории.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196752"/>
            <a:ext cx="4536504" cy="540060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Еще в каменном веке охотники пользовались разборными и переносными жилищами типа чума оленеводов или типа вигвам у </a:t>
            </a:r>
            <a:r>
              <a:rPr lang="ru-RU" dirty="0" err="1" smtClean="0"/>
              <a:t>северо-американских</a:t>
            </a:r>
            <a:r>
              <a:rPr lang="ru-RU" dirty="0" smtClean="0"/>
              <a:t> индейцев. Подобный тип искусственного жилища - один из самых древних в мире. 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Большинство исследователей относит время изобретения юрты к середине I тысячелетия н. э. С этой поры юрта распространилась среди кочевников от Восточной Азии до Восточной Европы и вытеснила другие виды мобильного жилища. </a:t>
            </a:r>
            <a:endParaRPr lang="ru-RU" dirty="0"/>
          </a:p>
        </p:txBody>
      </p:sp>
      <p:pic>
        <p:nvPicPr>
          <p:cNvPr id="4098" name="Picture 2" descr="C:\Users\Компьютер\Desktop\и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196752"/>
            <a:ext cx="3456383" cy="2448272"/>
          </a:xfrm>
          <a:prstGeom prst="rect">
            <a:avLst/>
          </a:prstGeom>
          <a:noFill/>
        </p:spPr>
      </p:pic>
      <p:pic>
        <p:nvPicPr>
          <p:cNvPr id="4099" name="Picture 3" descr="C:\Users\Компьютер\Desktop\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9860" y="3861048"/>
            <a:ext cx="3518528" cy="2304256"/>
          </a:xfrm>
          <a:prstGeom prst="rect">
            <a:avLst/>
          </a:prstGeom>
          <a:noFill/>
        </p:spPr>
      </p:pic>
      <p:pic>
        <p:nvPicPr>
          <p:cNvPr id="6" name="Picture 2" descr="C:\Documents and Settings\Admin\Рабочий стол\юрта\Bur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6237312"/>
            <a:ext cx="8460432" cy="6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орнамент Левитина Л.С.">
  <a:themeElements>
    <a:clrScheme name="Другая 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99694"/>
      </a:hlink>
      <a:folHlink>
        <a:srgbClr val="D9969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орнамент Левитина Л.С.</Template>
  <TotalTime>741</TotalTime>
  <Words>1031</Words>
  <Application>Microsoft Office PowerPoint</Application>
  <PresentationFormat>Экран (4:3)</PresentationFormat>
  <Paragraphs>92</Paragraphs>
  <Slides>21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Шаблон орнамент Левитина Л.С.</vt:lpstr>
      <vt:lpstr>Как называется жилище из жердей и войлока?</vt:lpstr>
      <vt:lpstr>Презентация к сообщению «Юрта-жилище бурят».</vt:lpstr>
      <vt:lpstr>Слайд 3</vt:lpstr>
      <vt:lpstr>Слайд 4</vt:lpstr>
      <vt:lpstr>Продукт проекта</vt:lpstr>
      <vt:lpstr>Слайд 6</vt:lpstr>
      <vt:lpstr> Бурятское традиционное жилище </vt:lpstr>
      <vt:lpstr>Виды юрт.</vt:lpstr>
      <vt:lpstr>Из истории.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 Диагностика знаний о бурятском жилище  у ребят третьего класса </vt:lpstr>
      <vt:lpstr>Слайд 18</vt:lpstr>
      <vt:lpstr>Преимущества юрты</vt:lpstr>
      <vt:lpstr>Заключение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subject>М К</dc:subject>
  <dc:creator>Компьютер</dc:creator>
  <cp:lastModifiedBy>User</cp:lastModifiedBy>
  <cp:revision>75</cp:revision>
  <dcterms:created xsi:type="dcterms:W3CDTF">2016-03-28T13:15:35Z</dcterms:created>
  <dcterms:modified xsi:type="dcterms:W3CDTF">2022-02-11T10:07:27Z</dcterms:modified>
</cp:coreProperties>
</file>