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57" r:id="rId4"/>
    <p:sldId id="275" r:id="rId5"/>
    <p:sldId id="258" r:id="rId6"/>
    <p:sldId id="259" r:id="rId7"/>
    <p:sldId id="262" r:id="rId8"/>
    <p:sldId id="276" r:id="rId9"/>
    <p:sldId id="272" r:id="rId10"/>
    <p:sldId id="273" r:id="rId11"/>
    <p:sldId id="270" r:id="rId12"/>
    <p:sldId id="271"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16" y="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11.02.22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11.02.22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11.02.22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11.02.22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11.02.22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11.02.22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11.02.22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https://documents.infourok.ru/8247cf1a-6007-44da-b773-be8814d16c78/0/image00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6603" y="1340768"/>
            <a:ext cx="3986196" cy="534426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339752" y="2276872"/>
            <a:ext cx="6552728" cy="923330"/>
          </a:xfrm>
          <a:prstGeom prst="rect">
            <a:avLst/>
          </a:prstGeom>
        </p:spPr>
        <p:txBody>
          <a:bodyPr wrap="square">
            <a:spAutoFit/>
          </a:bodyPr>
          <a:lstStyle/>
          <a:p>
            <a:pPr algn="ctr"/>
            <a:r>
              <a:rPr lang="ru-RU" b="1" dirty="0"/>
              <a:t>Краткосрочный проект</a:t>
            </a:r>
            <a:endParaRPr lang="ru-RU" dirty="0"/>
          </a:p>
          <a:p>
            <a:pPr algn="ctr"/>
            <a:r>
              <a:rPr lang="ru-RU" b="1" dirty="0"/>
              <a:t>в подготовительной группе</a:t>
            </a:r>
            <a:endParaRPr lang="ru-RU" dirty="0"/>
          </a:p>
          <a:p>
            <a:pPr algn="ctr"/>
            <a:r>
              <a:rPr lang="ru-RU" b="1" dirty="0"/>
              <a:t>на тему: </a:t>
            </a:r>
            <a:r>
              <a:rPr lang="ru-RU" b="1" i="1" dirty="0"/>
              <a:t>"За что нужно любить зиму?"</a:t>
            </a:r>
            <a:endParaRPr lang="ru-RU" dirty="0"/>
          </a:p>
        </p:txBody>
      </p:sp>
      <p:sp>
        <p:nvSpPr>
          <p:cNvPr id="6" name="Прямоугольник 5"/>
          <p:cNvSpPr/>
          <p:nvPr/>
        </p:nvSpPr>
        <p:spPr>
          <a:xfrm>
            <a:off x="2987824" y="3159114"/>
            <a:ext cx="6156176" cy="2031325"/>
          </a:xfrm>
          <a:prstGeom prst="rect">
            <a:avLst/>
          </a:prstGeom>
        </p:spPr>
        <p:txBody>
          <a:bodyPr wrap="square">
            <a:spAutoFit/>
          </a:bodyPr>
          <a:lstStyle/>
          <a:p>
            <a:r>
              <a:rPr lang="ru-RU" b="1" dirty="0" smtClean="0"/>
              <a:t>     Тип </a:t>
            </a:r>
            <a:r>
              <a:rPr lang="ru-RU" b="1" dirty="0"/>
              <a:t>проекта</a:t>
            </a:r>
            <a:r>
              <a:rPr lang="ru-RU" b="1" dirty="0" smtClean="0"/>
              <a:t>:</a:t>
            </a:r>
            <a:r>
              <a:rPr lang="ru-RU" dirty="0"/>
              <a:t> познавательно – творческий, </a:t>
            </a:r>
            <a:r>
              <a:rPr lang="ru-RU" dirty="0" smtClean="0"/>
              <a:t>творческо-исследовательский</a:t>
            </a:r>
          </a:p>
          <a:p>
            <a:r>
              <a:rPr lang="ru-RU" b="1" dirty="0" smtClean="0">
                <a:latin typeface="Times New Roman" pitchFamily="18" charset="0"/>
                <a:cs typeface="Times New Roman" pitchFamily="18" charset="0"/>
              </a:rPr>
              <a:t>Вид проекта</a:t>
            </a:r>
            <a:r>
              <a:rPr lang="ru-RU" dirty="0" smtClean="0">
                <a:latin typeface="Times New Roman" pitchFamily="18" charset="0"/>
                <a:cs typeface="Times New Roman" pitchFamily="18" charset="0"/>
              </a:rPr>
              <a:t>: краткосрочный, групповой</a:t>
            </a:r>
          </a:p>
          <a:p>
            <a:r>
              <a:rPr lang="ru-RU" b="1" dirty="0" smtClean="0"/>
              <a:t>      Участники </a:t>
            </a:r>
            <a:r>
              <a:rPr lang="ru-RU" b="1" dirty="0"/>
              <a:t>проекта:</a:t>
            </a:r>
            <a:r>
              <a:rPr lang="ru-RU" dirty="0"/>
              <a:t> дети </a:t>
            </a:r>
            <a:r>
              <a:rPr lang="ru-RU" dirty="0" smtClean="0"/>
              <a:t>подготовительной  </a:t>
            </a:r>
            <a:r>
              <a:rPr lang="ru-RU" dirty="0"/>
              <a:t>группы </a:t>
            </a:r>
            <a:r>
              <a:rPr lang="ru-RU" dirty="0" smtClean="0"/>
              <a:t>«Непоседы», </a:t>
            </a:r>
            <a:r>
              <a:rPr lang="ru-RU" dirty="0"/>
              <a:t>воспитатель группы, родители</a:t>
            </a:r>
            <a:br>
              <a:rPr lang="ru-RU" dirty="0"/>
            </a:br>
            <a:r>
              <a:rPr lang="ru-RU" dirty="0" smtClean="0"/>
              <a:t>     </a:t>
            </a:r>
            <a:r>
              <a:rPr lang="ru-RU" b="1" dirty="0" smtClean="0"/>
              <a:t>Сроки </a:t>
            </a:r>
            <a:r>
              <a:rPr lang="ru-RU" b="1" dirty="0"/>
              <a:t>реализации:</a:t>
            </a:r>
            <a:r>
              <a:rPr lang="ru-RU" dirty="0"/>
              <a:t> с </a:t>
            </a:r>
            <a:r>
              <a:rPr lang="ru-RU" dirty="0" smtClean="0"/>
              <a:t>10  </a:t>
            </a:r>
            <a:r>
              <a:rPr lang="ru-RU" dirty="0"/>
              <a:t>января  по </a:t>
            </a:r>
            <a:r>
              <a:rPr lang="ru-RU" dirty="0" smtClean="0"/>
              <a:t>17 </a:t>
            </a:r>
            <a:r>
              <a:rPr lang="ru-RU" dirty="0"/>
              <a:t>января </a:t>
            </a:r>
            <a:r>
              <a:rPr lang="ru-RU" dirty="0" smtClean="0"/>
              <a:t>2022 </a:t>
            </a:r>
            <a:r>
              <a:rPr lang="ru-RU" dirty="0"/>
              <a:t>уч. г.</a:t>
            </a:r>
            <a:br>
              <a:rPr lang="ru-RU" dirty="0"/>
            </a:br>
            <a:r>
              <a:rPr lang="ru-RU" b="1" dirty="0"/>
              <a:t>Возраст детей: </a:t>
            </a:r>
            <a:r>
              <a:rPr lang="ru-RU" dirty="0" smtClean="0"/>
              <a:t>6-7 </a:t>
            </a:r>
            <a:r>
              <a:rPr lang="ru-RU" dirty="0"/>
              <a:t>лет</a:t>
            </a:r>
          </a:p>
        </p:txBody>
      </p:sp>
      <p:sp>
        <p:nvSpPr>
          <p:cNvPr id="9" name="Прямоугольник 8"/>
          <p:cNvSpPr/>
          <p:nvPr/>
        </p:nvSpPr>
        <p:spPr>
          <a:xfrm>
            <a:off x="4139952" y="5157192"/>
            <a:ext cx="5688632" cy="923330"/>
          </a:xfrm>
          <a:prstGeom prst="rect">
            <a:avLst/>
          </a:prstGeom>
        </p:spPr>
        <p:txBody>
          <a:bodyPr wrap="square">
            <a:spAutoFit/>
          </a:bodyPr>
          <a:lstStyle/>
          <a:p>
            <a:r>
              <a:rPr lang="ru-RU" dirty="0" smtClean="0"/>
              <a:t>Выполнили воспитатели:        </a:t>
            </a:r>
          </a:p>
          <a:p>
            <a:r>
              <a:rPr lang="ru-RU" dirty="0"/>
              <a:t> </a:t>
            </a:r>
            <a:r>
              <a:rPr lang="ru-RU" dirty="0" smtClean="0"/>
              <a:t>                                                  Н.П. </a:t>
            </a:r>
            <a:r>
              <a:rPr lang="ru-RU" dirty="0" err="1" smtClean="0"/>
              <a:t>Хвостова</a:t>
            </a:r>
            <a:r>
              <a:rPr lang="ru-RU" dirty="0" smtClean="0"/>
              <a:t>,                        </a:t>
            </a:r>
          </a:p>
          <a:p>
            <a:r>
              <a:rPr lang="ru-RU" dirty="0" smtClean="0"/>
              <a:t>                                                   Е.М. </a:t>
            </a:r>
            <a:r>
              <a:rPr lang="ru-RU" dirty="0" err="1" smtClean="0"/>
              <a:t>Сабадышина</a:t>
            </a:r>
            <a:endParaRPr lang="ru-RU" dirty="0" smtClean="0"/>
          </a:p>
        </p:txBody>
      </p:sp>
    </p:spTree>
    <p:extLst>
      <p:ext uri="{BB962C8B-B14F-4D97-AF65-F5344CB8AC3E}">
        <p14:creationId xmlns:p14="http://schemas.microsoft.com/office/powerpoint/2010/main" val="777794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a:p>
        </p:txBody>
      </p:sp>
      <p:pic>
        <p:nvPicPr>
          <p:cNvPr id="5"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971600" y="705469"/>
            <a:ext cx="2952328" cy="646331"/>
          </a:xfrm>
          <a:prstGeom prst="rect">
            <a:avLst/>
          </a:prstGeom>
        </p:spPr>
        <p:txBody>
          <a:bodyPr wrap="square">
            <a:spAutoFit/>
          </a:bodyPr>
          <a:lstStyle/>
          <a:p>
            <a:pPr algn="ctr"/>
            <a:r>
              <a:rPr lang="ru-RU" b="1" dirty="0" smtClean="0"/>
              <a:t>Папка передвижка</a:t>
            </a:r>
          </a:p>
          <a:p>
            <a:pPr algn="ctr"/>
            <a:r>
              <a:rPr lang="ru-RU" b="1" dirty="0" smtClean="0"/>
              <a:t>«Про зиму и Новый год»</a:t>
            </a:r>
            <a:endParaRPr lang="ru-RU" dirty="0"/>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03584" y="1484784"/>
            <a:ext cx="2288359" cy="1716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4932040" y="717033"/>
            <a:ext cx="2952328" cy="646331"/>
          </a:xfrm>
          <a:prstGeom prst="rect">
            <a:avLst/>
          </a:prstGeom>
        </p:spPr>
        <p:txBody>
          <a:bodyPr wrap="square">
            <a:spAutoFit/>
          </a:bodyPr>
          <a:lstStyle/>
          <a:p>
            <a:pPr algn="ctr"/>
            <a:r>
              <a:rPr lang="ru-RU" b="1" dirty="0" smtClean="0"/>
              <a:t>Аппликация</a:t>
            </a:r>
          </a:p>
          <a:p>
            <a:pPr algn="ctr"/>
            <a:r>
              <a:rPr lang="ru-RU" b="1" dirty="0" smtClean="0"/>
              <a:t>«Заснеженная елочка»</a:t>
            </a:r>
            <a:endParaRPr lang="ru-RU" dirty="0"/>
          </a:p>
        </p:txBody>
      </p:sp>
      <p:pic>
        <p:nvPicPr>
          <p:cNvPr id="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84068" y="1424816"/>
            <a:ext cx="2448272" cy="183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Прямоугольник 9"/>
          <p:cNvSpPr/>
          <p:nvPr/>
        </p:nvSpPr>
        <p:spPr>
          <a:xfrm>
            <a:off x="971600" y="3466920"/>
            <a:ext cx="2952328" cy="646331"/>
          </a:xfrm>
          <a:prstGeom prst="rect">
            <a:avLst/>
          </a:prstGeom>
        </p:spPr>
        <p:txBody>
          <a:bodyPr wrap="square">
            <a:spAutoFit/>
          </a:bodyPr>
          <a:lstStyle/>
          <a:p>
            <a:pPr algn="ctr"/>
            <a:r>
              <a:rPr lang="ru-RU" b="1" dirty="0" smtClean="0"/>
              <a:t>Просмотр презентации</a:t>
            </a:r>
          </a:p>
          <a:p>
            <a:pPr algn="ctr"/>
            <a:r>
              <a:rPr lang="ru-RU" b="1" dirty="0" smtClean="0"/>
              <a:t>«Почему я люблю зиму»</a:t>
            </a:r>
            <a:endParaRPr lang="ru-RU" dirty="0"/>
          </a:p>
        </p:txBody>
      </p:sp>
      <p:pic>
        <p:nvPicPr>
          <p:cNvPr id="11"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72350" y="4365104"/>
            <a:ext cx="2319593"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23928" y="4365101"/>
            <a:ext cx="2373500" cy="180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Прямоугольник 11"/>
          <p:cNvSpPr/>
          <p:nvPr/>
        </p:nvSpPr>
        <p:spPr>
          <a:xfrm>
            <a:off x="4910626" y="3619319"/>
            <a:ext cx="2952328" cy="646331"/>
          </a:xfrm>
          <a:prstGeom prst="rect">
            <a:avLst/>
          </a:prstGeom>
        </p:spPr>
        <p:txBody>
          <a:bodyPr wrap="square">
            <a:spAutoFit/>
          </a:bodyPr>
          <a:lstStyle/>
          <a:p>
            <a:pPr algn="ctr"/>
            <a:r>
              <a:rPr lang="ru-RU" b="1" dirty="0" smtClean="0"/>
              <a:t>Наблюдение за следами на снегу</a:t>
            </a:r>
            <a:endParaRPr lang="ru-RU" dirty="0"/>
          </a:p>
        </p:txBody>
      </p:sp>
      <p:pic>
        <p:nvPicPr>
          <p:cNvPr id="1027" name="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312829" y="4365102"/>
            <a:ext cx="2208243" cy="180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044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9990" y="3514362"/>
            <a:ext cx="2123436" cy="2895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41808" y="1196752"/>
            <a:ext cx="2161618"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95536" y="607450"/>
            <a:ext cx="2952328" cy="369332"/>
          </a:xfrm>
          <a:prstGeom prst="rect">
            <a:avLst/>
          </a:prstGeom>
        </p:spPr>
        <p:txBody>
          <a:bodyPr wrap="square">
            <a:spAutoFit/>
          </a:bodyPr>
          <a:lstStyle/>
          <a:p>
            <a:pPr algn="ctr"/>
            <a:r>
              <a:rPr lang="ru-RU" b="1" dirty="0" smtClean="0"/>
              <a:t>Подкармливали  птиц</a:t>
            </a:r>
            <a:endParaRPr lang="ru-RU" dirty="0"/>
          </a:p>
        </p:txBody>
      </p:sp>
      <p:pic>
        <p:nvPicPr>
          <p:cNvPr id="2052"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879272" y="-901355"/>
            <a:ext cx="4136565" cy="3102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82526" y="2611355"/>
            <a:ext cx="2111592" cy="1819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912809" y="2604716"/>
            <a:ext cx="1858045" cy="1819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693427" y="4609928"/>
            <a:ext cx="2448271"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084168" y="1048879"/>
            <a:ext cx="2111592" cy="1372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923928" y="1057354"/>
            <a:ext cx="1858045" cy="1393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Прямоугольник 11"/>
          <p:cNvSpPr/>
          <p:nvPr/>
        </p:nvSpPr>
        <p:spPr>
          <a:xfrm>
            <a:off x="3779912" y="632194"/>
            <a:ext cx="4608512" cy="369332"/>
          </a:xfrm>
          <a:prstGeom prst="rect">
            <a:avLst/>
          </a:prstGeom>
        </p:spPr>
        <p:txBody>
          <a:bodyPr wrap="square">
            <a:spAutoFit/>
          </a:bodyPr>
          <a:lstStyle/>
          <a:p>
            <a:pPr algn="ctr"/>
            <a:r>
              <a:rPr lang="ru-RU" b="1" dirty="0" smtClean="0"/>
              <a:t>Экспериментальная деятельность</a:t>
            </a:r>
            <a:endParaRPr lang="ru-RU" dirty="0"/>
          </a:p>
        </p:txBody>
      </p:sp>
      <p:pic>
        <p:nvPicPr>
          <p:cNvPr id="13"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726872" y="-748955"/>
            <a:ext cx="4136565" cy="3102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741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1"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sus\Desktop\ПРОЕКТЫ\ДЕКАБРЬ ЗА ЧТО МОЖНО ЛЮБИТЬ ЗИМУ\IMG-4589abc635f1eac8a0bbd3299f56c058-V.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545" y="1556792"/>
            <a:ext cx="2628727" cy="32403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sus\Desktop\ПРОЕКТЫ\ДЕКАБРЬ ЗА ЧТО МОЖНО ЛЮБИТЬ ЗИМУ\IMG-1cf4bd7d599da6698f8d5796d03cbf74-V.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39852" y="2239022"/>
            <a:ext cx="2664296" cy="349423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sus\Desktop\ПРОЕКТЫ\ДЕКАБРЬ ЗА ЧТО МОЖНО ЛЮБИТЬ ЗИМУ\IMG-45e7c577a50157203058b4305040743c-V.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0928" y="3032956"/>
            <a:ext cx="2565938" cy="3276364"/>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p:nvSpPr>
        <p:spPr>
          <a:xfrm>
            <a:off x="971600" y="705469"/>
            <a:ext cx="7056784" cy="646331"/>
          </a:xfrm>
          <a:prstGeom prst="rect">
            <a:avLst/>
          </a:prstGeom>
        </p:spPr>
        <p:txBody>
          <a:bodyPr wrap="square">
            <a:spAutoFit/>
          </a:bodyPr>
          <a:lstStyle/>
          <a:p>
            <a:pPr algn="ctr"/>
            <a:r>
              <a:rPr lang="ru-RU" dirty="0" smtClean="0">
                <a:latin typeface="Times New Roman" pitchFamily="18" charset="0"/>
                <a:cs typeface="Times New Roman" pitchFamily="18" charset="0"/>
              </a:rPr>
              <a:t>Ребята при помощи родителей, старших сестер,  подготовили и  презентовали  свои мини-проекты  по теме «За что я люблю зиму?»</a:t>
            </a:r>
            <a:r>
              <a:rPr lang="ru-RU" dirty="0" smtClean="0"/>
              <a:t> </a:t>
            </a:r>
            <a:endParaRPr lang="ru-RU" dirty="0"/>
          </a:p>
        </p:txBody>
      </p:sp>
    </p:spTree>
    <p:extLst>
      <p:ext uri="{BB962C8B-B14F-4D97-AF65-F5344CB8AC3E}">
        <p14:creationId xmlns:p14="http://schemas.microsoft.com/office/powerpoint/2010/main" val="1516765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48" y="-7398"/>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2104" y="908720"/>
            <a:ext cx="8064896" cy="3970318"/>
          </a:xfrm>
          <a:prstGeom prst="rect">
            <a:avLst/>
          </a:prstGeom>
        </p:spPr>
        <p:txBody>
          <a:bodyPr wrap="square">
            <a:spAutoFit/>
          </a:bodyPr>
          <a:lstStyle/>
          <a:p>
            <a:pPr algn="just"/>
            <a:r>
              <a:rPr lang="ru-RU" b="1" dirty="0" smtClean="0"/>
              <a:t>     ВЫВОД</a:t>
            </a:r>
            <a:r>
              <a:rPr lang="ru-RU" dirty="0"/>
              <a:t>: </a:t>
            </a:r>
            <a:r>
              <a:rPr lang="ru-RU" dirty="0" smtClean="0"/>
              <a:t>Мы считаем, </a:t>
            </a:r>
            <a:r>
              <a:rPr lang="ru-RU" dirty="0"/>
              <a:t>что, работая над проектом: «За что нужно любить зиму</a:t>
            </a:r>
            <a:r>
              <a:rPr lang="ru-RU" dirty="0" smtClean="0"/>
              <a:t>?», мы  расширили </a:t>
            </a:r>
            <a:r>
              <a:rPr lang="ru-RU" dirty="0"/>
              <a:t>представления детей об окружающем мире. На протяжении всей деятельности дети были заинтересованы. В ходе проекта дети расширили свои знания о зиме, как о времени года, узнали новые приметы, поговорки, пословицы, познакомились с художественной литературой по данной теме. Познакомились с картинами известных художников, изобразивших зиму. Дети вместе с родителями подготовили фотоматериал на тему «Зимние забавы». В саду прошла выставка детских работ «Я люблю зиму», где дети проявили свои творческие способности, и закрепили полученные знания.</a:t>
            </a:r>
            <a:br>
              <a:rPr lang="ru-RU" dirty="0"/>
            </a:br>
            <a:r>
              <a:rPr lang="ru-RU" dirty="0"/>
              <a:t> Этот проект открыл возможности формирования собственного жизненного опыта ребёнка во взаимодействии с окружающим миром. Вовлечение родителей в совместную деятельности в рамках реализации проекта создали атмосферу тепла и оказали огромную </a:t>
            </a:r>
            <a:r>
              <a:rPr lang="ru-RU" dirty="0" smtClean="0"/>
              <a:t>помощь </a:t>
            </a:r>
            <a:r>
              <a:rPr lang="ru-RU" dirty="0"/>
              <a:t>в работе с детьми.</a:t>
            </a:r>
          </a:p>
        </p:txBody>
      </p:sp>
    </p:spTree>
    <p:extLst>
      <p:ext uri="{BB962C8B-B14F-4D97-AF65-F5344CB8AC3E}">
        <p14:creationId xmlns:p14="http://schemas.microsoft.com/office/powerpoint/2010/main" val="1638253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48" y="-7398"/>
            <a:ext cx="9144000" cy="6830228"/>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ttps://kartinki-vernisazh.ru/_ph/172/2/458944912.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2225"/>
            <a:ext cx="9144000" cy="6852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253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ello_html_17754b9a.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Прямоугольник 12"/>
          <p:cNvSpPr/>
          <p:nvPr/>
        </p:nvSpPr>
        <p:spPr>
          <a:xfrm>
            <a:off x="486154" y="404664"/>
            <a:ext cx="6030416" cy="5078313"/>
          </a:xfrm>
          <a:prstGeom prst="rect">
            <a:avLst/>
          </a:prstGeom>
        </p:spPr>
        <p:txBody>
          <a:bodyPr wrap="square">
            <a:spAutoFit/>
          </a:bodyPr>
          <a:lstStyle/>
          <a:p>
            <a:r>
              <a:rPr lang="ru-RU" b="1" dirty="0"/>
              <a:t>Актуальность темы</a:t>
            </a:r>
            <a:r>
              <a:rPr lang="ru-RU" dirty="0"/>
              <a:t> -</a:t>
            </a:r>
            <a:r>
              <a:rPr lang="ru-RU" b="1" dirty="0"/>
              <a:t> </a:t>
            </a:r>
            <a:r>
              <a:rPr lang="ru-RU" dirty="0"/>
              <a:t>Все дети любят зиму, но не все задумываются, почему времена года сменяют друг друга, всем ли хорошо зимой, что было бы, если бы зимой не было снега. Данный проект предоставляет детям возможность в течение месяца работать над одной темой, чтобы получить ответы на интересующие их вопросы. Поддерживая стремления детей к творчеству, проект поможет дошкольникам обогатить имеющиеся знания и навыки, даст возможность использовать их, пережить радость открытий, побед и успеха. Исходя из потребностей, интересов и предпочтений детей, работа над проектом позволит каждому ребенку продвинуться вперед и обеспечить выход каждого на свой более высокий уровень. Проект «За что нужно любить зиму?» предоставляет большие возможности для творчества, позволяет приблизить обучение к жизни, развивает активность, самостоятельность, умение планировать, работать в коллективе.</a:t>
            </a:r>
          </a:p>
        </p:txBody>
      </p:sp>
      <p:pic>
        <p:nvPicPr>
          <p:cNvPr id="3075"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15" name="Прямоугольник 14"/>
          <p:cNvSpPr/>
          <p:nvPr/>
        </p:nvSpPr>
        <p:spPr>
          <a:xfrm>
            <a:off x="650605" y="620688"/>
            <a:ext cx="7704856" cy="4247317"/>
          </a:xfrm>
          <a:prstGeom prst="rect">
            <a:avLst/>
          </a:prstGeom>
        </p:spPr>
        <p:txBody>
          <a:bodyPr wrap="square">
            <a:spAutoFit/>
          </a:bodyPr>
          <a:lstStyle/>
          <a:p>
            <a:pPr algn="just"/>
            <a:r>
              <a:rPr lang="ru-RU" b="1" dirty="0" smtClean="0"/>
              <a:t>      Актуальность </a:t>
            </a:r>
            <a:r>
              <a:rPr lang="ru-RU" b="1" dirty="0"/>
              <a:t>темы</a:t>
            </a:r>
            <a:r>
              <a:rPr lang="ru-RU" dirty="0"/>
              <a:t> -</a:t>
            </a:r>
            <a:r>
              <a:rPr lang="ru-RU" b="1" dirty="0"/>
              <a:t> </a:t>
            </a:r>
            <a:r>
              <a:rPr lang="ru-RU" dirty="0"/>
              <a:t>Все дети любят зиму, но не все задумываются, почему времена года сменяют друг друга, всем ли хорошо зимой, что было бы, если бы зимой не было снега</a:t>
            </a:r>
            <a:r>
              <a:rPr lang="ru-RU" dirty="0" smtClean="0"/>
              <a:t>.</a:t>
            </a:r>
          </a:p>
          <a:p>
            <a:pPr algn="just"/>
            <a:r>
              <a:rPr lang="ru-RU" dirty="0" smtClean="0"/>
              <a:t>      Данный </a:t>
            </a:r>
            <a:r>
              <a:rPr lang="ru-RU" dirty="0"/>
              <a:t>проект предоставляет детям возможность в течение месяца работать над одной темой, чтобы получить ответы на интересующие их вопросы. Поддерживая стремления детей к творчеству, проект поможет дошкольникам обогатить имеющиеся знания и навыки, даст возможность использовать их, пережить радость открытий, побед и успеха. Исходя из потребностей, интересов и предпочтений детей, работа над проектом позволит каждому ребенку продвинуться вперед и обеспечить выход каждого на свой более высокий уровень. </a:t>
            </a:r>
            <a:endParaRPr lang="ru-RU" dirty="0" smtClean="0"/>
          </a:p>
          <a:p>
            <a:pPr algn="just"/>
            <a:r>
              <a:rPr lang="ru-RU" dirty="0" smtClean="0"/>
              <a:t>     Проект </a:t>
            </a:r>
            <a:r>
              <a:rPr lang="ru-RU" dirty="0"/>
              <a:t>«За что нужно любить зиму?» предоставляет большие возможности для творчества, позволяет приблизить обучение к жизни, развивает активность, самостоятельность, умение планировать, работать в коллективе.</a:t>
            </a:r>
          </a:p>
        </p:txBody>
      </p:sp>
      <p:pic>
        <p:nvPicPr>
          <p:cNvPr id="16" name="Picture 4" descr="https://documents.infourok.ru/8247cf1a-6007-44da-b773-be8814d16c78/0/image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0605" y="4701023"/>
            <a:ext cx="1479841" cy="1984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488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719572" y="620688"/>
            <a:ext cx="7704856" cy="3416320"/>
          </a:xfrm>
          <a:prstGeom prst="rect">
            <a:avLst/>
          </a:prstGeom>
        </p:spPr>
        <p:txBody>
          <a:bodyPr wrap="square">
            <a:spAutoFit/>
          </a:bodyPr>
          <a:lstStyle/>
          <a:p>
            <a:pPr algn="just"/>
            <a:r>
              <a:rPr lang="ru-RU" b="1" dirty="0" smtClean="0"/>
              <a:t>     Цель </a:t>
            </a:r>
            <a:r>
              <a:rPr lang="ru-RU" b="1" dirty="0"/>
              <a:t>проекта</a:t>
            </a:r>
            <a:r>
              <a:rPr lang="ru-RU" dirty="0"/>
              <a:t>: -формирование у детей целостной картины мира о зимних явлениях через интегрирование образовательных областей</a:t>
            </a:r>
          </a:p>
          <a:p>
            <a:pPr algn="just"/>
            <a:r>
              <a:rPr lang="ru-RU" dirty="0"/>
              <a:t>-расширение представлений детей о зиме как времени года;</a:t>
            </a:r>
          </a:p>
          <a:p>
            <a:pPr algn="just"/>
            <a:r>
              <a:rPr lang="ru-RU" dirty="0"/>
              <a:t>- </a:t>
            </a:r>
            <a:r>
              <a:rPr lang="ru-RU" dirty="0" smtClean="0"/>
              <a:t>Развитие  умения </a:t>
            </a:r>
            <a:r>
              <a:rPr lang="ru-RU" dirty="0"/>
              <a:t>самостоятельно находить первые признаки зимы, помочь детям увидеть всю красоту зимней природы;</a:t>
            </a:r>
          </a:p>
          <a:p>
            <a:pPr algn="just"/>
            <a:r>
              <a:rPr lang="ru-RU" dirty="0"/>
              <a:t>- </a:t>
            </a:r>
            <a:r>
              <a:rPr lang="ru-RU" dirty="0" smtClean="0"/>
              <a:t>создание условий </a:t>
            </a:r>
            <a:r>
              <a:rPr lang="ru-RU" dirty="0"/>
              <a:t>для художественно-эстетического воспитания детей, развития их познавательных и творческих способностей;</a:t>
            </a:r>
          </a:p>
          <a:p>
            <a:pPr algn="just"/>
            <a:r>
              <a:rPr lang="ru-RU" dirty="0"/>
              <a:t>- выяснить представления детей о сезонных изменениях в природе;</a:t>
            </a:r>
          </a:p>
          <a:p>
            <a:pPr algn="just"/>
            <a:r>
              <a:rPr lang="ru-RU" dirty="0"/>
              <a:t>- заинтересовать проблемой;</a:t>
            </a:r>
          </a:p>
          <a:p>
            <a:pPr algn="just"/>
            <a:r>
              <a:rPr lang="ru-RU" dirty="0"/>
              <a:t>- провести наблюдения за изменениями в неживой природе, в жизни животных, птиц,   растений зимой;</a:t>
            </a:r>
          </a:p>
          <a:p>
            <a:r>
              <a:rPr lang="ru-RU" dirty="0"/>
              <a:t>- </a:t>
            </a:r>
            <a:r>
              <a:rPr lang="ru-RU" dirty="0" smtClean="0"/>
              <a:t>формирование исследовательских способностей </a:t>
            </a:r>
            <a:r>
              <a:rPr lang="ru-RU" dirty="0"/>
              <a:t>в процессе изучения;</a:t>
            </a:r>
          </a:p>
        </p:txBody>
      </p:sp>
      <p:pic>
        <p:nvPicPr>
          <p:cNvPr id="7" name="Picture 4" descr="https://documents.infourok.ru/8247cf1a-6007-44da-b773-be8814d16c78/0/image00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0605" y="4037008"/>
            <a:ext cx="2049187" cy="2648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253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55576" y="692696"/>
            <a:ext cx="7344816" cy="2862322"/>
          </a:xfrm>
          <a:prstGeom prst="rect">
            <a:avLst/>
          </a:prstGeom>
        </p:spPr>
        <p:txBody>
          <a:bodyPr wrap="square">
            <a:spAutoFit/>
          </a:bodyPr>
          <a:lstStyle/>
          <a:p>
            <a:pPr algn="ctr"/>
            <a:r>
              <a:rPr lang="ru-RU" b="1" dirty="0"/>
              <a:t>Задачи проекта:</a:t>
            </a:r>
            <a:endParaRPr lang="ru-RU" dirty="0"/>
          </a:p>
          <a:p>
            <a:pPr algn="just"/>
            <a:r>
              <a:rPr lang="ru-RU" dirty="0" smtClean="0"/>
              <a:t>     Расширение </a:t>
            </a:r>
            <a:r>
              <a:rPr lang="ru-RU" dirty="0"/>
              <a:t>представления о зимних природных явлениях через познавательно-исследовательскую деятельность.</a:t>
            </a:r>
          </a:p>
          <a:p>
            <a:pPr algn="just"/>
            <a:r>
              <a:rPr lang="ru-RU" dirty="0" smtClean="0"/>
              <a:t>     Ознакомление </a:t>
            </a:r>
            <a:r>
              <a:rPr lang="ru-RU" dirty="0"/>
              <a:t>с явлениями неживой природы (морозы, сильные ветры, идет снег, метут метели, замерзли водоёмы), свойствами снега (белый, хрустящий, рассыпчатый, холодный, пушистый, липкий).</a:t>
            </a:r>
          </a:p>
          <a:p>
            <a:pPr algn="just"/>
            <a:r>
              <a:rPr lang="ru-RU" dirty="0" smtClean="0"/>
              <a:t>     Уточнение </a:t>
            </a:r>
            <a:r>
              <a:rPr lang="ru-RU" dirty="0"/>
              <a:t>и </a:t>
            </a:r>
            <a:r>
              <a:rPr lang="ru-RU" dirty="0" smtClean="0"/>
              <a:t>расширение об </a:t>
            </a:r>
            <a:r>
              <a:rPr lang="ru-RU" dirty="0"/>
              <a:t>образе жизни диких животных зимой (заяц, лиса, волк, медведь и белка). </a:t>
            </a:r>
            <a:endParaRPr lang="ru-RU" dirty="0" smtClean="0"/>
          </a:p>
          <a:p>
            <a:pPr algn="just"/>
            <a:r>
              <a:rPr lang="ru-RU" dirty="0"/>
              <a:t> </a:t>
            </a:r>
            <a:r>
              <a:rPr lang="ru-RU" dirty="0" smtClean="0"/>
              <a:t>    Ознакомление  </a:t>
            </a:r>
            <a:r>
              <a:rPr lang="ru-RU" dirty="0"/>
              <a:t>с процессом превращения воды в лёд, льда и снега в воду</a:t>
            </a:r>
            <a:r>
              <a:rPr lang="ru-RU" dirty="0" smtClean="0"/>
              <a:t>.</a:t>
            </a:r>
            <a:endParaRPr lang="ru-RU" dirty="0"/>
          </a:p>
        </p:txBody>
      </p:sp>
      <p:sp>
        <p:nvSpPr>
          <p:cNvPr id="7" name="Прямоугольник 6"/>
          <p:cNvSpPr/>
          <p:nvPr/>
        </p:nvSpPr>
        <p:spPr>
          <a:xfrm>
            <a:off x="611560" y="3442886"/>
            <a:ext cx="7848872" cy="2585323"/>
          </a:xfrm>
          <a:prstGeom prst="rect">
            <a:avLst/>
          </a:prstGeom>
        </p:spPr>
        <p:txBody>
          <a:bodyPr wrap="square">
            <a:spAutoFit/>
          </a:bodyPr>
          <a:lstStyle/>
          <a:p>
            <a:pPr algn="ctr"/>
            <a:r>
              <a:rPr lang="ru-RU" b="1" dirty="0"/>
              <a:t>Ожидаемый результат:</a:t>
            </a:r>
            <a:endParaRPr lang="ru-RU" dirty="0"/>
          </a:p>
          <a:p>
            <a:r>
              <a:rPr lang="ru-RU" dirty="0"/>
              <a:t>- приобретение детьми опыта продуктивного взаимодействия друг с другом, умение слушать товарища;</a:t>
            </a:r>
          </a:p>
          <a:p>
            <a:r>
              <a:rPr lang="ru-RU" dirty="0"/>
              <a:t>- повышение познавательной активности;</a:t>
            </a:r>
          </a:p>
          <a:p>
            <a:r>
              <a:rPr lang="ru-RU" dirty="0"/>
              <a:t>- усвоение необходимых знаний по теме «Зима»;</a:t>
            </a:r>
          </a:p>
          <a:p>
            <a:r>
              <a:rPr lang="ru-RU" dirty="0"/>
              <a:t>- формирование устойчивого интереса к наблюдениям за явлениями в природе;</a:t>
            </a:r>
          </a:p>
          <a:p>
            <a:r>
              <a:rPr lang="ru-RU" dirty="0"/>
              <a:t>- заинтересованность и сотрудничество родителей как участников педагогического процесса.</a:t>
            </a:r>
          </a:p>
        </p:txBody>
      </p:sp>
    </p:spTree>
    <p:extLst>
      <p:ext uri="{BB962C8B-B14F-4D97-AF65-F5344CB8AC3E}">
        <p14:creationId xmlns:p14="http://schemas.microsoft.com/office/powerpoint/2010/main" val="3846078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60410" y="548680"/>
            <a:ext cx="4631670" cy="2308324"/>
          </a:xfrm>
          <a:prstGeom prst="rect">
            <a:avLst/>
          </a:prstGeom>
        </p:spPr>
        <p:txBody>
          <a:bodyPr wrap="square">
            <a:spAutoFit/>
          </a:bodyPr>
          <a:lstStyle/>
          <a:p>
            <a:pPr algn="ctr"/>
            <a:r>
              <a:rPr lang="ru-RU" b="1" dirty="0"/>
              <a:t>Формы реализации проекта:</a:t>
            </a:r>
            <a:endParaRPr lang="ru-RU" dirty="0"/>
          </a:p>
          <a:p>
            <a:r>
              <a:rPr lang="ru-RU" dirty="0" smtClean="0"/>
              <a:t>Беседы</a:t>
            </a:r>
            <a:r>
              <a:rPr lang="ru-RU" dirty="0"/>
              <a:t>.</a:t>
            </a:r>
          </a:p>
          <a:p>
            <a:r>
              <a:rPr lang="ru-RU" dirty="0"/>
              <a:t>Наблюдения.</a:t>
            </a:r>
          </a:p>
          <a:p>
            <a:r>
              <a:rPr lang="ru-RU" dirty="0"/>
              <a:t>Досуговая деятельность.</a:t>
            </a:r>
          </a:p>
          <a:p>
            <a:r>
              <a:rPr lang="ru-RU" dirty="0"/>
              <a:t>Игровая деятельность.</a:t>
            </a:r>
          </a:p>
          <a:p>
            <a:r>
              <a:rPr lang="ru-RU" dirty="0"/>
              <a:t>Исследовательская деятельность.</a:t>
            </a:r>
          </a:p>
          <a:p>
            <a:r>
              <a:rPr lang="ru-RU" dirty="0"/>
              <a:t>Продуктивная деятельность детей.</a:t>
            </a:r>
          </a:p>
          <a:p>
            <a:r>
              <a:rPr lang="ru-RU" dirty="0"/>
              <a:t>Чтение художественной литературы.</a:t>
            </a:r>
          </a:p>
        </p:txBody>
      </p:sp>
      <p:pic>
        <p:nvPicPr>
          <p:cNvPr id="6" name="Picture 4" descr="https://documents.infourok.ru/8247cf1a-6007-44da-b773-be8814d16c78/0/image00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flipH="1">
            <a:off x="5796135" y="378827"/>
            <a:ext cx="2271293" cy="2648029"/>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651915" y="2857004"/>
            <a:ext cx="8304078" cy="3970318"/>
          </a:xfrm>
          <a:prstGeom prst="rect">
            <a:avLst/>
          </a:prstGeom>
        </p:spPr>
        <p:txBody>
          <a:bodyPr wrap="square">
            <a:spAutoFit/>
          </a:bodyPr>
          <a:lstStyle/>
          <a:p>
            <a:pPr algn="ctr"/>
            <a:r>
              <a:rPr lang="ru-RU" b="1" dirty="0"/>
              <a:t>Работа с родителями.</a:t>
            </a:r>
            <a:endParaRPr lang="ru-RU" dirty="0"/>
          </a:p>
          <a:p>
            <a:r>
              <a:rPr lang="ru-RU" dirty="0"/>
              <a:t>1.  </a:t>
            </a:r>
            <a:r>
              <a:rPr lang="ru-RU" dirty="0" smtClean="0"/>
              <a:t>Беседа </a:t>
            </a:r>
            <a:r>
              <a:rPr lang="ru-RU" dirty="0"/>
              <a:t>с родителями о реализации проекта — сформировать у родителей интерес к наблюдениям за сезонными изменениями во время семейных прогулок, обратить внимание на подбор одежды в холодное время года, знакомить ребенка с явлениями природы.</a:t>
            </a:r>
          </a:p>
          <a:p>
            <a:r>
              <a:rPr lang="ru-RU" dirty="0"/>
              <a:t>2.  Консультация «Одежда ребенка на зимней прогулке».</a:t>
            </a:r>
          </a:p>
          <a:p>
            <a:r>
              <a:rPr lang="ru-RU" dirty="0"/>
              <a:t>3. </a:t>
            </a:r>
            <a:r>
              <a:rPr lang="ru-RU" dirty="0" smtClean="0"/>
              <a:t>Папка передвижка</a:t>
            </a:r>
            <a:r>
              <a:rPr lang="ru-RU" dirty="0"/>
              <a:t> </a:t>
            </a:r>
            <a:r>
              <a:rPr lang="ru-RU" dirty="0" smtClean="0"/>
              <a:t>«Про зиму и новый год».</a:t>
            </a:r>
            <a:endParaRPr lang="ru-RU" dirty="0"/>
          </a:p>
          <a:p>
            <a:r>
              <a:rPr lang="ru-RU" dirty="0"/>
              <a:t>4. Подборка стихов для разучивания с детьми дома, предложить принести корм для подкормки птиц, в беседах с детьми уточнять представления ребенка о том, что нужно делать для предупреждения простудных заболеваний в холодный период.</a:t>
            </a:r>
          </a:p>
          <a:p>
            <a:r>
              <a:rPr lang="ru-RU" dirty="0"/>
              <a:t>5. </a:t>
            </a:r>
            <a:r>
              <a:rPr lang="ru-RU" dirty="0" smtClean="0"/>
              <a:t> </a:t>
            </a:r>
            <a:r>
              <a:rPr lang="ru-RU" dirty="0"/>
              <a:t>Беседы с родителями о необходимости участии их в проекте, о серьезном отношении к </a:t>
            </a:r>
            <a:r>
              <a:rPr lang="ru-RU" dirty="0" err="1"/>
              <a:t>воспитательно</a:t>
            </a:r>
            <a:r>
              <a:rPr lang="ru-RU" dirty="0"/>
              <a:t> - образовательному процессу в ДОУ.</a:t>
            </a:r>
          </a:p>
          <a:p>
            <a:r>
              <a:rPr lang="ru-RU" dirty="0"/>
              <a:t> </a:t>
            </a:r>
          </a:p>
        </p:txBody>
      </p:sp>
    </p:spTree>
    <p:extLst>
      <p:ext uri="{BB962C8B-B14F-4D97-AF65-F5344CB8AC3E}">
        <p14:creationId xmlns:p14="http://schemas.microsoft.com/office/powerpoint/2010/main" val="1638253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467544" y="548680"/>
            <a:ext cx="8352928" cy="5355312"/>
          </a:xfrm>
          <a:prstGeom prst="rect">
            <a:avLst/>
          </a:prstGeom>
        </p:spPr>
        <p:txBody>
          <a:bodyPr wrap="square">
            <a:spAutoFit/>
          </a:bodyPr>
          <a:lstStyle/>
          <a:p>
            <a:pPr algn="ctr"/>
            <a:r>
              <a:rPr lang="ru-RU" b="1" dirty="0"/>
              <a:t>Результат проекта:</a:t>
            </a:r>
            <a:endParaRPr lang="ru-RU" dirty="0"/>
          </a:p>
          <a:p>
            <a:r>
              <a:rPr lang="ru-RU" dirty="0"/>
              <a:t>1. В результате познавательной деятельности, у детей появилось стремление расширить свой кругозор по данной теме, желание выявить, чем же интересна зима.</a:t>
            </a:r>
          </a:p>
          <a:p>
            <a:r>
              <a:rPr lang="ru-RU" dirty="0"/>
              <a:t>2. В процессе знакомства со сказками, рассказами, стихами, пословицами, загадками осенней тематики, у детей пополнился словарный запас, они стали более грамотно изъясняться, с большим удовольствием участвовать в коллективном разговоре; появилось желание самостоятельно заняться творчеством – сочинять свои загадки и небольшие стихи о зиме, где выражали свои чувства, свое позитивное отношение к миру. Все это способствовало развитию эстетического сознания детей, формированию их мировоззрения.</a:t>
            </a:r>
          </a:p>
          <a:p>
            <a:r>
              <a:rPr lang="ru-RU" dirty="0"/>
              <a:t>3. У детей создано радостное, настроение; сформирован интерес к совместному творчеству, установились партнерские отношения между детьми и родителями, благодаря совместной деятельности.</a:t>
            </a:r>
          </a:p>
          <a:p>
            <a:r>
              <a:rPr lang="ru-RU" dirty="0"/>
              <a:t>4. Повышение процента детей со средним и высоким уровнем познавательного развития.</a:t>
            </a:r>
          </a:p>
          <a:p>
            <a:r>
              <a:rPr lang="ru-RU" dirty="0"/>
              <a:t>5. </a:t>
            </a:r>
            <a:r>
              <a:rPr lang="ru-RU" dirty="0" smtClean="0"/>
              <a:t>Разработаны </a:t>
            </a:r>
            <a:r>
              <a:rPr lang="ru-RU" dirty="0"/>
              <a:t>рекомендации для родителей;</a:t>
            </a:r>
          </a:p>
          <a:p>
            <a:r>
              <a:rPr lang="ru-RU" dirty="0" smtClean="0"/>
              <a:t>6. </a:t>
            </a:r>
            <a:r>
              <a:rPr lang="ru-RU" dirty="0"/>
              <a:t>Оформлена выставка работ «Я люблю зиму»;</a:t>
            </a:r>
          </a:p>
          <a:p>
            <a:r>
              <a:rPr lang="ru-RU" dirty="0" smtClean="0"/>
              <a:t>7. </a:t>
            </a:r>
            <a:r>
              <a:rPr lang="ru-RU" dirty="0"/>
              <a:t>Повышение процента родителей, проявляющих интерес к жизни детского сада</a:t>
            </a:r>
            <a:r>
              <a:rPr lang="ru-RU" dirty="0" smtClean="0"/>
              <a:t>.</a:t>
            </a:r>
            <a:endParaRPr lang="ru-RU" dirty="0"/>
          </a:p>
        </p:txBody>
      </p:sp>
    </p:spTree>
    <p:extLst>
      <p:ext uri="{BB962C8B-B14F-4D97-AF65-F5344CB8AC3E}">
        <p14:creationId xmlns:p14="http://schemas.microsoft.com/office/powerpoint/2010/main" val="1638253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2674038" y="191936"/>
            <a:ext cx="3484807" cy="369332"/>
          </a:xfrm>
          <a:prstGeom prst="rect">
            <a:avLst/>
          </a:prstGeom>
        </p:spPr>
        <p:txBody>
          <a:bodyPr wrap="square">
            <a:spAutoFit/>
          </a:bodyPr>
          <a:lstStyle/>
          <a:p>
            <a:r>
              <a:rPr lang="ru-RU" b="1" dirty="0" smtClean="0"/>
              <a:t>Системная паутинка проекта</a:t>
            </a:r>
            <a:endParaRPr lang="ru-RU" dirty="0"/>
          </a:p>
        </p:txBody>
      </p:sp>
      <p:sp>
        <p:nvSpPr>
          <p:cNvPr id="9" name="Овал 8"/>
          <p:cNvSpPr/>
          <p:nvPr/>
        </p:nvSpPr>
        <p:spPr>
          <a:xfrm>
            <a:off x="3025608" y="2619743"/>
            <a:ext cx="2304256" cy="2160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TextBox 9"/>
          <p:cNvSpPr txBox="1"/>
          <p:nvPr/>
        </p:nvSpPr>
        <p:spPr>
          <a:xfrm>
            <a:off x="3167844" y="3072864"/>
            <a:ext cx="2088232" cy="1200329"/>
          </a:xfrm>
          <a:prstGeom prst="rect">
            <a:avLst/>
          </a:prstGeom>
          <a:noFill/>
        </p:spPr>
        <p:txBody>
          <a:bodyPr wrap="square" rtlCol="0">
            <a:spAutoFit/>
          </a:bodyPr>
          <a:lstStyle/>
          <a:p>
            <a:pPr algn="ctr"/>
            <a:r>
              <a:rPr lang="ru-RU" dirty="0" smtClean="0">
                <a:solidFill>
                  <a:srgbClr val="C00000"/>
                </a:solidFill>
              </a:rPr>
              <a:t>КРАТКОСРОЧНЫЙ</a:t>
            </a:r>
          </a:p>
          <a:p>
            <a:pPr algn="ctr"/>
            <a:r>
              <a:rPr lang="ru-RU" dirty="0" smtClean="0">
                <a:solidFill>
                  <a:srgbClr val="C00000"/>
                </a:solidFill>
              </a:rPr>
              <a:t>ПРОЕКТ</a:t>
            </a:r>
          </a:p>
          <a:p>
            <a:pPr algn="ctr"/>
            <a:r>
              <a:rPr lang="ru-RU" dirty="0" smtClean="0">
                <a:solidFill>
                  <a:srgbClr val="C00000"/>
                </a:solidFill>
              </a:rPr>
              <a:t>«ЗА ЧТО МОЖНО ЛЮБИТЬ ЗИМУ»</a:t>
            </a:r>
            <a:endParaRPr lang="ru-RU" dirty="0">
              <a:solidFill>
                <a:srgbClr val="C00000"/>
              </a:solidFill>
            </a:endParaRPr>
          </a:p>
        </p:txBody>
      </p:sp>
      <p:sp>
        <p:nvSpPr>
          <p:cNvPr id="11" name="Овал 10"/>
          <p:cNvSpPr/>
          <p:nvPr/>
        </p:nvSpPr>
        <p:spPr>
          <a:xfrm>
            <a:off x="1511660" y="1089996"/>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Овал 12"/>
          <p:cNvSpPr/>
          <p:nvPr/>
        </p:nvSpPr>
        <p:spPr>
          <a:xfrm>
            <a:off x="3536409" y="736038"/>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Овал 13"/>
          <p:cNvSpPr/>
          <p:nvPr/>
        </p:nvSpPr>
        <p:spPr>
          <a:xfrm>
            <a:off x="5329864" y="1320139"/>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Овал 14"/>
          <p:cNvSpPr/>
          <p:nvPr/>
        </p:nvSpPr>
        <p:spPr>
          <a:xfrm>
            <a:off x="5749881" y="3166687"/>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Овал 15"/>
          <p:cNvSpPr/>
          <p:nvPr/>
        </p:nvSpPr>
        <p:spPr>
          <a:xfrm>
            <a:off x="4417050" y="4680462"/>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Овал 16"/>
          <p:cNvSpPr/>
          <p:nvPr/>
        </p:nvSpPr>
        <p:spPr>
          <a:xfrm>
            <a:off x="909247" y="2927737"/>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Овал 17"/>
          <p:cNvSpPr/>
          <p:nvPr/>
        </p:nvSpPr>
        <p:spPr>
          <a:xfrm>
            <a:off x="2125508" y="4677990"/>
            <a:ext cx="1800200" cy="175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TextBox 18"/>
          <p:cNvSpPr txBox="1"/>
          <p:nvPr/>
        </p:nvSpPr>
        <p:spPr>
          <a:xfrm>
            <a:off x="2196626" y="5231186"/>
            <a:ext cx="1657964" cy="646331"/>
          </a:xfrm>
          <a:prstGeom prst="rect">
            <a:avLst/>
          </a:prstGeom>
          <a:noFill/>
        </p:spPr>
        <p:txBody>
          <a:bodyPr wrap="square" rtlCol="0">
            <a:spAutoFit/>
          </a:bodyPr>
          <a:lstStyle/>
          <a:p>
            <a:pPr algn="ctr"/>
            <a:r>
              <a:rPr lang="ru-RU" dirty="0" smtClean="0"/>
              <a:t>ФИЗИЧЕСКАЯ КУЛЬТУРА</a:t>
            </a:r>
            <a:endParaRPr lang="ru-RU" dirty="0"/>
          </a:p>
        </p:txBody>
      </p:sp>
      <p:sp>
        <p:nvSpPr>
          <p:cNvPr id="20" name="TextBox 19"/>
          <p:cNvSpPr txBox="1"/>
          <p:nvPr/>
        </p:nvSpPr>
        <p:spPr>
          <a:xfrm>
            <a:off x="4500882" y="5233658"/>
            <a:ext cx="1657964" cy="646331"/>
          </a:xfrm>
          <a:prstGeom prst="rect">
            <a:avLst/>
          </a:prstGeom>
          <a:noFill/>
        </p:spPr>
        <p:txBody>
          <a:bodyPr wrap="square" rtlCol="0">
            <a:spAutoFit/>
          </a:bodyPr>
          <a:lstStyle/>
          <a:p>
            <a:pPr algn="ctr"/>
            <a:r>
              <a:rPr lang="ru-RU" dirty="0" smtClean="0"/>
              <a:t>РЕЧЕВОЕ РАЗВИТИЕ</a:t>
            </a:r>
            <a:endParaRPr lang="ru-RU" dirty="0"/>
          </a:p>
        </p:txBody>
      </p:sp>
      <p:sp>
        <p:nvSpPr>
          <p:cNvPr id="21" name="TextBox 20"/>
          <p:cNvSpPr txBox="1"/>
          <p:nvPr/>
        </p:nvSpPr>
        <p:spPr>
          <a:xfrm>
            <a:off x="5654745" y="3719883"/>
            <a:ext cx="1990471" cy="646331"/>
          </a:xfrm>
          <a:prstGeom prst="rect">
            <a:avLst/>
          </a:prstGeom>
          <a:noFill/>
        </p:spPr>
        <p:txBody>
          <a:bodyPr wrap="square" rtlCol="0">
            <a:spAutoFit/>
          </a:bodyPr>
          <a:lstStyle/>
          <a:p>
            <a:pPr algn="ctr"/>
            <a:r>
              <a:rPr lang="ru-RU" dirty="0" smtClean="0"/>
              <a:t>ПОЗНАВАТЕЛЬНОЕ </a:t>
            </a:r>
          </a:p>
          <a:p>
            <a:pPr algn="ctr"/>
            <a:r>
              <a:rPr lang="ru-RU" dirty="0" smtClean="0"/>
              <a:t>РАЗВИТИЕ</a:t>
            </a:r>
            <a:endParaRPr lang="ru-RU" dirty="0"/>
          </a:p>
        </p:txBody>
      </p:sp>
      <p:sp>
        <p:nvSpPr>
          <p:cNvPr id="22" name="TextBox 21"/>
          <p:cNvSpPr txBox="1"/>
          <p:nvPr/>
        </p:nvSpPr>
        <p:spPr>
          <a:xfrm>
            <a:off x="5427344" y="1596336"/>
            <a:ext cx="1657964" cy="1200329"/>
          </a:xfrm>
          <a:prstGeom prst="rect">
            <a:avLst/>
          </a:prstGeom>
          <a:noFill/>
        </p:spPr>
        <p:txBody>
          <a:bodyPr wrap="square" rtlCol="0">
            <a:spAutoFit/>
          </a:bodyPr>
          <a:lstStyle/>
          <a:p>
            <a:pPr algn="ctr"/>
            <a:r>
              <a:rPr lang="ru-RU" dirty="0" smtClean="0"/>
              <a:t>ХУДОЖЕСТВЕННО-ЭСТЕТИЧЕСКОЕ РАЗВИТИЕ</a:t>
            </a:r>
            <a:endParaRPr lang="ru-RU" dirty="0"/>
          </a:p>
        </p:txBody>
      </p:sp>
      <p:sp>
        <p:nvSpPr>
          <p:cNvPr id="23" name="TextBox 22"/>
          <p:cNvSpPr txBox="1"/>
          <p:nvPr/>
        </p:nvSpPr>
        <p:spPr>
          <a:xfrm>
            <a:off x="980365" y="3203934"/>
            <a:ext cx="1657964" cy="1200329"/>
          </a:xfrm>
          <a:prstGeom prst="rect">
            <a:avLst/>
          </a:prstGeom>
          <a:noFill/>
        </p:spPr>
        <p:txBody>
          <a:bodyPr wrap="square" rtlCol="0">
            <a:spAutoFit/>
          </a:bodyPr>
          <a:lstStyle/>
          <a:p>
            <a:pPr algn="ctr"/>
            <a:r>
              <a:rPr lang="ru-RU" dirty="0" smtClean="0"/>
              <a:t>ЧТЕНИЕ ХУДОЖЕСТВЕННОЙ ЛИТЕРАТУРЫ</a:t>
            </a:r>
            <a:endParaRPr lang="ru-RU" dirty="0"/>
          </a:p>
        </p:txBody>
      </p:sp>
      <p:sp>
        <p:nvSpPr>
          <p:cNvPr id="24" name="TextBox 23"/>
          <p:cNvSpPr txBox="1"/>
          <p:nvPr/>
        </p:nvSpPr>
        <p:spPr>
          <a:xfrm>
            <a:off x="1532649" y="1802215"/>
            <a:ext cx="1657964" cy="369332"/>
          </a:xfrm>
          <a:prstGeom prst="rect">
            <a:avLst/>
          </a:prstGeom>
          <a:noFill/>
        </p:spPr>
        <p:txBody>
          <a:bodyPr wrap="square" rtlCol="0">
            <a:spAutoFit/>
          </a:bodyPr>
          <a:lstStyle/>
          <a:p>
            <a:pPr algn="ctr"/>
            <a:r>
              <a:rPr lang="ru-RU" dirty="0" smtClean="0"/>
              <a:t>МУЗЫКА</a:t>
            </a:r>
            <a:endParaRPr lang="ru-RU" dirty="0"/>
          </a:p>
        </p:txBody>
      </p:sp>
      <p:sp>
        <p:nvSpPr>
          <p:cNvPr id="25" name="TextBox 24"/>
          <p:cNvSpPr txBox="1"/>
          <p:nvPr/>
        </p:nvSpPr>
        <p:spPr>
          <a:xfrm>
            <a:off x="3536409" y="1150735"/>
            <a:ext cx="1848492" cy="923330"/>
          </a:xfrm>
          <a:prstGeom prst="rect">
            <a:avLst/>
          </a:prstGeom>
          <a:noFill/>
        </p:spPr>
        <p:txBody>
          <a:bodyPr wrap="square" rtlCol="0">
            <a:spAutoFit/>
          </a:bodyPr>
          <a:lstStyle/>
          <a:p>
            <a:pPr algn="ctr"/>
            <a:r>
              <a:rPr lang="ru-RU" dirty="0" smtClean="0"/>
              <a:t>ЭКСПЕРИМЕНТАЛЬНАЯ ДЕЯТЕЛЬНОСТЬ</a:t>
            </a:r>
            <a:endParaRPr lang="ru-RU" dirty="0"/>
          </a:p>
        </p:txBody>
      </p:sp>
    </p:spTree>
    <p:extLst>
      <p:ext uri="{BB962C8B-B14F-4D97-AF65-F5344CB8AC3E}">
        <p14:creationId xmlns:p14="http://schemas.microsoft.com/office/powerpoint/2010/main" val="1638253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358987" y="467380"/>
            <a:ext cx="4519186" cy="369332"/>
          </a:xfrm>
          <a:prstGeom prst="rect">
            <a:avLst/>
          </a:prstGeom>
        </p:spPr>
        <p:txBody>
          <a:bodyPr wrap="none">
            <a:spAutoFit/>
          </a:bodyPr>
          <a:lstStyle/>
          <a:p>
            <a:r>
              <a:rPr lang="ru-RU" b="1" dirty="0"/>
              <a:t>План мероприятий по реализации проекта</a:t>
            </a:r>
            <a:endParaRPr lang="ru-RU" dirty="0"/>
          </a:p>
        </p:txBody>
      </p:sp>
      <p:sp>
        <p:nvSpPr>
          <p:cNvPr id="6" name="Прямоугольник 5"/>
          <p:cNvSpPr/>
          <p:nvPr/>
        </p:nvSpPr>
        <p:spPr>
          <a:xfrm>
            <a:off x="2910319" y="874679"/>
            <a:ext cx="2952328" cy="369332"/>
          </a:xfrm>
          <a:prstGeom prst="rect">
            <a:avLst/>
          </a:prstGeom>
        </p:spPr>
        <p:txBody>
          <a:bodyPr wrap="square">
            <a:spAutoFit/>
          </a:bodyPr>
          <a:lstStyle/>
          <a:p>
            <a:pPr algn="ctr"/>
            <a:r>
              <a:rPr lang="ru-RU" b="1" dirty="0" smtClean="0"/>
              <a:t>Модель трех вопросов</a:t>
            </a:r>
            <a:endParaRPr lang="ru-RU" dirty="0"/>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1600" y="1412776"/>
            <a:ext cx="6829766"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7258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Asus\Desktop\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7772"/>
            <a:ext cx="9144000" cy="6830228"/>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4359182" y="705469"/>
            <a:ext cx="4572000" cy="369332"/>
          </a:xfrm>
          <a:prstGeom prst="rect">
            <a:avLst/>
          </a:prstGeom>
        </p:spPr>
        <p:txBody>
          <a:bodyPr>
            <a:spAutoFit/>
          </a:bodyPr>
          <a:lstStyle/>
          <a:p>
            <a:pPr algn="ctr"/>
            <a:r>
              <a:rPr lang="ru-RU" b="1" dirty="0" smtClean="0"/>
              <a:t>Рисование на манке «Зимний лес»</a:t>
            </a:r>
            <a:endParaRPr lang="ru-RU" dirty="0"/>
          </a:p>
        </p:txBody>
      </p:sp>
      <p:pic>
        <p:nvPicPr>
          <p:cNvPr id="10"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55240" y="1196752"/>
            <a:ext cx="3379883" cy="19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40504" y="3442886"/>
            <a:ext cx="3394619" cy="2344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Прямоугольник 11"/>
          <p:cNvSpPr/>
          <p:nvPr/>
        </p:nvSpPr>
        <p:spPr>
          <a:xfrm>
            <a:off x="827584" y="273422"/>
            <a:ext cx="2952328" cy="923330"/>
          </a:xfrm>
          <a:prstGeom prst="rect">
            <a:avLst/>
          </a:prstGeom>
        </p:spPr>
        <p:txBody>
          <a:bodyPr wrap="square">
            <a:spAutoFit/>
          </a:bodyPr>
          <a:lstStyle/>
          <a:p>
            <a:pPr algn="ctr"/>
            <a:r>
              <a:rPr lang="ru-RU" b="1" dirty="0"/>
              <a:t>Рассматривание </a:t>
            </a:r>
            <a:r>
              <a:rPr lang="ru-RU" b="1" dirty="0" smtClean="0"/>
              <a:t>иллюстраций </a:t>
            </a:r>
          </a:p>
          <a:p>
            <a:pPr algn="ctr"/>
            <a:r>
              <a:rPr lang="ru-RU" b="1" dirty="0" smtClean="0"/>
              <a:t> </a:t>
            </a:r>
            <a:r>
              <a:rPr lang="ru-RU" b="1" dirty="0"/>
              <a:t>по теме «Зима</a:t>
            </a:r>
            <a:r>
              <a:rPr lang="ru-RU" b="1" dirty="0" smtClean="0"/>
              <a:t>»</a:t>
            </a:r>
            <a:endParaRPr lang="ru-RU" dirty="0"/>
          </a:p>
        </p:txBody>
      </p:sp>
      <p:pic>
        <p:nvPicPr>
          <p:cNvPr id="13" name="Picture 2" descr="C:\Users\Asus\Desktop\ПРОЕКТЫ\20220113_15281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27583" y="1233522"/>
            <a:ext cx="3467829" cy="1944217"/>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1085333" y="3439117"/>
            <a:ext cx="2952328" cy="369332"/>
          </a:xfrm>
          <a:prstGeom prst="rect">
            <a:avLst/>
          </a:prstGeom>
        </p:spPr>
        <p:txBody>
          <a:bodyPr wrap="square">
            <a:spAutoFit/>
          </a:bodyPr>
          <a:lstStyle/>
          <a:p>
            <a:pPr algn="ctr"/>
            <a:r>
              <a:rPr lang="ru-RU" b="1" dirty="0" smtClean="0"/>
              <a:t>Новогодний утренник</a:t>
            </a:r>
            <a:endParaRPr lang="ru-RU" dirty="0"/>
          </a:p>
        </p:txBody>
      </p:sp>
      <p:pic>
        <p:nvPicPr>
          <p:cNvPr id="15" name="Picture 2" descr="C:\Users\Asus\Desktop\ПРОЕКТЫ\Screenshot_20220113-153356_Viber.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91142" y="3933056"/>
            <a:ext cx="3502903"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475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3086</TotalTime>
  <Words>443</Words>
  <Application>Microsoft Office PowerPoint</Application>
  <PresentationFormat>Экран (4:3)</PresentationFormat>
  <Paragraphs>84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dc:creator>
  <cp:lastModifiedBy>Asus</cp:lastModifiedBy>
  <cp:revision>26</cp:revision>
  <dcterms:created xsi:type="dcterms:W3CDTF">2022-01-12T11:51:12Z</dcterms:created>
  <dcterms:modified xsi:type="dcterms:W3CDTF">2022-02-11T15:59:56Z</dcterms:modified>
</cp:coreProperties>
</file>