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03" r:id="rId2"/>
    <p:sldId id="304" r:id="rId3"/>
    <p:sldId id="290" r:id="rId4"/>
    <p:sldId id="294" r:id="rId5"/>
    <p:sldId id="292" r:id="rId6"/>
    <p:sldId id="301" r:id="rId7"/>
    <p:sldId id="302" r:id="rId8"/>
    <p:sldId id="30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66FF"/>
    <a:srgbClr val="8BFC78"/>
    <a:srgbClr val="EFFD9D"/>
    <a:srgbClr val="AAEDF0"/>
    <a:srgbClr val="F6F680"/>
    <a:srgbClr val="50FB33"/>
    <a:srgbClr val="32EE8C"/>
    <a:srgbClr val="D0FAC4"/>
    <a:srgbClr val="FF0066"/>
    <a:srgbClr val="E46E0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22" autoAdjust="0"/>
    <p:restoredTop sz="93486" autoAdjust="0"/>
  </p:normalViewPr>
  <p:slideViewPr>
    <p:cSldViewPr>
      <p:cViewPr>
        <p:scale>
          <a:sx n="80" d="100"/>
          <a:sy n="80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A3F4FB0-C6D2-4DFE-B2D2-CA4C34DEFA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545272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359546E-B5DE-405A-A141-CBB0D5FE6CDC}" type="slidenum">
              <a:rPr lang="ru-RU" altLang="ru-RU" smtClean="0"/>
              <a:pPr eaLnBrk="1" hangingPunct="1">
                <a:spcBef>
                  <a:spcPct val="0"/>
                </a:spcBef>
              </a:pPr>
              <a:t>3</a:t>
            </a:fld>
            <a:endParaRPr lang="ru-RU" alt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359546E-B5DE-405A-A141-CBB0D5FE6CDC}" type="slidenum">
              <a:rPr lang="ru-RU" altLang="ru-RU" smtClean="0"/>
              <a:pPr eaLnBrk="1" hangingPunct="1">
                <a:spcBef>
                  <a:spcPct val="0"/>
                </a:spcBef>
              </a:pPr>
              <a:t>6</a:t>
            </a:fld>
            <a:endParaRPr lang="ru-RU" alt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Задание: задать с помощью двойных неравенств в градусах и радианах координатные четверти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359546E-B5DE-405A-A141-CBB0D5FE6CDC}" type="slidenum">
              <a:rPr lang="ru-RU" altLang="ru-RU" smtClean="0"/>
              <a:pPr eaLnBrk="1" hangingPunct="1">
                <a:spcBef>
                  <a:spcPct val="0"/>
                </a:spcBef>
              </a:pPr>
              <a:t>7</a:t>
            </a:fld>
            <a:endParaRPr lang="ru-RU" alt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14412-413D-41ED-ACB1-93E41094DA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8110250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35CC7-4D6C-4BD3-904A-2B5AEB56A4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72153330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6E3C4-0CAD-4032-98E3-11286B4B30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5470078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1BCCE-92E2-4D55-A76C-E74EFBE3F8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6505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5ED4D-A655-4917-AD4F-75A036A98F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0323444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AED51-D33A-4044-AC19-4E559FBE0B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677087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11F09-6EDC-4723-AE62-A27C831E4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0432873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9BD75-506C-4F0F-9212-952C8D8A73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2455554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7D1BD-EFAC-470C-9FBB-F16A3A1CAA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7369934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AEE7D-B2D5-4227-984A-48EA68B003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9565586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C57FB-C39D-4739-8741-2132FE282A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360714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D840B81-65F1-4009-A734-7926AE352C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9.bin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7.bin"/><Relationship Id="rId5" Type="http://schemas.openxmlformats.org/officeDocument/2006/relationships/image" Target="../media/image19.wmf"/><Relationship Id="rId15" Type="http://schemas.openxmlformats.org/officeDocument/2006/relationships/oleObject" Target="../embeddings/oleObject11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18.wmf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B2D9520-DABE-7246-882A-C4835B22BA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6148388" cy="930205"/>
          </a:xfrm>
        </p:spPr>
        <p:txBody>
          <a:bodyPr>
            <a:noAutofit/>
          </a:bodyPr>
          <a:lstStyle/>
          <a:p>
            <a:r>
              <a:rPr lang="ru-RU" sz="6000" dirty="0">
                <a:latin typeface="Arial" pitchFamily="34" charset="0"/>
                <a:cs typeface="Arial" pitchFamily="34" charset="0"/>
              </a:rPr>
              <a:t>Радианная мера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угла.</a:t>
            </a:r>
          </a:p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Поворот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точки вокруг начала координат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="" xmlns:a16="http://schemas.microsoft.com/office/drawing/2014/main" id="{FF1F4475-17ED-6F49-8E7E-6C32BC8F2DBF}"/>
              </a:ext>
            </a:extLst>
          </p:cNvPr>
          <p:cNvSpPr txBox="1">
            <a:spLocks/>
          </p:cNvSpPr>
          <p:nvPr/>
        </p:nvSpPr>
        <p:spPr>
          <a:xfrm>
            <a:off x="1857356" y="0"/>
            <a:ext cx="3334488" cy="101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freezing" dir="t"/>
            </a:scene3d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3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Тригонометрия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t="24737" r="63224"/>
          <a:stretch>
            <a:fillRect/>
          </a:stretch>
        </p:blipFill>
        <p:spPr bwMode="auto">
          <a:xfrm>
            <a:off x="6751823" y="500042"/>
            <a:ext cx="2392177" cy="5715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9348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4165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614862" y="700071"/>
            <a:ext cx="4186238" cy="193899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угол, опирающийся на дугу, длина которой равна радиусу окружности, называется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углом в один радиан.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79712" y="0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Радианная мера угла </a:t>
            </a:r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/>
        </p:nvGraphicFramePr>
        <p:xfrm>
          <a:off x="4529138" y="3321050"/>
          <a:ext cx="85725" cy="215900"/>
        </p:xfrm>
        <a:graphic>
          <a:graphicData uri="http://schemas.openxmlformats.org/presentationml/2006/ole">
            <p:oleObj spid="_x0000_s52226" name="Формула" r:id="rId3" imgW="113956" imgH="215801" progId="Equation.3">
              <p:embed/>
            </p:oleObj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4071934" y="2928934"/>
            <a:ext cx="4828920" cy="1935384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663144" y="3039661"/>
                <a:ext cx="6242343" cy="1456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/>
                  <a:t>С</a:t>
                </a:r>
                <a:r>
                  <a:rPr lang="en-US" sz="2400" dirty="0"/>
                  <a:t/>
                </a:r>
                <a:r>
                  <a:rPr lang="ru-RU" sz="2400" dirty="0"/>
                  <a:t>=</a:t>
                </a:r>
                <a:r>
                  <a:rPr lang="en-US" sz="2400" dirty="0"/>
                  <a:t/>
                </a:r>
                <a:r>
                  <a:rPr lang="ru-RU" sz="2400" dirty="0"/>
                  <a:t>2</a:t>
                </a:r>
                <a:r>
                  <a:rPr lang="en-US" sz="2400" dirty="0"/>
                  <a:t>𝜋R </a:t>
                </a:r>
                <a:r>
                  <a:rPr lang="mr-IN" sz="2400" dirty="0"/>
                  <a:t>–</a:t>
                </a:r>
                <a:r>
                  <a:rPr lang="en-US" sz="2400" dirty="0"/>
                  <a:t/>
                </a:r>
                <a:r>
                  <a:rPr lang="ru-RU" sz="2400" dirty="0"/>
                  <a:t>длина окружности</a:t>
                </a:r>
              </a:p>
              <a:p>
                <a:r>
                  <a:rPr lang="en-US" sz="2400" dirty="0"/>
                  <a:t>R=1 =&gt;  C = 2𝜋</a:t>
                </a:r>
              </a:p>
              <a:p>
                <a:r>
                  <a:rPr lang="en-US" sz="2400" dirty="0"/>
                  <a:t>2𝜋 = 360</a:t>
                </a:r>
                <a:r>
                  <a:rPr lang="en-US" sz="2400" baseline="30000" dirty="0"/>
                  <a:t>0  </a:t>
                </a:r>
                <a:r>
                  <a:rPr lang="en-US" sz="2400" dirty="0"/>
                  <a:t>=&gt; 𝜋 = 180</a:t>
                </a:r>
                <a:r>
                  <a:rPr lang="en-US" sz="2400" baseline="30000" dirty="0"/>
                  <a:t>0 </a:t>
                </a:r>
                <a:r>
                  <a:rPr lang="en-US" sz="2400" dirty="0"/>
                  <a:t>=&gt;  1 </a:t>
                </a:r>
                <a:r>
                  <a:rPr lang="ru-RU" sz="2400" dirty="0"/>
                  <a:t>рад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mr-IN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mr-IN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charset="0"/>
                                  </a:rPr>
                                  <m:t>180</m:t>
                                </m:r>
                              </m:num>
                              <m:den>
                                <m:r>
                                  <a:rPr lang="mr-IN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57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sz="2400" baseline="30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359" y="3039661"/>
                <a:ext cx="4681757" cy="1456681"/>
              </a:xfrm>
              <a:prstGeom prst="rect">
                <a:avLst/>
              </a:prstGeom>
              <a:blipFill>
                <a:blip r:embed="rId4"/>
                <a:stretch>
                  <a:fillRect l="-1423" t="-2586" b="-1724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Скругленный прямоугольник 29"/>
          <p:cNvSpPr/>
          <p:nvPr/>
        </p:nvSpPr>
        <p:spPr>
          <a:xfrm>
            <a:off x="4136639" y="5368047"/>
            <a:ext cx="2077397" cy="1168220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5598107" y="5554958"/>
                <a:ext cx="2687274" cy="8222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𝜶 </a:t>
                </a:r>
                <a:r>
                  <a:rPr lang="ru-RU" sz="2800" dirty="0"/>
                  <a:t>рад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mr-IN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mr-IN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charset="0"/>
                                  </a:rPr>
                                  <m:t>180</m:t>
                                </m:r>
                              </m:num>
                              <m:den>
                                <m:r>
                                  <a:rPr lang="mr-IN" sz="28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m:rPr>
                                <m:nor/>
                              </m:rPr>
                              <a:rPr lang="en-US" sz="2800" dirty="0"/>
                              <m:t>𝜶</m:t>
                            </m:r>
                          </m:e>
                        </m:d>
                      </m:e>
                      <m:sup>
                        <m:r>
                          <a:rPr lang="en-US" sz="2800" i="1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8580" y="5554958"/>
                <a:ext cx="2015456" cy="822276"/>
              </a:xfrm>
              <a:prstGeom prst="rect">
                <a:avLst/>
              </a:prstGeom>
              <a:blipFill>
                <a:blip r:embed="rId5"/>
                <a:stretch>
                  <a:fillRect l="-4717" b="-75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Скругленный прямоугольник 33"/>
          <p:cNvSpPr/>
          <p:nvPr/>
        </p:nvSpPr>
        <p:spPr>
          <a:xfrm>
            <a:off x="6477000" y="5368048"/>
            <a:ext cx="2004663" cy="1168219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8772979" y="5632703"/>
                <a:ext cx="2398926" cy="6667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/>
                  <a:t>𝜶</a:t>
                </a:r>
                <a:r>
                  <a:rPr lang="en-US" sz="2800" baseline="30000" dirty="0"/>
                  <a:t>0 </a:t>
                </a:r>
                <a:r>
                  <a:rPr lang="ru-RU" sz="28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mr-I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num>
                      <m:den>
                        <m:r>
                          <a:rPr lang="en-US" sz="2800" i="1">
                            <a:latin typeface="Cambria Math" charset="0"/>
                          </a:rPr>
                          <m:t>180 </m:t>
                        </m:r>
                      </m:den>
                    </m:f>
                    <m:r>
                      <a:rPr lang="mr-IN" sz="2800" b="1" i="1">
                        <a:latin typeface="Cambria Math" charset="0"/>
                        <a:ea typeface="Cambria Math" charset="0"/>
                        <a:cs typeface="Cambria Math" charset="0"/>
                      </a:rPr>
                      <m:t>𝜶</m:t>
                    </m:r>
                    <m:r>
                      <a:rPr lang="ru-RU" sz="28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2800" dirty="0"/>
                  <a:t/>
                </a:r>
                <a:r>
                  <a:rPr lang="ru-RU" sz="2800" dirty="0"/>
                  <a:t>рад</a:t>
                </a: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9734" y="5632703"/>
                <a:ext cx="1799195" cy="666786"/>
              </a:xfrm>
              <a:prstGeom prst="rect">
                <a:avLst/>
              </a:prstGeom>
              <a:blipFill>
                <a:blip r:embed="rId6"/>
                <a:stretch>
                  <a:fillRect l="-5263" t="-3846" r="-4211" b="-17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Скругленный прямоугольник 8">
            <a:extLst>
              <a:ext uri="{FF2B5EF4-FFF2-40B4-BE49-F238E27FC236}">
                <a16:creationId xmlns="" xmlns:a16="http://schemas.microsoft.com/office/drawing/2014/main" id="{85064AB9-D218-3040-B3BB-7762E458AEDD}"/>
              </a:ext>
            </a:extLst>
          </p:cNvPr>
          <p:cNvSpPr/>
          <p:nvPr/>
        </p:nvSpPr>
        <p:spPr>
          <a:xfrm>
            <a:off x="6679692" y="3744747"/>
            <a:ext cx="2121408" cy="84807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7"/>
          <a:srcRect t="24737" r="63224"/>
          <a:stretch>
            <a:fillRect/>
          </a:stretch>
        </p:blipFill>
        <p:spPr bwMode="auto">
          <a:xfrm>
            <a:off x="214282" y="642917"/>
            <a:ext cx="3143272" cy="596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7934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2" grpId="0"/>
      <p:bldP spid="2" grpId="0" animBg="1"/>
      <p:bldP spid="30" grpId="0" animBg="1"/>
      <p:bldP spid="34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154" name="Oval 2"/>
          <p:cNvSpPr>
            <a:spLocks noChangeArrowheads="1"/>
          </p:cNvSpPr>
          <p:nvPr/>
        </p:nvSpPr>
        <p:spPr bwMode="auto">
          <a:xfrm>
            <a:off x="1016000" y="1727200"/>
            <a:ext cx="4533900" cy="4495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55" name="Text Box 3"/>
          <p:cNvSpPr txBox="1">
            <a:spLocks noChangeArrowheads="1"/>
          </p:cNvSpPr>
          <p:nvPr/>
        </p:nvSpPr>
        <p:spPr bwMode="auto">
          <a:xfrm>
            <a:off x="6400800" y="3810000"/>
            <a:ext cx="465138" cy="7620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5165" name="Freeform 13"/>
          <p:cNvSpPr>
            <a:spLocks/>
          </p:cNvSpPr>
          <p:nvPr/>
        </p:nvSpPr>
        <p:spPr bwMode="auto">
          <a:xfrm>
            <a:off x="800100" y="3973513"/>
            <a:ext cx="5900738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717" y="0"/>
              </a:cxn>
            </a:cxnLst>
            <a:rect l="0" t="0" r="r" b="b"/>
            <a:pathLst>
              <a:path w="3717" h="1">
                <a:moveTo>
                  <a:pt x="0" y="0"/>
                </a:moveTo>
                <a:lnTo>
                  <a:pt x="3717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66" name="Freeform 14"/>
          <p:cNvSpPr>
            <a:spLocks/>
          </p:cNvSpPr>
          <p:nvPr/>
        </p:nvSpPr>
        <p:spPr bwMode="auto">
          <a:xfrm>
            <a:off x="3230881" y="1371600"/>
            <a:ext cx="45719" cy="5486400"/>
          </a:xfrm>
          <a:custGeom>
            <a:avLst/>
            <a:gdLst/>
            <a:ahLst/>
            <a:cxnLst>
              <a:cxn ang="0">
                <a:pos x="11" y="3630"/>
              </a:cxn>
              <a:cxn ang="0">
                <a:pos x="0" y="0"/>
              </a:cxn>
            </a:cxnLst>
            <a:rect l="0" t="0" r="r" b="b"/>
            <a:pathLst>
              <a:path w="11" h="3630">
                <a:moveTo>
                  <a:pt x="11" y="3630"/>
                </a:moveTo>
                <a:lnTo>
                  <a:pt x="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67" name="Text Box 15"/>
          <p:cNvSpPr txBox="1">
            <a:spLocks noChangeArrowheads="1"/>
          </p:cNvSpPr>
          <p:nvPr/>
        </p:nvSpPr>
        <p:spPr bwMode="auto">
          <a:xfrm>
            <a:off x="2695092" y="1066800"/>
            <a:ext cx="431800" cy="7620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y</a:t>
            </a:r>
            <a:endParaRPr lang="ru-RU" sz="4400" i="1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5168" name="Text Box 16"/>
          <p:cNvSpPr txBox="1">
            <a:spLocks noChangeArrowheads="1"/>
          </p:cNvSpPr>
          <p:nvPr/>
        </p:nvSpPr>
        <p:spPr bwMode="auto">
          <a:xfrm>
            <a:off x="2738438" y="3878263"/>
            <a:ext cx="479425" cy="579437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</a:t>
            </a:r>
            <a:endParaRPr lang="ru-RU" sz="32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5170" name="Freeform 18"/>
          <p:cNvSpPr>
            <a:spLocks/>
          </p:cNvSpPr>
          <p:nvPr/>
        </p:nvSpPr>
        <p:spPr bwMode="auto">
          <a:xfrm>
            <a:off x="1981200" y="5257800"/>
            <a:ext cx="3206750" cy="12700"/>
          </a:xfrm>
          <a:custGeom>
            <a:avLst/>
            <a:gdLst/>
            <a:ahLst/>
            <a:cxnLst>
              <a:cxn ang="0">
                <a:pos x="1566" y="6"/>
              </a:cxn>
              <a:cxn ang="0">
                <a:pos x="0" y="0"/>
              </a:cxn>
            </a:cxnLst>
            <a:rect l="0" t="0" r="r" b="b"/>
            <a:pathLst>
              <a:path w="1566" h="6">
                <a:moveTo>
                  <a:pt x="1566" y="6"/>
                </a:moveTo>
                <a:lnTo>
                  <a:pt x="0" y="0"/>
                </a:lnTo>
              </a:path>
            </a:pathLst>
          </a:custGeom>
          <a:noFill/>
          <a:ln w="28575" cap="flat" cmpd="sng">
            <a:noFill/>
            <a:prstDash val="solid"/>
            <a:round/>
            <a:headEnd type="none" w="lg" len="lg"/>
            <a:tailEnd type="none" w="lg" len="lg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71" name="Oval 19"/>
          <p:cNvSpPr>
            <a:spLocks noChangeArrowheads="1"/>
          </p:cNvSpPr>
          <p:nvPr/>
        </p:nvSpPr>
        <p:spPr bwMode="auto">
          <a:xfrm rot="3834243">
            <a:off x="3216276" y="3924300"/>
            <a:ext cx="131762" cy="1222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2"/>
            </a:solidFill>
            <a:round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939800" y="3886200"/>
            <a:ext cx="4668838" cy="157163"/>
            <a:chOff x="208" y="2448"/>
            <a:chExt cx="2941" cy="99"/>
          </a:xfrm>
        </p:grpSpPr>
        <p:grpSp>
          <p:nvGrpSpPr>
            <p:cNvPr id="3097" name="Group 21"/>
            <p:cNvGrpSpPr>
              <a:grpSpLocks/>
            </p:cNvGrpSpPr>
            <p:nvPr/>
          </p:nvGrpSpPr>
          <p:grpSpPr bwMode="auto">
            <a:xfrm>
              <a:off x="1680" y="2448"/>
              <a:ext cx="1469" cy="83"/>
              <a:chOff x="1680" y="2448"/>
              <a:chExt cx="1469" cy="83"/>
            </a:xfrm>
          </p:grpSpPr>
          <p:sp>
            <p:nvSpPr>
              <p:cNvPr id="945174" name="Freeform 22"/>
              <p:cNvSpPr>
                <a:spLocks/>
              </p:cNvSpPr>
              <p:nvPr/>
            </p:nvSpPr>
            <p:spPr bwMode="auto">
              <a:xfrm>
                <a:off x="1680" y="2488"/>
                <a:ext cx="1440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440" y="0"/>
                  </a:cxn>
                </a:cxnLst>
                <a:rect l="0" t="0" r="r" b="b"/>
                <a:pathLst>
                  <a:path w="1440" h="8">
                    <a:moveTo>
                      <a:pt x="0" y="8"/>
                    </a:moveTo>
                    <a:lnTo>
                      <a:pt x="1440" y="0"/>
                    </a:ln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5175" name="Oval 23"/>
              <p:cNvSpPr>
                <a:spLocks noChangeArrowheads="1"/>
              </p:cNvSpPr>
              <p:nvPr/>
            </p:nvSpPr>
            <p:spPr bwMode="auto">
              <a:xfrm rot="3834243">
                <a:off x="3069" y="2451"/>
                <a:ext cx="83" cy="7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098" name="Group 24"/>
            <p:cNvGrpSpPr>
              <a:grpSpLocks/>
            </p:cNvGrpSpPr>
            <p:nvPr/>
          </p:nvGrpSpPr>
          <p:grpSpPr bwMode="auto">
            <a:xfrm flipH="1" flipV="1">
              <a:off x="208" y="2464"/>
              <a:ext cx="1469" cy="83"/>
              <a:chOff x="1680" y="2448"/>
              <a:chExt cx="1469" cy="83"/>
            </a:xfrm>
          </p:grpSpPr>
          <p:sp>
            <p:nvSpPr>
              <p:cNvPr id="945177" name="Freeform 25"/>
              <p:cNvSpPr>
                <a:spLocks/>
              </p:cNvSpPr>
              <p:nvPr/>
            </p:nvSpPr>
            <p:spPr bwMode="auto">
              <a:xfrm>
                <a:off x="1680" y="2488"/>
                <a:ext cx="1440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440" y="0"/>
                  </a:cxn>
                </a:cxnLst>
                <a:rect l="0" t="0" r="r" b="b"/>
                <a:pathLst>
                  <a:path w="1440" h="8">
                    <a:moveTo>
                      <a:pt x="0" y="8"/>
                    </a:moveTo>
                    <a:lnTo>
                      <a:pt x="1440" y="0"/>
                    </a:lnTo>
                  </a:path>
                </a:pathLst>
              </a:custGeom>
              <a:noFill/>
              <a:ln w="28575" cap="flat" cmpd="sng">
                <a:noFill/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5178" name="Oval 26"/>
              <p:cNvSpPr>
                <a:spLocks noChangeArrowheads="1"/>
              </p:cNvSpPr>
              <p:nvPr/>
            </p:nvSpPr>
            <p:spPr bwMode="auto">
              <a:xfrm rot="3834243">
                <a:off x="3069" y="2451"/>
                <a:ext cx="83" cy="77"/>
              </a:xfrm>
              <a:prstGeom prst="ellipse">
                <a:avLst/>
              </a:prstGeom>
              <a:noFill/>
              <a:ln w="9525">
                <a:noFill/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945179" name="AutoShape 27"/>
          <p:cNvSpPr>
            <a:spLocks noChangeAspect="1" noChangeArrowheads="1" noTextEdit="1"/>
          </p:cNvSpPr>
          <p:nvPr/>
        </p:nvSpPr>
        <p:spPr bwMode="auto">
          <a:xfrm>
            <a:off x="609600" y="163513"/>
            <a:ext cx="152400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45184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57332115"/>
              </p:ext>
            </p:extLst>
          </p:nvPr>
        </p:nvGraphicFramePr>
        <p:xfrm>
          <a:off x="4224338" y="2882106"/>
          <a:ext cx="874712" cy="850900"/>
        </p:xfrm>
        <a:graphic>
          <a:graphicData uri="http://schemas.openxmlformats.org/presentationml/2006/ole">
            <p:oleObj spid="_x0000_s19527" name="Формула" r:id="rId4" imgW="495000" imgH="457200" progId="Equation.3">
              <p:embed/>
            </p:oleObj>
          </a:graphicData>
        </a:graphic>
      </p:graphicFrame>
      <p:graphicFrame>
        <p:nvGraphicFramePr>
          <p:cNvPr id="945185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39009401"/>
              </p:ext>
            </p:extLst>
          </p:nvPr>
        </p:nvGraphicFramePr>
        <p:xfrm>
          <a:off x="5006636" y="1999796"/>
          <a:ext cx="1166813" cy="377825"/>
        </p:xfrm>
        <a:graphic>
          <a:graphicData uri="http://schemas.openxmlformats.org/presentationml/2006/ole">
            <p:oleObj spid="_x0000_s19528" name="Формула" r:id="rId5" imgW="660240" imgH="203040" progId="Equation.3">
              <p:embed/>
            </p:oleObj>
          </a:graphicData>
        </a:graphic>
      </p:graphicFrame>
      <p:graphicFrame>
        <p:nvGraphicFramePr>
          <p:cNvPr id="945186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76397504"/>
              </p:ext>
            </p:extLst>
          </p:nvPr>
        </p:nvGraphicFramePr>
        <p:xfrm>
          <a:off x="469900" y="2026106"/>
          <a:ext cx="1031875" cy="377825"/>
        </p:xfrm>
        <a:graphic>
          <a:graphicData uri="http://schemas.openxmlformats.org/presentationml/2006/ole">
            <p:oleObj spid="_x0000_s19529" name="Формула" r:id="rId6" imgW="583947" imgH="203112" progId="Equation.3">
              <p:embed/>
            </p:oleObj>
          </a:graphicData>
        </a:graphic>
      </p:graphicFrame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5562600" y="2590800"/>
            <a:ext cx="1065213" cy="1433513"/>
            <a:chOff x="3504" y="1632"/>
            <a:chExt cx="671" cy="903"/>
          </a:xfrm>
        </p:grpSpPr>
        <p:sp>
          <p:nvSpPr>
            <p:cNvPr id="945189" name="Text Box 37"/>
            <p:cNvSpPr txBox="1">
              <a:spLocks noChangeArrowheads="1"/>
            </p:cNvSpPr>
            <p:nvPr/>
          </p:nvSpPr>
          <p:spPr bwMode="auto">
            <a:xfrm>
              <a:off x="3648" y="1632"/>
              <a:ext cx="527" cy="9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88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</p:txBody>
        </p:sp>
        <p:sp>
          <p:nvSpPr>
            <p:cNvPr id="945192" name="Freeform 40"/>
            <p:cNvSpPr>
              <a:spLocks/>
            </p:cNvSpPr>
            <p:nvPr/>
          </p:nvSpPr>
          <p:spPr bwMode="auto">
            <a:xfrm>
              <a:off x="3504" y="1776"/>
              <a:ext cx="144" cy="624"/>
            </a:xfrm>
            <a:custGeom>
              <a:avLst/>
              <a:gdLst/>
              <a:ahLst/>
              <a:cxnLst>
                <a:cxn ang="0">
                  <a:pos x="144" y="624"/>
                </a:cxn>
                <a:cxn ang="0">
                  <a:pos x="96" y="288"/>
                </a:cxn>
                <a:cxn ang="0">
                  <a:pos x="0" y="0"/>
                </a:cxn>
              </a:cxnLst>
              <a:rect l="0" t="0" r="r" b="b"/>
              <a:pathLst>
                <a:path w="144" h="624">
                  <a:moveTo>
                    <a:pt x="144" y="624"/>
                  </a:moveTo>
                  <a:cubicBezTo>
                    <a:pt x="132" y="508"/>
                    <a:pt x="120" y="392"/>
                    <a:pt x="96" y="288"/>
                  </a:cubicBezTo>
                  <a:cubicBezTo>
                    <a:pt x="72" y="184"/>
                    <a:pt x="36" y="92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007CD0"/>
              </a:solidFill>
              <a:prstDash val="solid"/>
              <a:round/>
              <a:headEnd/>
              <a:tailEnd type="stealth" w="lg" len="lg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5562600" y="3810000"/>
            <a:ext cx="1111250" cy="1433513"/>
            <a:chOff x="3504" y="2400"/>
            <a:chExt cx="700" cy="903"/>
          </a:xfrm>
        </p:grpSpPr>
        <p:sp>
          <p:nvSpPr>
            <p:cNvPr id="945190" name="Text Box 38"/>
            <p:cNvSpPr txBox="1">
              <a:spLocks noChangeArrowheads="1"/>
            </p:cNvSpPr>
            <p:nvPr/>
          </p:nvSpPr>
          <p:spPr bwMode="auto">
            <a:xfrm>
              <a:off x="3696" y="2400"/>
              <a:ext cx="508" cy="9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88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</a:p>
          </p:txBody>
        </p:sp>
        <p:sp>
          <p:nvSpPr>
            <p:cNvPr id="945193" name="Freeform 41"/>
            <p:cNvSpPr>
              <a:spLocks/>
            </p:cNvSpPr>
            <p:nvPr/>
          </p:nvSpPr>
          <p:spPr bwMode="auto">
            <a:xfrm flipV="1">
              <a:off x="3504" y="2544"/>
              <a:ext cx="144" cy="624"/>
            </a:xfrm>
            <a:custGeom>
              <a:avLst/>
              <a:gdLst/>
              <a:ahLst/>
              <a:cxnLst>
                <a:cxn ang="0">
                  <a:pos x="144" y="624"/>
                </a:cxn>
                <a:cxn ang="0">
                  <a:pos x="96" y="288"/>
                </a:cxn>
                <a:cxn ang="0">
                  <a:pos x="0" y="0"/>
                </a:cxn>
              </a:cxnLst>
              <a:rect l="0" t="0" r="r" b="b"/>
              <a:pathLst>
                <a:path w="144" h="624">
                  <a:moveTo>
                    <a:pt x="144" y="624"/>
                  </a:moveTo>
                  <a:cubicBezTo>
                    <a:pt x="132" y="508"/>
                    <a:pt x="120" y="392"/>
                    <a:pt x="96" y="288"/>
                  </a:cubicBezTo>
                  <a:cubicBezTo>
                    <a:pt x="72" y="184"/>
                    <a:pt x="36" y="92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007CD0"/>
              </a:solidFill>
              <a:prstDash val="solid"/>
              <a:round/>
              <a:headEnd/>
              <a:tailEnd type="stealth" w="lg" len="lg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9" name="AutoShape 2"/>
          <p:cNvSpPr txBox="1">
            <a:spLocks noChangeArrowheads="1"/>
          </p:cNvSpPr>
          <p:nvPr/>
        </p:nvSpPr>
        <p:spPr>
          <a:xfrm>
            <a:off x="76200" y="163513"/>
            <a:ext cx="8839200" cy="15001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400" b="1" dirty="0" smtClean="0">
                <a:latin typeface="Cambria" panose="02040503050406030204" pitchFamily="18" charset="0"/>
              </a:rPr>
              <a:t>Окружность с центром в начале системы координат </a:t>
            </a:r>
            <a:r>
              <a:rPr lang="en-US" altLang="ru-RU" sz="2400" b="1" i="1" dirty="0" smtClean="0">
                <a:latin typeface="Cambria" panose="02040503050406030204" pitchFamily="18" charset="0"/>
              </a:rPr>
              <a:t>Oxy</a:t>
            </a:r>
            <a:r>
              <a:rPr lang="en-US" altLang="ru-RU" sz="2400" b="1" dirty="0" smtClean="0">
                <a:latin typeface="Cambria" panose="02040503050406030204" pitchFamily="18" charset="0"/>
              </a:rPr>
              <a:t> </a:t>
            </a:r>
            <a:r>
              <a:rPr lang="ru-RU" altLang="ru-RU" sz="2400" b="1" dirty="0" smtClean="0">
                <a:latin typeface="Cambria" panose="02040503050406030204" pitchFamily="18" charset="0"/>
              </a:rPr>
              <a:t>и радиусом, равным единице, называется </a:t>
            </a:r>
            <a:r>
              <a:rPr lang="ru-RU" altLang="ru-RU" sz="2400" b="1" i="1" u="sng" dirty="0" smtClean="0">
                <a:latin typeface="Cambria" panose="02040503050406030204" pitchFamily="18" charset="0"/>
              </a:rPr>
              <a:t>единичной</a:t>
            </a:r>
            <a:r>
              <a:rPr lang="ru-RU" altLang="ru-RU" sz="2400" b="1" dirty="0" smtClean="0">
                <a:latin typeface="Cambria" panose="02040503050406030204" pitchFamily="18" charset="0"/>
              </a:rPr>
              <a:t>, а ограниченный ей круг – </a:t>
            </a:r>
            <a:r>
              <a:rPr lang="ru-RU" altLang="ru-RU" sz="2400" b="1" i="1" u="sng" dirty="0" smtClean="0">
                <a:latin typeface="Cambria" panose="02040503050406030204" pitchFamily="18" charset="0"/>
              </a:rPr>
              <a:t>тригонометрическим</a:t>
            </a:r>
            <a:r>
              <a:rPr lang="ru-RU" altLang="ru-RU" sz="2400" b="1" dirty="0" smtClean="0">
                <a:latin typeface="Cambria" panose="02040503050406030204" pitchFamily="18" charset="0"/>
              </a:rPr>
              <a:t>.</a:t>
            </a:r>
            <a:endParaRPr lang="ru-RU" altLang="ru-RU" sz="2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66441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820000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4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945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820000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9380000">
                                      <p:cBhvr>
                                        <p:cTn id="4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4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9380000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45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9820000"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03" name="Rectangle 347"/>
          <p:cNvSpPr>
            <a:spLocks noChangeArrowheads="1"/>
          </p:cNvSpPr>
          <p:nvPr/>
        </p:nvSpPr>
        <p:spPr bwMode="auto">
          <a:xfrm>
            <a:off x="4267200" y="37491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04" name="Rectangle 348"/>
          <p:cNvSpPr>
            <a:spLocks noChangeArrowheads="1"/>
          </p:cNvSpPr>
          <p:nvPr/>
        </p:nvSpPr>
        <p:spPr bwMode="auto">
          <a:xfrm>
            <a:off x="4267200" y="16155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05" name="Rectangle 349"/>
          <p:cNvSpPr>
            <a:spLocks noChangeArrowheads="1"/>
          </p:cNvSpPr>
          <p:nvPr/>
        </p:nvSpPr>
        <p:spPr bwMode="auto">
          <a:xfrm>
            <a:off x="4267200" y="26823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06" name="Rectangle 350"/>
          <p:cNvSpPr>
            <a:spLocks noChangeArrowheads="1"/>
          </p:cNvSpPr>
          <p:nvPr/>
        </p:nvSpPr>
        <p:spPr bwMode="auto">
          <a:xfrm>
            <a:off x="5334000" y="37491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07" name="Rectangle 351"/>
          <p:cNvSpPr>
            <a:spLocks noChangeArrowheads="1"/>
          </p:cNvSpPr>
          <p:nvPr/>
        </p:nvSpPr>
        <p:spPr bwMode="auto">
          <a:xfrm>
            <a:off x="5334000" y="26823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08" name="Rectangle 352"/>
          <p:cNvSpPr>
            <a:spLocks noChangeArrowheads="1"/>
          </p:cNvSpPr>
          <p:nvPr/>
        </p:nvSpPr>
        <p:spPr bwMode="auto">
          <a:xfrm>
            <a:off x="5334000" y="16155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09" name="Rectangle 353"/>
          <p:cNvSpPr>
            <a:spLocks noChangeArrowheads="1"/>
          </p:cNvSpPr>
          <p:nvPr/>
        </p:nvSpPr>
        <p:spPr bwMode="auto">
          <a:xfrm>
            <a:off x="2133600" y="37491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0" name="Rectangle 354"/>
          <p:cNvSpPr>
            <a:spLocks noChangeArrowheads="1"/>
          </p:cNvSpPr>
          <p:nvPr/>
        </p:nvSpPr>
        <p:spPr bwMode="auto">
          <a:xfrm>
            <a:off x="2133600" y="16155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1" name="Rectangle 355"/>
          <p:cNvSpPr>
            <a:spLocks noChangeArrowheads="1"/>
          </p:cNvSpPr>
          <p:nvPr/>
        </p:nvSpPr>
        <p:spPr bwMode="auto">
          <a:xfrm>
            <a:off x="3162842" y="2766066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2" name="Rectangle 356"/>
          <p:cNvSpPr>
            <a:spLocks noChangeArrowheads="1"/>
          </p:cNvSpPr>
          <p:nvPr/>
        </p:nvSpPr>
        <p:spPr bwMode="auto">
          <a:xfrm>
            <a:off x="3200400" y="37491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3" name="Rectangle 357"/>
          <p:cNvSpPr>
            <a:spLocks noChangeArrowheads="1"/>
          </p:cNvSpPr>
          <p:nvPr/>
        </p:nvSpPr>
        <p:spPr bwMode="auto">
          <a:xfrm>
            <a:off x="3200400" y="26823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4" name="Rectangle 358"/>
          <p:cNvSpPr>
            <a:spLocks noChangeArrowheads="1"/>
          </p:cNvSpPr>
          <p:nvPr/>
        </p:nvSpPr>
        <p:spPr bwMode="auto">
          <a:xfrm>
            <a:off x="3200400" y="16155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5" name="Rectangle 359"/>
          <p:cNvSpPr>
            <a:spLocks noChangeArrowheads="1"/>
          </p:cNvSpPr>
          <p:nvPr/>
        </p:nvSpPr>
        <p:spPr bwMode="auto">
          <a:xfrm>
            <a:off x="4267200" y="48159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6" name="Rectangle 360"/>
          <p:cNvSpPr>
            <a:spLocks noChangeArrowheads="1"/>
          </p:cNvSpPr>
          <p:nvPr/>
        </p:nvSpPr>
        <p:spPr bwMode="auto">
          <a:xfrm>
            <a:off x="3200400" y="48159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7" name="Rectangle 361"/>
          <p:cNvSpPr>
            <a:spLocks noChangeArrowheads="1"/>
          </p:cNvSpPr>
          <p:nvPr/>
        </p:nvSpPr>
        <p:spPr bwMode="auto">
          <a:xfrm>
            <a:off x="5334000" y="48159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8" name="Rectangle 362"/>
          <p:cNvSpPr>
            <a:spLocks noChangeArrowheads="1"/>
          </p:cNvSpPr>
          <p:nvPr/>
        </p:nvSpPr>
        <p:spPr bwMode="auto">
          <a:xfrm>
            <a:off x="2133600" y="4815909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19" name="Line 363"/>
          <p:cNvSpPr>
            <a:spLocks noChangeShapeType="1"/>
          </p:cNvSpPr>
          <p:nvPr/>
        </p:nvSpPr>
        <p:spPr bwMode="auto">
          <a:xfrm>
            <a:off x="1676400" y="3749109"/>
            <a:ext cx="6248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420" name="Line 364"/>
          <p:cNvSpPr>
            <a:spLocks noChangeShapeType="1"/>
          </p:cNvSpPr>
          <p:nvPr/>
        </p:nvSpPr>
        <p:spPr bwMode="auto">
          <a:xfrm flipH="1" flipV="1">
            <a:off x="4267200" y="990034"/>
            <a:ext cx="0" cy="5502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421" name="Text Box 365"/>
          <p:cNvSpPr txBox="1">
            <a:spLocks noChangeArrowheads="1"/>
          </p:cNvSpPr>
          <p:nvPr/>
        </p:nvSpPr>
        <p:spPr bwMode="auto">
          <a:xfrm>
            <a:off x="7543800" y="4053909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FBFBFB"/>
                </a:solidFill>
              </a:rPr>
              <a:t>Х</a:t>
            </a:r>
          </a:p>
        </p:txBody>
      </p:sp>
      <p:sp>
        <p:nvSpPr>
          <p:cNvPr id="45422" name="Text Box 366"/>
          <p:cNvSpPr txBox="1">
            <a:spLocks noChangeArrowheads="1"/>
          </p:cNvSpPr>
          <p:nvPr/>
        </p:nvSpPr>
        <p:spPr bwMode="auto">
          <a:xfrm>
            <a:off x="3733800" y="701109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8F8F8"/>
                </a:solidFill>
              </a:rPr>
              <a:t>у</a:t>
            </a:r>
          </a:p>
        </p:txBody>
      </p:sp>
      <p:sp>
        <p:nvSpPr>
          <p:cNvPr id="45427" name="Oval 371"/>
          <p:cNvSpPr>
            <a:spLocks noChangeArrowheads="1"/>
          </p:cNvSpPr>
          <p:nvPr/>
        </p:nvSpPr>
        <p:spPr bwMode="auto">
          <a:xfrm>
            <a:off x="2133600" y="1615509"/>
            <a:ext cx="4267200" cy="42672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428" name="Oval 372"/>
          <p:cNvSpPr>
            <a:spLocks noChangeArrowheads="1"/>
          </p:cNvSpPr>
          <p:nvPr/>
        </p:nvSpPr>
        <p:spPr bwMode="auto">
          <a:xfrm>
            <a:off x="6019800" y="26061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45429" name="Oval 373"/>
          <p:cNvSpPr>
            <a:spLocks noChangeArrowheads="1"/>
          </p:cNvSpPr>
          <p:nvPr/>
        </p:nvSpPr>
        <p:spPr bwMode="auto">
          <a:xfrm>
            <a:off x="5243513" y="17679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45430" name="Text Box 374"/>
          <p:cNvSpPr txBox="1">
            <a:spLocks noChangeArrowheads="1"/>
          </p:cNvSpPr>
          <p:nvPr/>
        </p:nvSpPr>
        <p:spPr bwMode="auto">
          <a:xfrm>
            <a:off x="6503988" y="3293725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0</a:t>
            </a:r>
            <a:r>
              <a:rPr lang="en-US" sz="2400" b="1" dirty="0" smtClean="0">
                <a:solidFill>
                  <a:srgbClr val="FF6600"/>
                </a:solidFill>
                <a:latin typeface="Cambria" panose="02040503050406030204" pitchFamily="18" charset="0"/>
              </a:rPr>
              <a:t>°</a:t>
            </a:r>
            <a:endParaRPr lang="en-US" sz="2400" b="1" dirty="0">
              <a:solidFill>
                <a:srgbClr val="FF6600"/>
              </a:solidFill>
              <a:latin typeface="Cambria" panose="02040503050406030204" pitchFamily="18" charset="0"/>
            </a:endParaRPr>
          </a:p>
        </p:txBody>
      </p:sp>
      <p:sp>
        <p:nvSpPr>
          <p:cNvPr id="45431" name="Oval 375"/>
          <p:cNvSpPr>
            <a:spLocks noChangeArrowheads="1"/>
          </p:cNvSpPr>
          <p:nvPr/>
        </p:nvSpPr>
        <p:spPr bwMode="auto">
          <a:xfrm>
            <a:off x="2057400" y="36729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45432" name="Text Box 376"/>
          <p:cNvSpPr txBox="1">
            <a:spLocks noChangeArrowheads="1"/>
          </p:cNvSpPr>
          <p:nvPr/>
        </p:nvSpPr>
        <p:spPr bwMode="auto">
          <a:xfrm>
            <a:off x="1219200" y="3291909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180</a:t>
            </a:r>
            <a:r>
              <a:rPr lang="en-US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33" name="Oval 377"/>
          <p:cNvSpPr>
            <a:spLocks noChangeArrowheads="1"/>
          </p:cNvSpPr>
          <p:nvPr/>
        </p:nvSpPr>
        <p:spPr bwMode="auto">
          <a:xfrm>
            <a:off x="4191000" y="58065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45434" name="Oval 378"/>
          <p:cNvSpPr>
            <a:spLocks noChangeArrowheads="1"/>
          </p:cNvSpPr>
          <p:nvPr/>
        </p:nvSpPr>
        <p:spPr bwMode="auto">
          <a:xfrm>
            <a:off x="5715000" y="21489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45435" name="Oval 379"/>
          <p:cNvSpPr>
            <a:spLocks noChangeArrowheads="1"/>
          </p:cNvSpPr>
          <p:nvPr/>
        </p:nvSpPr>
        <p:spPr bwMode="auto">
          <a:xfrm>
            <a:off x="6019800" y="4739709"/>
            <a:ext cx="179388" cy="179388"/>
          </a:xfrm>
          <a:prstGeom prst="ellipse">
            <a:avLst/>
          </a:prstGeom>
          <a:solidFill>
            <a:srgbClr val="00CCFF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45436" name="Oval 380"/>
          <p:cNvSpPr>
            <a:spLocks noChangeArrowheads="1"/>
          </p:cNvSpPr>
          <p:nvPr/>
        </p:nvSpPr>
        <p:spPr bwMode="auto">
          <a:xfrm>
            <a:off x="5257800" y="5501709"/>
            <a:ext cx="179388" cy="179388"/>
          </a:xfrm>
          <a:prstGeom prst="ellipse">
            <a:avLst/>
          </a:prstGeom>
          <a:solidFill>
            <a:srgbClr val="00CCFF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45437" name="Oval 381"/>
          <p:cNvSpPr>
            <a:spLocks noChangeArrowheads="1"/>
          </p:cNvSpPr>
          <p:nvPr/>
        </p:nvSpPr>
        <p:spPr bwMode="auto">
          <a:xfrm>
            <a:off x="5715000" y="5196909"/>
            <a:ext cx="179388" cy="179388"/>
          </a:xfrm>
          <a:prstGeom prst="ellipse">
            <a:avLst/>
          </a:prstGeom>
          <a:solidFill>
            <a:srgbClr val="00CCFF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45439" name="Oval 383"/>
          <p:cNvSpPr>
            <a:spLocks noChangeArrowheads="1"/>
          </p:cNvSpPr>
          <p:nvPr/>
        </p:nvSpPr>
        <p:spPr bwMode="auto">
          <a:xfrm>
            <a:off x="2286000" y="26061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solidFill>
                <a:srgbClr val="FF3300"/>
              </a:solidFill>
            </a:endParaRPr>
          </a:p>
        </p:txBody>
      </p:sp>
      <p:sp>
        <p:nvSpPr>
          <p:cNvPr id="45440" name="Oval 384"/>
          <p:cNvSpPr>
            <a:spLocks noChangeArrowheads="1"/>
          </p:cNvSpPr>
          <p:nvPr/>
        </p:nvSpPr>
        <p:spPr bwMode="auto">
          <a:xfrm>
            <a:off x="3124200" y="17679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solidFill>
                <a:srgbClr val="FF3300"/>
              </a:solidFill>
            </a:endParaRPr>
          </a:p>
        </p:txBody>
      </p:sp>
      <p:sp>
        <p:nvSpPr>
          <p:cNvPr id="45441" name="Oval 385"/>
          <p:cNvSpPr>
            <a:spLocks noChangeArrowheads="1"/>
          </p:cNvSpPr>
          <p:nvPr/>
        </p:nvSpPr>
        <p:spPr bwMode="auto">
          <a:xfrm>
            <a:off x="2667000" y="21489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solidFill>
                <a:srgbClr val="FF3300"/>
              </a:solidFill>
            </a:endParaRPr>
          </a:p>
        </p:txBody>
      </p:sp>
      <p:sp>
        <p:nvSpPr>
          <p:cNvPr id="45442" name="Oval 386"/>
          <p:cNvSpPr>
            <a:spLocks noChangeArrowheads="1"/>
          </p:cNvSpPr>
          <p:nvPr/>
        </p:nvSpPr>
        <p:spPr bwMode="auto">
          <a:xfrm>
            <a:off x="3124200" y="5501709"/>
            <a:ext cx="179388" cy="179388"/>
          </a:xfrm>
          <a:prstGeom prst="ellipse">
            <a:avLst/>
          </a:prstGeom>
          <a:solidFill>
            <a:srgbClr val="00CCFF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solidFill>
                <a:srgbClr val="FF3300"/>
              </a:solidFill>
            </a:endParaRPr>
          </a:p>
        </p:txBody>
      </p:sp>
      <p:sp>
        <p:nvSpPr>
          <p:cNvPr id="45443" name="Oval 387"/>
          <p:cNvSpPr>
            <a:spLocks noChangeArrowheads="1"/>
          </p:cNvSpPr>
          <p:nvPr/>
        </p:nvSpPr>
        <p:spPr bwMode="auto">
          <a:xfrm>
            <a:off x="2362200" y="4739709"/>
            <a:ext cx="179388" cy="179388"/>
          </a:xfrm>
          <a:prstGeom prst="ellipse">
            <a:avLst/>
          </a:prstGeom>
          <a:solidFill>
            <a:srgbClr val="00CCFF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solidFill>
                <a:srgbClr val="FF3300"/>
              </a:solidFill>
            </a:endParaRPr>
          </a:p>
        </p:txBody>
      </p:sp>
      <p:sp>
        <p:nvSpPr>
          <p:cNvPr id="45444" name="Oval 388"/>
          <p:cNvSpPr>
            <a:spLocks noChangeArrowheads="1"/>
          </p:cNvSpPr>
          <p:nvPr/>
        </p:nvSpPr>
        <p:spPr bwMode="auto">
          <a:xfrm>
            <a:off x="2667000" y="5196909"/>
            <a:ext cx="179388" cy="179388"/>
          </a:xfrm>
          <a:prstGeom prst="ellipse">
            <a:avLst/>
          </a:prstGeom>
          <a:solidFill>
            <a:srgbClr val="00CCFF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solidFill>
                <a:srgbClr val="FF3300"/>
              </a:solidFill>
            </a:endParaRPr>
          </a:p>
        </p:txBody>
      </p:sp>
      <p:sp>
        <p:nvSpPr>
          <p:cNvPr id="45446" name="Text Box 390"/>
          <p:cNvSpPr txBox="1">
            <a:spLocks noChangeArrowheads="1"/>
          </p:cNvSpPr>
          <p:nvPr/>
        </p:nvSpPr>
        <p:spPr bwMode="auto">
          <a:xfrm>
            <a:off x="6256338" y="2541481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30</a:t>
            </a:r>
            <a:r>
              <a:rPr lang="en-US" sz="2400" b="1" dirty="0">
                <a:solidFill>
                  <a:srgbClr val="FF330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47" name="Text Box 391"/>
          <p:cNvSpPr txBox="1">
            <a:spLocks noChangeArrowheads="1"/>
          </p:cNvSpPr>
          <p:nvPr/>
        </p:nvSpPr>
        <p:spPr bwMode="auto">
          <a:xfrm>
            <a:off x="5418138" y="1608031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  <a:latin typeface="Cambria" panose="02040503050406030204" pitchFamily="18" charset="0"/>
              </a:rPr>
              <a:t>60 </a:t>
            </a:r>
            <a:r>
              <a:rPr lang="en-US" sz="2400" b="1">
                <a:solidFill>
                  <a:srgbClr val="FF6600"/>
                </a:solidFill>
                <a:latin typeface="Cambria" panose="02040503050406030204" pitchFamily="18" charset="0"/>
              </a:rPr>
              <a:t>°</a:t>
            </a:r>
            <a:endParaRPr lang="ru-RU" sz="2400" b="1">
              <a:solidFill>
                <a:srgbClr val="FF6600"/>
              </a:solidFill>
              <a:latin typeface="Cambria" panose="02040503050406030204" pitchFamily="18" charset="0"/>
            </a:endParaRPr>
          </a:p>
        </p:txBody>
      </p:sp>
      <p:sp>
        <p:nvSpPr>
          <p:cNvPr id="45448" name="Text Box 392"/>
          <p:cNvSpPr txBox="1">
            <a:spLocks noChangeArrowheads="1"/>
          </p:cNvSpPr>
          <p:nvPr/>
        </p:nvSpPr>
        <p:spPr bwMode="auto">
          <a:xfrm>
            <a:off x="4351338" y="1209568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90</a:t>
            </a:r>
            <a:r>
              <a:rPr lang="en-US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49" name="Text Box 393"/>
          <p:cNvSpPr txBox="1">
            <a:spLocks noChangeArrowheads="1"/>
          </p:cNvSpPr>
          <p:nvPr/>
        </p:nvSpPr>
        <p:spPr bwMode="auto">
          <a:xfrm>
            <a:off x="3436938" y="5875231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270</a:t>
            </a:r>
            <a:r>
              <a:rPr lang="en-US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50" name="Text Box 394"/>
          <p:cNvSpPr txBox="1">
            <a:spLocks noChangeArrowheads="1"/>
          </p:cNvSpPr>
          <p:nvPr/>
        </p:nvSpPr>
        <p:spPr bwMode="auto">
          <a:xfrm>
            <a:off x="5799138" y="1836631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6600"/>
                </a:solidFill>
                <a:latin typeface="Cambria" panose="02040503050406030204" pitchFamily="18" charset="0"/>
              </a:rPr>
              <a:t>45°</a:t>
            </a:r>
          </a:p>
        </p:txBody>
      </p:sp>
      <p:sp>
        <p:nvSpPr>
          <p:cNvPr id="45451" name="Text Box 395"/>
          <p:cNvSpPr txBox="1">
            <a:spLocks noChangeArrowheads="1"/>
          </p:cNvSpPr>
          <p:nvPr/>
        </p:nvSpPr>
        <p:spPr bwMode="auto">
          <a:xfrm>
            <a:off x="6180138" y="4656031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</a:rPr>
              <a:t>- 30</a:t>
            </a:r>
            <a:r>
              <a:rPr lang="en-US" sz="2400" b="1" dirty="0">
                <a:solidFill>
                  <a:srgbClr val="0070C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52" name="Text Box 396"/>
          <p:cNvSpPr txBox="1">
            <a:spLocks noChangeArrowheads="1"/>
          </p:cNvSpPr>
          <p:nvPr/>
        </p:nvSpPr>
        <p:spPr bwMode="auto">
          <a:xfrm>
            <a:off x="5494338" y="5265631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70C0"/>
                </a:solidFill>
                <a:latin typeface="Cambria" panose="02040503050406030204" pitchFamily="18" charset="0"/>
              </a:rPr>
              <a:t>- 45</a:t>
            </a:r>
            <a:r>
              <a:rPr lang="en-US" sz="2400" b="1">
                <a:solidFill>
                  <a:srgbClr val="0070C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53" name="Text Box 397"/>
          <p:cNvSpPr txBox="1">
            <a:spLocks noChangeArrowheads="1"/>
          </p:cNvSpPr>
          <p:nvPr/>
        </p:nvSpPr>
        <p:spPr bwMode="auto">
          <a:xfrm>
            <a:off x="4939159" y="5721385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</a:rPr>
              <a:t>- 60</a:t>
            </a:r>
            <a:r>
              <a:rPr lang="en-US" sz="2400" b="1" dirty="0">
                <a:solidFill>
                  <a:srgbClr val="0070C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54" name="Text Box 398"/>
          <p:cNvSpPr txBox="1">
            <a:spLocks noChangeArrowheads="1"/>
          </p:cNvSpPr>
          <p:nvPr/>
        </p:nvSpPr>
        <p:spPr bwMode="auto">
          <a:xfrm>
            <a:off x="1227138" y="2446231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150</a:t>
            </a:r>
            <a:r>
              <a:rPr lang="en-US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55" name="Text Box 399"/>
          <p:cNvSpPr txBox="1">
            <a:spLocks noChangeArrowheads="1"/>
          </p:cNvSpPr>
          <p:nvPr/>
        </p:nvSpPr>
        <p:spPr bwMode="auto">
          <a:xfrm>
            <a:off x="1608138" y="1989031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  <a:latin typeface="Cambria" panose="02040503050406030204" pitchFamily="18" charset="0"/>
              </a:rPr>
              <a:t>135</a:t>
            </a:r>
            <a:r>
              <a:rPr lang="en-US" sz="2400" b="1">
                <a:solidFill>
                  <a:srgbClr val="FF660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56" name="Text Box 400"/>
          <p:cNvSpPr txBox="1">
            <a:spLocks noChangeArrowheads="1"/>
          </p:cNvSpPr>
          <p:nvPr/>
        </p:nvSpPr>
        <p:spPr bwMode="auto">
          <a:xfrm>
            <a:off x="2141538" y="1533418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120</a:t>
            </a:r>
            <a:r>
              <a:rPr lang="en-US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57" name="Text Box 401"/>
          <p:cNvSpPr txBox="1">
            <a:spLocks noChangeArrowheads="1"/>
          </p:cNvSpPr>
          <p:nvPr/>
        </p:nvSpPr>
        <p:spPr bwMode="auto">
          <a:xfrm>
            <a:off x="2188617" y="5501709"/>
            <a:ext cx="106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70C0"/>
                </a:solidFill>
                <a:latin typeface="Cambria" panose="02040503050406030204" pitchFamily="18" charset="0"/>
              </a:rPr>
              <a:t>- 120</a:t>
            </a:r>
            <a:r>
              <a:rPr lang="en-US" sz="2400" b="1">
                <a:solidFill>
                  <a:srgbClr val="0070C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58" name="Text Box 402"/>
          <p:cNvSpPr txBox="1">
            <a:spLocks noChangeArrowheads="1"/>
          </p:cNvSpPr>
          <p:nvPr/>
        </p:nvSpPr>
        <p:spPr bwMode="auto">
          <a:xfrm>
            <a:off x="1493838" y="503333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</a:rPr>
              <a:t>- 135</a:t>
            </a:r>
            <a:r>
              <a:rPr lang="en-US" sz="2400" b="1" dirty="0">
                <a:solidFill>
                  <a:srgbClr val="0070C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59" name="Text Box 403"/>
          <p:cNvSpPr txBox="1">
            <a:spLocks noChangeArrowheads="1"/>
          </p:cNvSpPr>
          <p:nvPr/>
        </p:nvSpPr>
        <p:spPr bwMode="auto">
          <a:xfrm>
            <a:off x="1250781" y="4571665"/>
            <a:ext cx="1118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</a:rPr>
              <a:t>- 150</a:t>
            </a:r>
            <a:r>
              <a:rPr lang="en-US" sz="2400" b="1" dirty="0">
                <a:solidFill>
                  <a:srgbClr val="0070C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45462" name="Oval 406"/>
          <p:cNvSpPr>
            <a:spLocks noChangeArrowheads="1"/>
          </p:cNvSpPr>
          <p:nvPr/>
        </p:nvSpPr>
        <p:spPr bwMode="auto">
          <a:xfrm>
            <a:off x="4191000" y="15393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45463" name="Oval 407"/>
          <p:cNvSpPr>
            <a:spLocks noChangeArrowheads="1"/>
          </p:cNvSpPr>
          <p:nvPr/>
        </p:nvSpPr>
        <p:spPr bwMode="auto">
          <a:xfrm>
            <a:off x="6324600" y="3596709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73" name="Text Box 3"/>
          <p:cNvSpPr txBox="1">
            <a:spLocks noChangeArrowheads="1"/>
          </p:cNvSpPr>
          <p:nvPr/>
        </p:nvSpPr>
        <p:spPr bwMode="auto">
          <a:xfrm>
            <a:off x="7692231" y="3520509"/>
            <a:ext cx="465138" cy="7620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4" name="Text Box 3"/>
          <p:cNvSpPr txBox="1">
            <a:spLocks noChangeArrowheads="1"/>
          </p:cNvSpPr>
          <p:nvPr/>
        </p:nvSpPr>
        <p:spPr bwMode="auto">
          <a:xfrm>
            <a:off x="3855002" y="676674"/>
            <a:ext cx="434734" cy="769441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y</a:t>
            </a:r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5" name="Text Box 16"/>
          <p:cNvSpPr txBox="1">
            <a:spLocks noChangeArrowheads="1"/>
          </p:cNvSpPr>
          <p:nvPr/>
        </p:nvSpPr>
        <p:spPr bwMode="auto">
          <a:xfrm>
            <a:off x="4271962" y="3650310"/>
            <a:ext cx="479425" cy="579437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</a:t>
            </a:r>
            <a:endParaRPr lang="ru-RU" sz="32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8" name="AutoShape 2"/>
          <p:cNvSpPr txBox="1">
            <a:spLocks noChangeArrowheads="1"/>
          </p:cNvSpPr>
          <p:nvPr/>
        </p:nvSpPr>
        <p:spPr>
          <a:xfrm>
            <a:off x="445274" y="-40444"/>
            <a:ext cx="7934248" cy="15001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400" b="1" dirty="0" smtClean="0">
                <a:latin typeface="Cambria" panose="02040503050406030204" pitchFamily="18" charset="0"/>
              </a:rPr>
              <a:t>на единичной окружности расположены углы:</a:t>
            </a:r>
            <a:endParaRPr lang="ru-RU" altLang="ru-RU" sz="2400" b="1" dirty="0">
              <a:latin typeface="Cambria" panose="02040503050406030204" pitchFamily="18" charset="0"/>
            </a:endParaRPr>
          </a:p>
        </p:txBody>
      </p:sp>
      <p:sp>
        <p:nvSpPr>
          <p:cNvPr id="93" name="Text Box 15"/>
          <p:cNvSpPr txBox="1">
            <a:spLocks noChangeArrowheads="1"/>
          </p:cNvSpPr>
          <p:nvPr/>
        </p:nvSpPr>
        <p:spPr bwMode="auto">
          <a:xfrm>
            <a:off x="4793577" y="4572921"/>
            <a:ext cx="11078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Cambria" panose="02040503050406030204" pitchFamily="18" charset="0"/>
              </a:rPr>
              <a:t> </a:t>
            </a:r>
            <a:r>
              <a:rPr lang="ru-RU" altLang="ru-RU" sz="2400" b="1" dirty="0" smtClean="0">
                <a:solidFill>
                  <a:srgbClr val="FF6600"/>
                </a:solidFill>
                <a:latin typeface="Cambria" panose="02040503050406030204" pitchFamily="18" charset="0"/>
              </a:rPr>
              <a:t>330</a:t>
            </a:r>
            <a:r>
              <a:rPr lang="ru-RU" altLang="ru-RU" sz="2400" b="1" dirty="0">
                <a:solidFill>
                  <a:srgbClr val="FF6600"/>
                </a:solidFill>
                <a:latin typeface="Cambria" panose="02040503050406030204" pitchFamily="18" charset="0"/>
                <a:sym typeface="Symbol" pitchFamily="18" charset="2"/>
              </a:rPr>
              <a:t></a:t>
            </a:r>
            <a:r>
              <a:rPr lang="ru-RU" altLang="ru-RU" sz="2800" b="1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94" name="Text Box 16"/>
          <p:cNvSpPr txBox="1">
            <a:spLocks noChangeArrowheads="1"/>
          </p:cNvSpPr>
          <p:nvPr/>
        </p:nvSpPr>
        <p:spPr bwMode="auto">
          <a:xfrm>
            <a:off x="2802186" y="4919097"/>
            <a:ext cx="10361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latin typeface="Cambria" panose="02040503050406030204" pitchFamily="18" charset="0"/>
              </a:rPr>
              <a:t> </a:t>
            </a:r>
            <a:r>
              <a:rPr lang="ru-RU" altLang="ru-RU" sz="2400" b="1" dirty="0" smtClean="0">
                <a:solidFill>
                  <a:srgbClr val="FF6600"/>
                </a:solidFill>
                <a:latin typeface="Cambria" panose="02040503050406030204" pitchFamily="18" charset="0"/>
              </a:rPr>
              <a:t>240</a:t>
            </a:r>
            <a:r>
              <a:rPr lang="ru-RU" altLang="ru-RU" sz="2800" b="1" dirty="0" smtClean="0">
                <a:solidFill>
                  <a:srgbClr val="FF6600"/>
                </a:solidFill>
                <a:latin typeface="Cambria" panose="02040503050406030204" pitchFamily="18" charset="0"/>
                <a:sym typeface="Symbol" pitchFamily="18" charset="2"/>
              </a:rPr>
              <a:t></a:t>
            </a:r>
            <a:r>
              <a:rPr lang="ru-RU" altLang="ru-RU" sz="2800" b="1" dirty="0" smtClean="0">
                <a:solidFill>
                  <a:srgbClr val="FF6600"/>
                </a:solidFill>
                <a:latin typeface="Cambria" panose="02040503050406030204" pitchFamily="18" charset="0"/>
              </a:rPr>
              <a:t> </a:t>
            </a:r>
            <a:endParaRPr lang="ru-RU" altLang="ru-RU" sz="2800" b="1" dirty="0">
              <a:solidFill>
                <a:srgbClr val="FF6600"/>
              </a:solidFill>
              <a:latin typeface="Cambria" panose="02040503050406030204" pitchFamily="18" charset="0"/>
            </a:endParaRPr>
          </a:p>
        </p:txBody>
      </p:sp>
      <p:sp>
        <p:nvSpPr>
          <p:cNvPr id="108" name="Text Box 13"/>
          <p:cNvSpPr txBox="1">
            <a:spLocks noChangeArrowheads="1"/>
          </p:cNvSpPr>
          <p:nvPr/>
        </p:nvSpPr>
        <p:spPr bwMode="auto">
          <a:xfrm>
            <a:off x="2122487" y="2451476"/>
            <a:ext cx="16113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FF6600"/>
                </a:solidFill>
                <a:latin typeface="Cambria" panose="02040503050406030204" pitchFamily="18" charset="0"/>
              </a:rPr>
              <a:t>-210</a:t>
            </a:r>
            <a:r>
              <a:rPr lang="ru-RU" altLang="ru-RU" sz="2400" b="1" dirty="0">
                <a:solidFill>
                  <a:srgbClr val="FF6600"/>
                </a:solidFill>
                <a:latin typeface="Cambria" panose="02040503050406030204" pitchFamily="18" charset="0"/>
                <a:sym typeface="Symbol" pitchFamily="18" charset="2"/>
              </a:rPr>
              <a:t></a:t>
            </a:r>
            <a:r>
              <a:rPr lang="ru-RU" altLang="ru-RU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123" name="Прямоугольник 122"/>
          <p:cNvSpPr/>
          <p:nvPr/>
        </p:nvSpPr>
        <p:spPr>
          <a:xfrm>
            <a:off x="6372564" y="655359"/>
            <a:ext cx="677862" cy="47652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Text Box 7"/>
          <p:cNvSpPr txBox="1">
            <a:spLocks noChangeArrowheads="1"/>
          </p:cNvSpPr>
          <p:nvPr/>
        </p:nvSpPr>
        <p:spPr bwMode="auto">
          <a:xfrm>
            <a:off x="4637509" y="2037863"/>
            <a:ext cx="9696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FF6600"/>
                </a:solidFill>
                <a:latin typeface="Cambria" panose="02040503050406030204" pitchFamily="18" charset="0"/>
              </a:rPr>
              <a:t>405</a:t>
            </a:r>
            <a:r>
              <a:rPr lang="ru-RU" altLang="ru-RU" sz="2400" b="1" dirty="0" smtClean="0">
                <a:solidFill>
                  <a:srgbClr val="FF6600"/>
                </a:solidFill>
                <a:latin typeface="Cambria" panose="02040503050406030204" pitchFamily="18" charset="0"/>
                <a:sym typeface="Symbol" pitchFamily="18" charset="2"/>
              </a:rPr>
              <a:t></a:t>
            </a:r>
            <a:r>
              <a:rPr lang="ru-RU" altLang="ru-RU" sz="2400" b="1" dirty="0" smtClean="0">
                <a:solidFill>
                  <a:srgbClr val="FF6600"/>
                </a:solidFill>
                <a:latin typeface="Cambria" panose="02040503050406030204" pitchFamily="18" charset="0"/>
              </a:rPr>
              <a:t> </a:t>
            </a:r>
            <a:endParaRPr lang="ru-RU" altLang="ru-RU" sz="2400" b="1" dirty="0">
              <a:solidFill>
                <a:srgbClr val="FF6600"/>
              </a:solidFill>
              <a:latin typeface="Cambria" panose="02040503050406030204" pitchFamily="18" charset="0"/>
            </a:endParaRPr>
          </a:p>
        </p:txBody>
      </p:sp>
      <p:sp>
        <p:nvSpPr>
          <p:cNvPr id="132" name="Text Box 374"/>
          <p:cNvSpPr txBox="1">
            <a:spLocks noChangeArrowheads="1"/>
          </p:cNvSpPr>
          <p:nvPr/>
        </p:nvSpPr>
        <p:spPr bwMode="auto">
          <a:xfrm>
            <a:off x="6474619" y="3802995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6600"/>
                </a:solidFill>
                <a:latin typeface="Cambria" panose="02040503050406030204" pitchFamily="18" charset="0"/>
              </a:rPr>
              <a:t>360</a:t>
            </a:r>
            <a:r>
              <a:rPr lang="en-US" sz="2400" b="1" dirty="0">
                <a:solidFill>
                  <a:srgbClr val="FF6600"/>
                </a:solidFill>
                <a:latin typeface="Cambria" panose="02040503050406030204" pitchFamily="18" charset="0"/>
              </a:rPr>
              <a:t>°</a:t>
            </a:r>
          </a:p>
        </p:txBody>
      </p:sp>
      <p:sp>
        <p:nvSpPr>
          <p:cNvPr id="111" name="Oval 386"/>
          <p:cNvSpPr>
            <a:spLocks noChangeArrowheads="1"/>
          </p:cNvSpPr>
          <p:nvPr/>
        </p:nvSpPr>
        <p:spPr bwMode="auto">
          <a:xfrm>
            <a:off x="3124200" y="5501709"/>
            <a:ext cx="179388" cy="179388"/>
          </a:xfrm>
          <a:prstGeom prst="ellipse">
            <a:avLst/>
          </a:prstGeom>
          <a:solidFill>
            <a:srgbClr val="00CCFF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solidFill>
                <a:srgbClr val="FF3300"/>
              </a:solidFill>
            </a:endParaRPr>
          </a:p>
        </p:txBody>
      </p:sp>
      <p:sp>
        <p:nvSpPr>
          <p:cNvPr id="133" name="Oval 378"/>
          <p:cNvSpPr>
            <a:spLocks noChangeArrowheads="1"/>
          </p:cNvSpPr>
          <p:nvPr/>
        </p:nvSpPr>
        <p:spPr bwMode="auto">
          <a:xfrm>
            <a:off x="5724659" y="2130510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134" name="Oval 379"/>
          <p:cNvSpPr>
            <a:spLocks noChangeArrowheads="1"/>
          </p:cNvSpPr>
          <p:nvPr/>
        </p:nvSpPr>
        <p:spPr bwMode="auto">
          <a:xfrm>
            <a:off x="6019175" y="4738915"/>
            <a:ext cx="179388" cy="179388"/>
          </a:xfrm>
          <a:prstGeom prst="ellipse">
            <a:avLst/>
          </a:prstGeom>
          <a:solidFill>
            <a:srgbClr val="00CCFF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solidFill>
                <a:srgbClr val="FF3300"/>
              </a:solidFill>
            </a:endParaRPr>
          </a:p>
        </p:txBody>
      </p:sp>
      <p:sp>
        <p:nvSpPr>
          <p:cNvPr id="135" name="Oval 383"/>
          <p:cNvSpPr>
            <a:spLocks noChangeArrowheads="1"/>
          </p:cNvSpPr>
          <p:nvPr/>
        </p:nvSpPr>
        <p:spPr bwMode="auto">
          <a:xfrm>
            <a:off x="2287712" y="2596130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solidFill>
                <a:srgbClr val="FF3300"/>
              </a:solidFill>
            </a:endParaRPr>
          </a:p>
        </p:txBody>
      </p:sp>
      <p:sp>
        <p:nvSpPr>
          <p:cNvPr id="136" name="Стрелка вправо 135">
            <a:hlinkClick r:id="rId2" action="ppaction://hlinksldjump"/>
          </p:cNvPr>
          <p:cNvSpPr/>
          <p:nvPr/>
        </p:nvSpPr>
        <p:spPr>
          <a:xfrm>
            <a:off x="76200" y="6400800"/>
            <a:ext cx="381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511113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5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5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5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5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5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5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5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5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5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5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5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5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5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5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5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5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5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5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5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5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5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5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5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5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5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5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5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5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5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5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5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5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5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5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45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45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45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45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5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45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45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45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45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4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45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45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45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</p:childTnLst>
        </p:cTn>
      </p:par>
    </p:tnLst>
    <p:bldLst>
      <p:bldP spid="45428" grpId="0" animBg="1"/>
      <p:bldP spid="45429" grpId="0" animBg="1"/>
      <p:bldP spid="45430" grpId="0"/>
      <p:bldP spid="45431" grpId="0" animBg="1"/>
      <p:bldP spid="45432" grpId="0"/>
      <p:bldP spid="45433" grpId="0" animBg="1"/>
      <p:bldP spid="45434" grpId="0" animBg="1"/>
      <p:bldP spid="45435" grpId="0" animBg="1"/>
      <p:bldP spid="45436" grpId="0" animBg="1"/>
      <p:bldP spid="45437" grpId="1" animBg="1"/>
      <p:bldP spid="45439" grpId="0" animBg="1"/>
      <p:bldP spid="45440" grpId="0" animBg="1"/>
      <p:bldP spid="45441" grpId="0" animBg="1"/>
      <p:bldP spid="45442" grpId="0" animBg="1"/>
      <p:bldP spid="45443" grpId="0" animBg="1"/>
      <p:bldP spid="45444" grpId="0" animBg="1"/>
      <p:bldP spid="45446" grpId="0"/>
      <p:bldP spid="45447" grpId="0"/>
      <p:bldP spid="45448" grpId="0"/>
      <p:bldP spid="45449" grpId="0"/>
      <p:bldP spid="45450" grpId="0"/>
      <p:bldP spid="45451" grpId="0"/>
      <p:bldP spid="45452" grpId="1"/>
      <p:bldP spid="45453" grpId="0"/>
      <p:bldP spid="45454" grpId="0"/>
      <p:bldP spid="45455" grpId="0"/>
      <p:bldP spid="45456" grpId="0"/>
      <p:bldP spid="45457" grpId="0"/>
      <p:bldP spid="45458" grpId="0"/>
      <p:bldP spid="45459" grpId="0"/>
      <p:bldP spid="45462" grpId="0" animBg="1"/>
      <p:bldP spid="45463" grpId="0" animBg="1"/>
      <p:bldP spid="45463" grpId="1" animBg="1"/>
      <p:bldP spid="93" grpId="0"/>
      <p:bldP spid="94" grpId="0"/>
      <p:bldP spid="108" grpId="0"/>
      <p:bldP spid="110" grpId="0"/>
      <p:bldP spid="132" grpId="0"/>
      <p:bldP spid="111" grpId="0" animBg="1"/>
      <p:bldP spid="133" grpId="0" animBg="1"/>
      <p:bldP spid="134" grpId="0" animBg="1"/>
      <p:bldP spid="1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4953000" y="37338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4953000" y="16002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4953000" y="26670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6019800" y="37338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6019800" y="26670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6019800" y="16002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2819400" y="37338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2819400" y="16002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2819400" y="26670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3886200" y="37338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3886200" y="26670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4" name="Rectangle 16"/>
          <p:cNvSpPr>
            <a:spLocks noChangeArrowheads="1"/>
          </p:cNvSpPr>
          <p:nvPr/>
        </p:nvSpPr>
        <p:spPr bwMode="auto">
          <a:xfrm>
            <a:off x="3886200" y="16002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4953000" y="48006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3886200" y="48006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7" name="Rectangle 19"/>
          <p:cNvSpPr>
            <a:spLocks noChangeArrowheads="1"/>
          </p:cNvSpPr>
          <p:nvPr/>
        </p:nvSpPr>
        <p:spPr bwMode="auto">
          <a:xfrm>
            <a:off x="6019800" y="4800600"/>
            <a:ext cx="1079500" cy="1079500"/>
          </a:xfrm>
          <a:prstGeom prst="rect">
            <a:avLst/>
          </a:prstGeom>
          <a:noFill/>
          <a:ln w="3175">
            <a:solidFill>
              <a:srgbClr val="F8F8F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9" name="Line 21"/>
          <p:cNvSpPr>
            <a:spLocks noChangeShapeType="1"/>
          </p:cNvSpPr>
          <p:nvPr/>
        </p:nvSpPr>
        <p:spPr bwMode="auto">
          <a:xfrm>
            <a:off x="2713383" y="3744733"/>
            <a:ext cx="6248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50" name="Line 22"/>
          <p:cNvSpPr>
            <a:spLocks noChangeShapeType="1"/>
          </p:cNvSpPr>
          <p:nvPr/>
        </p:nvSpPr>
        <p:spPr bwMode="auto">
          <a:xfrm flipH="1" flipV="1">
            <a:off x="5836920" y="775073"/>
            <a:ext cx="0" cy="5715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57" name="Oval 29"/>
          <p:cNvSpPr>
            <a:spLocks noChangeArrowheads="1"/>
          </p:cNvSpPr>
          <p:nvPr/>
        </p:nvSpPr>
        <p:spPr bwMode="auto">
          <a:xfrm>
            <a:off x="3608388" y="1613694"/>
            <a:ext cx="4267200" cy="4267200"/>
          </a:xfrm>
          <a:prstGeom prst="ellips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63" name="Rectangle 35"/>
          <p:cNvSpPr>
            <a:spLocks noChangeArrowheads="1"/>
          </p:cNvSpPr>
          <p:nvPr/>
        </p:nvSpPr>
        <p:spPr bwMode="auto">
          <a:xfrm>
            <a:off x="0" y="2636838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1800" i="1">
              <a:latin typeface="Calibri" pitchFamily="34" charset="0"/>
            </a:endParaRPr>
          </a:p>
        </p:txBody>
      </p:sp>
      <p:sp>
        <p:nvSpPr>
          <p:cNvPr id="48172" name="Oval 44"/>
          <p:cNvSpPr>
            <a:spLocks noChangeArrowheads="1"/>
          </p:cNvSpPr>
          <p:nvPr/>
        </p:nvSpPr>
        <p:spPr bwMode="auto">
          <a:xfrm>
            <a:off x="6786578" y="1857364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173" name="Oval 45"/>
          <p:cNvSpPr>
            <a:spLocks noChangeArrowheads="1"/>
          </p:cNvSpPr>
          <p:nvPr/>
        </p:nvSpPr>
        <p:spPr bwMode="auto">
          <a:xfrm>
            <a:off x="5747889" y="1562431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175" name="Oval 47"/>
          <p:cNvSpPr>
            <a:spLocks noChangeArrowheads="1"/>
          </p:cNvSpPr>
          <p:nvPr/>
        </p:nvSpPr>
        <p:spPr bwMode="auto">
          <a:xfrm>
            <a:off x="7785894" y="3660734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177" name="Oval 49"/>
          <p:cNvSpPr>
            <a:spLocks noChangeArrowheads="1"/>
          </p:cNvSpPr>
          <p:nvPr/>
        </p:nvSpPr>
        <p:spPr bwMode="auto">
          <a:xfrm>
            <a:off x="3540918" y="3670915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179" name="Oval 51"/>
          <p:cNvSpPr>
            <a:spLocks noChangeArrowheads="1"/>
          </p:cNvSpPr>
          <p:nvPr/>
        </p:nvSpPr>
        <p:spPr bwMode="auto">
          <a:xfrm>
            <a:off x="5738917" y="5803237"/>
            <a:ext cx="179388" cy="179388"/>
          </a:xfrm>
          <a:prstGeom prst="ellipse">
            <a:avLst/>
          </a:prstGeom>
          <a:solidFill>
            <a:srgbClr val="66FFFF"/>
          </a:solidFill>
          <a:ln w="9525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181" name="Oval 53"/>
          <p:cNvSpPr>
            <a:spLocks noChangeArrowheads="1"/>
          </p:cNvSpPr>
          <p:nvPr/>
        </p:nvSpPr>
        <p:spPr bwMode="auto">
          <a:xfrm>
            <a:off x="7286644" y="2285992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187" name="Oval 59"/>
          <p:cNvSpPr>
            <a:spLocks noChangeArrowheads="1"/>
          </p:cNvSpPr>
          <p:nvPr/>
        </p:nvSpPr>
        <p:spPr bwMode="auto">
          <a:xfrm>
            <a:off x="3720306" y="2730500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188" name="Oval 60"/>
          <p:cNvSpPr>
            <a:spLocks noChangeArrowheads="1"/>
          </p:cNvSpPr>
          <p:nvPr/>
        </p:nvSpPr>
        <p:spPr bwMode="auto">
          <a:xfrm>
            <a:off x="3989388" y="2294014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315" name="Oval 187"/>
          <p:cNvSpPr>
            <a:spLocks noChangeArrowheads="1"/>
          </p:cNvSpPr>
          <p:nvPr/>
        </p:nvSpPr>
        <p:spPr bwMode="auto">
          <a:xfrm>
            <a:off x="7149306" y="5181600"/>
            <a:ext cx="179388" cy="179388"/>
          </a:xfrm>
          <a:prstGeom prst="ellipse">
            <a:avLst/>
          </a:prstGeom>
          <a:solidFill>
            <a:srgbClr val="66FFFF"/>
          </a:solidFill>
          <a:ln w="9525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316" name="Oval 188"/>
          <p:cNvSpPr>
            <a:spLocks noChangeArrowheads="1"/>
          </p:cNvSpPr>
          <p:nvPr/>
        </p:nvSpPr>
        <p:spPr bwMode="auto">
          <a:xfrm>
            <a:off x="7508082" y="4710906"/>
            <a:ext cx="179388" cy="179388"/>
          </a:xfrm>
          <a:prstGeom prst="ellipse">
            <a:avLst/>
          </a:prstGeom>
          <a:solidFill>
            <a:srgbClr val="66FFFF"/>
          </a:solidFill>
          <a:ln w="9525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318" name="Oval 190"/>
          <p:cNvSpPr>
            <a:spLocks noChangeArrowheads="1"/>
          </p:cNvSpPr>
          <p:nvPr/>
        </p:nvSpPr>
        <p:spPr bwMode="auto">
          <a:xfrm>
            <a:off x="3767172" y="4724400"/>
            <a:ext cx="179388" cy="179388"/>
          </a:xfrm>
          <a:prstGeom prst="ellipse">
            <a:avLst/>
          </a:prstGeom>
          <a:solidFill>
            <a:srgbClr val="66FFFF"/>
          </a:solidFill>
          <a:ln w="9525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320" name="Oval 192"/>
          <p:cNvSpPr>
            <a:spLocks noChangeArrowheads="1"/>
          </p:cNvSpPr>
          <p:nvPr/>
        </p:nvSpPr>
        <p:spPr bwMode="auto">
          <a:xfrm>
            <a:off x="4168776" y="5181600"/>
            <a:ext cx="179388" cy="179388"/>
          </a:xfrm>
          <a:prstGeom prst="ellipse">
            <a:avLst/>
          </a:prstGeom>
          <a:solidFill>
            <a:srgbClr val="66FFFF"/>
          </a:solidFill>
          <a:ln w="9525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48321" name="Oval 193"/>
          <p:cNvSpPr>
            <a:spLocks noChangeArrowheads="1"/>
          </p:cNvSpPr>
          <p:nvPr/>
        </p:nvSpPr>
        <p:spPr bwMode="auto">
          <a:xfrm>
            <a:off x="4648200" y="5516943"/>
            <a:ext cx="179388" cy="179388"/>
          </a:xfrm>
          <a:prstGeom prst="ellipse">
            <a:avLst/>
          </a:prstGeom>
          <a:solidFill>
            <a:srgbClr val="66FFFF"/>
          </a:solidFill>
          <a:ln w="9525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74" name="AutoShape 2"/>
          <p:cNvSpPr txBox="1">
            <a:spLocks noChangeArrowheads="1"/>
          </p:cNvSpPr>
          <p:nvPr/>
        </p:nvSpPr>
        <p:spPr>
          <a:xfrm>
            <a:off x="629444" y="107302"/>
            <a:ext cx="7481888" cy="15001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400" b="1" dirty="0" smtClean="0">
                <a:latin typeface="Cambria" panose="02040503050406030204" pitchFamily="18" charset="0"/>
              </a:rPr>
              <a:t>на единичной окружности углы:</a:t>
            </a:r>
            <a:endParaRPr lang="ru-RU" altLang="ru-RU" sz="2400" b="1" dirty="0">
              <a:latin typeface="Cambria" panose="02040503050406030204" pitchFamily="18" charset="0"/>
            </a:endParaRPr>
          </a:p>
        </p:txBody>
      </p:sp>
      <p:pic>
        <p:nvPicPr>
          <p:cNvPr id="2" name="Объект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3343" y="1257499"/>
            <a:ext cx="370429" cy="780685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643050"/>
            <a:ext cx="404682" cy="762994"/>
          </a:xfrm>
          <a:prstGeom prst="rect">
            <a:avLst/>
          </a:prstGeom>
          <a:noFill/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95500" y="4392791"/>
            <a:ext cx="539750" cy="772486"/>
          </a:xfrm>
          <a:prstGeom prst="rect">
            <a:avLst/>
          </a:prstGeom>
          <a:noFill/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7601" y="910431"/>
            <a:ext cx="293687" cy="703263"/>
          </a:xfrm>
          <a:prstGeom prst="rect">
            <a:avLst/>
          </a:prstGeom>
          <a:noFill/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85894" y="4356894"/>
            <a:ext cx="525375" cy="735012"/>
          </a:xfrm>
          <a:prstGeom prst="rect">
            <a:avLst/>
          </a:prstGeom>
          <a:noFill/>
        </p:spPr>
      </p:pic>
      <p:pic>
        <p:nvPicPr>
          <p:cNvPr id="11" name="Объект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95675" y="5081493"/>
            <a:ext cx="628650" cy="721744"/>
          </a:xfrm>
          <a:prstGeom prst="rect">
            <a:avLst/>
          </a:prstGeom>
          <a:noFill/>
        </p:spPr>
      </p:pic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32593771"/>
              </p:ext>
            </p:extLst>
          </p:nvPr>
        </p:nvGraphicFramePr>
        <p:xfrm>
          <a:off x="5056188" y="5771805"/>
          <a:ext cx="539750" cy="761610"/>
        </p:xfrm>
        <a:graphic>
          <a:graphicData uri="http://schemas.openxmlformats.org/presentationml/2006/ole">
            <p:oleObj spid="_x0000_s20977" name="Формула" r:id="rId9" imgW="279360" imgH="39348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46371317"/>
              </p:ext>
            </p:extLst>
          </p:nvPr>
        </p:nvGraphicFramePr>
        <p:xfrm>
          <a:off x="4213225" y="928688"/>
          <a:ext cx="573089" cy="888609"/>
        </p:xfrm>
        <a:graphic>
          <a:graphicData uri="http://schemas.openxmlformats.org/presentationml/2006/ole">
            <p:oleObj spid="_x0000_s20978" name="Формула" r:id="rId10" imgW="253800" imgH="393480" progId="Equation.3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90786576"/>
              </p:ext>
            </p:extLst>
          </p:nvPr>
        </p:nvGraphicFramePr>
        <p:xfrm>
          <a:off x="4182512" y="5674256"/>
          <a:ext cx="736600" cy="815817"/>
        </p:xfrm>
        <a:graphic>
          <a:graphicData uri="http://schemas.openxmlformats.org/presentationml/2006/ole">
            <p:oleObj spid="_x0000_s20979" name="Формула" r:id="rId11" imgW="355320" imgH="393480" progId="Equation.3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73363430"/>
              </p:ext>
            </p:extLst>
          </p:nvPr>
        </p:nvGraphicFramePr>
        <p:xfrm>
          <a:off x="7358082" y="5143512"/>
          <a:ext cx="596900" cy="840533"/>
        </p:xfrm>
        <a:graphic>
          <a:graphicData uri="http://schemas.openxmlformats.org/presentationml/2006/ole">
            <p:oleObj spid="_x0000_s20980" name="Формула" r:id="rId12" imgW="279360" imgH="393480" progId="Equation.3">
              <p:embed/>
            </p:oleObj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6047814"/>
              </p:ext>
            </p:extLst>
          </p:nvPr>
        </p:nvGraphicFramePr>
        <p:xfrm>
          <a:off x="7643834" y="1714489"/>
          <a:ext cx="359054" cy="857256"/>
        </p:xfrm>
        <a:graphic>
          <a:graphicData uri="http://schemas.openxmlformats.org/presentationml/2006/ole">
            <p:oleObj spid="_x0000_s20981" name="Формула" r:id="rId13" imgW="164880" imgH="393480" progId="Equation.3">
              <p:embed/>
            </p:oleObj>
          </a:graphicData>
        </a:graphic>
      </p:graphicFrame>
      <p:sp>
        <p:nvSpPr>
          <p:cNvPr id="92" name="Text Box 3"/>
          <p:cNvSpPr txBox="1">
            <a:spLocks noChangeArrowheads="1"/>
          </p:cNvSpPr>
          <p:nvPr/>
        </p:nvSpPr>
        <p:spPr bwMode="auto">
          <a:xfrm>
            <a:off x="8211041" y="3074988"/>
            <a:ext cx="465138" cy="7620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3" name="Text Box 3"/>
          <p:cNvSpPr txBox="1">
            <a:spLocks noChangeArrowheads="1"/>
          </p:cNvSpPr>
          <p:nvPr/>
        </p:nvSpPr>
        <p:spPr bwMode="auto">
          <a:xfrm>
            <a:off x="5837583" y="390352"/>
            <a:ext cx="434734" cy="769441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</a:t>
            </a:r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90655194"/>
              </p:ext>
            </p:extLst>
          </p:nvPr>
        </p:nvGraphicFramePr>
        <p:xfrm>
          <a:off x="7929586" y="2428868"/>
          <a:ext cx="279773" cy="714380"/>
        </p:xfrm>
        <a:graphic>
          <a:graphicData uri="http://schemas.openxmlformats.org/presentationml/2006/ole">
            <p:oleObj spid="_x0000_s20982" name="Формула" r:id="rId14" imgW="164880" imgH="393480" progId="Equation.3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70947834"/>
              </p:ext>
            </p:extLst>
          </p:nvPr>
        </p:nvGraphicFramePr>
        <p:xfrm>
          <a:off x="3227596" y="2494818"/>
          <a:ext cx="347662" cy="650752"/>
        </p:xfrm>
        <a:graphic>
          <a:graphicData uri="http://schemas.openxmlformats.org/presentationml/2006/ole">
            <p:oleObj spid="_x0000_s20983" name="Формула" r:id="rId15" imgW="241200" imgH="393480" progId="Equation.3">
              <p:embed/>
            </p:oleObj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8372064"/>
              </p:ext>
            </p:extLst>
          </p:nvPr>
        </p:nvGraphicFramePr>
        <p:xfrm>
          <a:off x="3124200" y="3384910"/>
          <a:ext cx="349250" cy="381000"/>
        </p:xfrm>
        <a:graphic>
          <a:graphicData uri="http://schemas.openxmlformats.org/presentationml/2006/ole">
            <p:oleObj spid="_x0000_s20985" name="Формула" r:id="rId16" imgW="139700" imgH="139700" progId="Equation.3">
              <p:embed/>
            </p:oleObj>
          </a:graphicData>
        </a:graphic>
      </p:graphicFrame>
      <p:sp>
        <p:nvSpPr>
          <p:cNvPr id="76" name="Oval 60"/>
          <p:cNvSpPr>
            <a:spLocks noChangeArrowheads="1"/>
          </p:cNvSpPr>
          <p:nvPr/>
        </p:nvSpPr>
        <p:spPr bwMode="auto">
          <a:xfrm>
            <a:off x="4500562" y="1857364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77" name="Oval 53"/>
          <p:cNvSpPr>
            <a:spLocks noChangeArrowheads="1"/>
          </p:cNvSpPr>
          <p:nvPr/>
        </p:nvSpPr>
        <p:spPr bwMode="auto">
          <a:xfrm>
            <a:off x="7572396" y="2714620"/>
            <a:ext cx="179388" cy="17938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  <p:sp>
        <p:nvSpPr>
          <p:cNvPr id="78" name="Oval 187"/>
          <p:cNvSpPr>
            <a:spLocks noChangeArrowheads="1"/>
          </p:cNvSpPr>
          <p:nvPr/>
        </p:nvSpPr>
        <p:spPr bwMode="auto">
          <a:xfrm>
            <a:off x="6572264" y="5643578"/>
            <a:ext cx="179388" cy="179388"/>
          </a:xfrm>
          <a:prstGeom prst="ellipse">
            <a:avLst/>
          </a:prstGeom>
          <a:solidFill>
            <a:srgbClr val="66FFFF"/>
          </a:solidFill>
          <a:ln w="9525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i="1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306873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8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8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8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8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8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8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8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8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8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72" grpId="0" animBg="1"/>
      <p:bldP spid="48173" grpId="0" animBg="1"/>
      <p:bldP spid="48177" grpId="0" animBg="1"/>
      <p:bldP spid="48179" grpId="0" animBg="1"/>
      <p:bldP spid="48181" grpId="0" animBg="1"/>
      <p:bldP spid="48187" grpId="0" animBg="1"/>
      <p:bldP spid="48188" grpId="0" animBg="1"/>
      <p:bldP spid="48315" grpId="0" animBg="1"/>
      <p:bldP spid="48316" grpId="0" animBg="1"/>
      <p:bldP spid="48318" grpId="0" animBg="1"/>
      <p:bldP spid="48320" grpId="0" animBg="1"/>
      <p:bldP spid="48321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154" name="Oval 2"/>
          <p:cNvSpPr>
            <a:spLocks noChangeArrowheads="1"/>
          </p:cNvSpPr>
          <p:nvPr/>
        </p:nvSpPr>
        <p:spPr bwMode="auto">
          <a:xfrm>
            <a:off x="2184642" y="1739433"/>
            <a:ext cx="4533900" cy="4495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55" name="Text Box 3"/>
          <p:cNvSpPr txBox="1">
            <a:spLocks noChangeArrowheads="1"/>
          </p:cNvSpPr>
          <p:nvPr/>
        </p:nvSpPr>
        <p:spPr bwMode="auto">
          <a:xfrm>
            <a:off x="7778992" y="3312709"/>
            <a:ext cx="465138" cy="7620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5165" name="Freeform 13"/>
          <p:cNvSpPr>
            <a:spLocks/>
          </p:cNvSpPr>
          <p:nvPr/>
        </p:nvSpPr>
        <p:spPr bwMode="auto">
          <a:xfrm flipV="1">
            <a:off x="2110823" y="3951095"/>
            <a:ext cx="5900738" cy="457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717" y="0"/>
              </a:cxn>
            </a:cxnLst>
            <a:rect l="0" t="0" r="r" b="b"/>
            <a:pathLst>
              <a:path w="3717" h="1">
                <a:moveTo>
                  <a:pt x="0" y="0"/>
                </a:moveTo>
                <a:lnTo>
                  <a:pt x="3717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66" name="Freeform 14"/>
          <p:cNvSpPr>
            <a:spLocks/>
          </p:cNvSpPr>
          <p:nvPr/>
        </p:nvSpPr>
        <p:spPr bwMode="auto">
          <a:xfrm>
            <a:off x="4419600" y="1371600"/>
            <a:ext cx="45719" cy="5486400"/>
          </a:xfrm>
          <a:custGeom>
            <a:avLst/>
            <a:gdLst/>
            <a:ahLst/>
            <a:cxnLst>
              <a:cxn ang="0">
                <a:pos x="11" y="3630"/>
              </a:cxn>
              <a:cxn ang="0">
                <a:pos x="0" y="0"/>
              </a:cxn>
            </a:cxnLst>
            <a:rect l="0" t="0" r="r" b="b"/>
            <a:pathLst>
              <a:path w="11" h="3630">
                <a:moveTo>
                  <a:pt x="11" y="3630"/>
                </a:moveTo>
                <a:lnTo>
                  <a:pt x="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67" name="Text Box 15"/>
          <p:cNvSpPr txBox="1">
            <a:spLocks noChangeArrowheads="1"/>
          </p:cNvSpPr>
          <p:nvPr/>
        </p:nvSpPr>
        <p:spPr bwMode="auto">
          <a:xfrm>
            <a:off x="4033519" y="1084549"/>
            <a:ext cx="431800" cy="7620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y</a:t>
            </a:r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5168" name="Text Box 16"/>
          <p:cNvSpPr txBox="1">
            <a:spLocks noChangeArrowheads="1"/>
          </p:cNvSpPr>
          <p:nvPr/>
        </p:nvSpPr>
        <p:spPr bwMode="auto">
          <a:xfrm>
            <a:off x="2738438" y="3878263"/>
            <a:ext cx="479425" cy="579437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</a:t>
            </a:r>
            <a:endParaRPr lang="ru-RU" sz="32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5170" name="Freeform 18"/>
          <p:cNvSpPr>
            <a:spLocks/>
          </p:cNvSpPr>
          <p:nvPr/>
        </p:nvSpPr>
        <p:spPr bwMode="auto">
          <a:xfrm>
            <a:off x="1981200" y="5257800"/>
            <a:ext cx="3206750" cy="12700"/>
          </a:xfrm>
          <a:custGeom>
            <a:avLst/>
            <a:gdLst/>
            <a:ahLst/>
            <a:cxnLst>
              <a:cxn ang="0">
                <a:pos x="1566" y="6"/>
              </a:cxn>
              <a:cxn ang="0">
                <a:pos x="0" y="0"/>
              </a:cxn>
            </a:cxnLst>
            <a:rect l="0" t="0" r="r" b="b"/>
            <a:pathLst>
              <a:path w="1566" h="6">
                <a:moveTo>
                  <a:pt x="1566" y="6"/>
                </a:moveTo>
                <a:lnTo>
                  <a:pt x="0" y="0"/>
                </a:lnTo>
              </a:path>
            </a:pathLst>
          </a:custGeom>
          <a:noFill/>
          <a:ln w="28575" cap="flat" cmpd="sng">
            <a:noFill/>
            <a:prstDash val="solid"/>
            <a:round/>
            <a:headEnd type="none" w="lg" len="lg"/>
            <a:tailEnd type="none" w="lg" len="lg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71" name="Oval 19"/>
          <p:cNvSpPr>
            <a:spLocks noChangeArrowheads="1"/>
          </p:cNvSpPr>
          <p:nvPr/>
        </p:nvSpPr>
        <p:spPr bwMode="auto">
          <a:xfrm rot="3834243">
            <a:off x="4376577" y="3961932"/>
            <a:ext cx="131762" cy="1222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2"/>
            </a:solidFill>
            <a:round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110823" y="3921451"/>
            <a:ext cx="4668838" cy="157163"/>
            <a:chOff x="208" y="2448"/>
            <a:chExt cx="2941" cy="99"/>
          </a:xfrm>
        </p:grpSpPr>
        <p:grpSp>
          <p:nvGrpSpPr>
            <p:cNvPr id="3097" name="Group 21"/>
            <p:cNvGrpSpPr>
              <a:grpSpLocks/>
            </p:cNvGrpSpPr>
            <p:nvPr/>
          </p:nvGrpSpPr>
          <p:grpSpPr bwMode="auto">
            <a:xfrm>
              <a:off x="1680" y="2448"/>
              <a:ext cx="1469" cy="83"/>
              <a:chOff x="1680" y="2448"/>
              <a:chExt cx="1469" cy="83"/>
            </a:xfrm>
          </p:grpSpPr>
          <p:sp>
            <p:nvSpPr>
              <p:cNvPr id="945174" name="Freeform 22"/>
              <p:cNvSpPr>
                <a:spLocks/>
              </p:cNvSpPr>
              <p:nvPr/>
            </p:nvSpPr>
            <p:spPr bwMode="auto">
              <a:xfrm>
                <a:off x="1680" y="2488"/>
                <a:ext cx="1440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440" y="0"/>
                  </a:cxn>
                </a:cxnLst>
                <a:rect l="0" t="0" r="r" b="b"/>
                <a:pathLst>
                  <a:path w="1440" h="8">
                    <a:moveTo>
                      <a:pt x="0" y="8"/>
                    </a:moveTo>
                    <a:lnTo>
                      <a:pt x="1440" y="0"/>
                    </a:ln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5175" name="Oval 23"/>
              <p:cNvSpPr>
                <a:spLocks noChangeArrowheads="1"/>
              </p:cNvSpPr>
              <p:nvPr/>
            </p:nvSpPr>
            <p:spPr bwMode="auto">
              <a:xfrm rot="3834243">
                <a:off x="3069" y="2451"/>
                <a:ext cx="83" cy="7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098" name="Group 24"/>
            <p:cNvGrpSpPr>
              <a:grpSpLocks/>
            </p:cNvGrpSpPr>
            <p:nvPr/>
          </p:nvGrpSpPr>
          <p:grpSpPr bwMode="auto">
            <a:xfrm flipH="1" flipV="1">
              <a:off x="208" y="2464"/>
              <a:ext cx="1531" cy="83"/>
              <a:chOff x="1618" y="2448"/>
              <a:chExt cx="1531" cy="83"/>
            </a:xfrm>
          </p:grpSpPr>
          <p:sp>
            <p:nvSpPr>
              <p:cNvPr id="945177" name="Freeform 25"/>
              <p:cNvSpPr>
                <a:spLocks/>
              </p:cNvSpPr>
              <p:nvPr/>
            </p:nvSpPr>
            <p:spPr bwMode="auto">
              <a:xfrm>
                <a:off x="1618" y="2483"/>
                <a:ext cx="1440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440" y="0"/>
                  </a:cxn>
                </a:cxnLst>
                <a:rect l="0" t="0" r="r" b="b"/>
                <a:pathLst>
                  <a:path w="1440" h="8">
                    <a:moveTo>
                      <a:pt x="0" y="8"/>
                    </a:moveTo>
                    <a:lnTo>
                      <a:pt x="1440" y="0"/>
                    </a:lnTo>
                  </a:path>
                </a:pathLst>
              </a:custGeom>
              <a:noFill/>
              <a:ln w="28575" cap="flat" cmpd="sng">
                <a:noFill/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5178" name="Oval 26"/>
              <p:cNvSpPr>
                <a:spLocks noChangeArrowheads="1"/>
              </p:cNvSpPr>
              <p:nvPr/>
            </p:nvSpPr>
            <p:spPr bwMode="auto">
              <a:xfrm rot="3834243">
                <a:off x="3069" y="2451"/>
                <a:ext cx="83" cy="77"/>
              </a:xfrm>
              <a:prstGeom prst="ellipse">
                <a:avLst/>
              </a:prstGeom>
              <a:noFill/>
              <a:ln w="9525">
                <a:noFill/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945179" name="AutoShape 27"/>
          <p:cNvSpPr>
            <a:spLocks noChangeAspect="1" noChangeArrowheads="1" noTextEdit="1"/>
          </p:cNvSpPr>
          <p:nvPr/>
        </p:nvSpPr>
        <p:spPr bwMode="auto">
          <a:xfrm>
            <a:off x="609600" y="163513"/>
            <a:ext cx="152400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" name="Object 14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2453" y="3048000"/>
            <a:ext cx="1762530" cy="535330"/>
          </a:xfrm>
          <a:prstGeom prst="rect">
            <a:avLst/>
          </a:prstGeom>
          <a:noFill/>
        </p:spPr>
      </p:pic>
      <p:pic>
        <p:nvPicPr>
          <p:cNvPr id="41" name="Object 14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9038" y="4726361"/>
            <a:ext cx="1802848" cy="602677"/>
          </a:xfrm>
          <a:prstGeom prst="rect">
            <a:avLst/>
          </a:prstGeom>
          <a:noFill/>
        </p:spPr>
      </p:pic>
      <p:sp>
        <p:nvSpPr>
          <p:cNvPr id="42" name="Rectangle 82"/>
          <p:cNvSpPr>
            <a:spLocks noChangeArrowheads="1"/>
          </p:cNvSpPr>
          <p:nvPr/>
        </p:nvSpPr>
        <p:spPr bwMode="auto">
          <a:xfrm>
            <a:off x="5417641" y="5759824"/>
            <a:ext cx="28686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ru-RU" altLang="ru-RU" sz="2800"/>
          </a:p>
        </p:txBody>
      </p:sp>
      <p:sp>
        <p:nvSpPr>
          <p:cNvPr id="47" name="Rectangle 68"/>
          <p:cNvSpPr>
            <a:spLocks noChangeArrowheads="1"/>
          </p:cNvSpPr>
          <p:nvPr/>
        </p:nvSpPr>
        <p:spPr bwMode="auto">
          <a:xfrm>
            <a:off x="5390653" y="5275636"/>
            <a:ext cx="1600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ru-RU" altLang="ru-RU" sz="2800"/>
          </a:p>
        </p:txBody>
      </p:sp>
      <p:sp>
        <p:nvSpPr>
          <p:cNvPr id="48" name="Rectangle 67"/>
          <p:cNvSpPr>
            <a:spLocks noChangeArrowheads="1"/>
          </p:cNvSpPr>
          <p:nvPr/>
        </p:nvSpPr>
        <p:spPr bwMode="auto">
          <a:xfrm>
            <a:off x="1794082" y="5910925"/>
            <a:ext cx="13223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dirty="0">
                <a:latin typeface="Cambria" panose="02040503050406030204" pitchFamily="18" charset="0"/>
              </a:rPr>
              <a:t>   </a:t>
            </a:r>
            <a:r>
              <a:rPr lang="en-US" altLang="ru-RU" sz="2800" dirty="0">
                <a:latin typeface="Cambria" panose="02040503050406030204" pitchFamily="18" charset="0"/>
              </a:rPr>
              <a:t>III</a:t>
            </a:r>
            <a:endParaRPr lang="ru-RU" altLang="ru-RU" sz="2800" dirty="0">
              <a:latin typeface="Cambria" panose="02040503050406030204" pitchFamily="18" charset="0"/>
            </a:endParaRPr>
          </a:p>
        </p:txBody>
      </p:sp>
      <p:sp>
        <p:nvSpPr>
          <p:cNvPr id="50" name="Rectangle 64"/>
          <p:cNvSpPr>
            <a:spLocks noChangeArrowheads="1"/>
          </p:cNvSpPr>
          <p:nvPr/>
        </p:nvSpPr>
        <p:spPr bwMode="auto">
          <a:xfrm>
            <a:off x="5390653" y="4208836"/>
            <a:ext cx="152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ru-RU" altLang="ru-RU" sz="2800"/>
          </a:p>
        </p:txBody>
      </p:sp>
      <p:sp>
        <p:nvSpPr>
          <p:cNvPr id="63" name="Text Box 103"/>
          <p:cNvSpPr txBox="1">
            <a:spLocks noChangeArrowheads="1"/>
          </p:cNvSpPr>
          <p:nvPr/>
        </p:nvSpPr>
        <p:spPr bwMode="auto">
          <a:xfrm>
            <a:off x="4628118" y="2575175"/>
            <a:ext cx="14713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>
                <a:latin typeface="+mn-lt"/>
              </a:rPr>
              <a:t>0</a:t>
            </a:r>
            <a:r>
              <a:rPr lang="en-US" altLang="ru-RU" dirty="0">
                <a:latin typeface="+mn-lt"/>
              </a:rPr>
              <a:t>°</a:t>
            </a:r>
            <a:r>
              <a:rPr lang="ru-RU" altLang="ru-RU" dirty="0">
                <a:latin typeface="+mn-lt"/>
              </a:rPr>
              <a:t> </a:t>
            </a:r>
            <a:r>
              <a:rPr lang="en-US" altLang="ru-RU" dirty="0">
                <a:latin typeface="+mn-lt"/>
              </a:rPr>
              <a:t>&lt;</a:t>
            </a:r>
            <a:r>
              <a:rPr lang="ru-RU" altLang="ru-RU" dirty="0">
                <a:latin typeface="+mn-lt"/>
              </a:rPr>
              <a:t> </a:t>
            </a:r>
            <a:r>
              <a:rPr lang="ru-RU" altLang="ru-RU" dirty="0">
                <a:latin typeface="+mn-lt"/>
                <a:sym typeface="Symbol" pitchFamily="18" charset="2"/>
              </a:rPr>
              <a:t> </a:t>
            </a:r>
            <a:r>
              <a:rPr lang="en-US" altLang="ru-RU" dirty="0">
                <a:latin typeface="+mn-lt"/>
                <a:sym typeface="Symbol" pitchFamily="18" charset="2"/>
              </a:rPr>
              <a:t>&lt;</a:t>
            </a:r>
            <a:r>
              <a:rPr lang="ru-RU" altLang="ru-RU" dirty="0">
                <a:latin typeface="+mn-lt"/>
                <a:sym typeface="Symbol" pitchFamily="18" charset="2"/>
              </a:rPr>
              <a:t> 90</a:t>
            </a:r>
            <a:r>
              <a:rPr lang="en-US" altLang="ru-RU" dirty="0">
                <a:latin typeface="+mn-lt"/>
                <a:sym typeface="Symbol" pitchFamily="18" charset="2"/>
              </a:rPr>
              <a:t>°</a:t>
            </a:r>
          </a:p>
        </p:txBody>
      </p:sp>
      <p:sp>
        <p:nvSpPr>
          <p:cNvPr id="64" name="Text Box 104"/>
          <p:cNvSpPr txBox="1">
            <a:spLocks noChangeArrowheads="1"/>
          </p:cNvSpPr>
          <p:nvPr/>
        </p:nvSpPr>
        <p:spPr bwMode="auto">
          <a:xfrm>
            <a:off x="2628781" y="2601340"/>
            <a:ext cx="1971841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>
                <a:latin typeface="+mn-lt"/>
                <a:sym typeface="Symbol" pitchFamily="18" charset="2"/>
              </a:rPr>
              <a:t>90</a:t>
            </a:r>
            <a:r>
              <a:rPr lang="en-US" altLang="ru-RU" dirty="0">
                <a:latin typeface="+mn-lt"/>
              </a:rPr>
              <a:t> °</a:t>
            </a:r>
            <a:r>
              <a:rPr lang="ru-RU" altLang="ru-RU" dirty="0">
                <a:latin typeface="+mn-lt"/>
              </a:rPr>
              <a:t> </a:t>
            </a:r>
            <a:r>
              <a:rPr lang="en-US" altLang="ru-RU" dirty="0">
                <a:latin typeface="+mn-lt"/>
              </a:rPr>
              <a:t>&lt;</a:t>
            </a:r>
            <a:r>
              <a:rPr lang="ru-RU" altLang="ru-RU" dirty="0">
                <a:latin typeface="+mn-lt"/>
              </a:rPr>
              <a:t> </a:t>
            </a:r>
            <a:r>
              <a:rPr lang="ru-RU" altLang="ru-RU" dirty="0">
                <a:latin typeface="+mn-lt"/>
                <a:sym typeface="Symbol" pitchFamily="18" charset="2"/>
              </a:rPr>
              <a:t> </a:t>
            </a:r>
            <a:r>
              <a:rPr lang="en-US" altLang="ru-RU" dirty="0">
                <a:latin typeface="+mn-lt"/>
                <a:sym typeface="Symbol" pitchFamily="18" charset="2"/>
              </a:rPr>
              <a:t>&lt;</a:t>
            </a:r>
            <a:r>
              <a:rPr lang="ru-RU" altLang="ru-RU" dirty="0">
                <a:latin typeface="+mn-lt"/>
                <a:sym typeface="Symbol" pitchFamily="18" charset="2"/>
              </a:rPr>
              <a:t> </a:t>
            </a:r>
            <a:r>
              <a:rPr lang="ru-RU" altLang="ru-RU" dirty="0">
                <a:latin typeface="+mn-lt"/>
              </a:rPr>
              <a:t>180</a:t>
            </a:r>
            <a:r>
              <a:rPr lang="ru-RU" altLang="ru-RU" dirty="0">
                <a:latin typeface="+mn-lt"/>
                <a:sym typeface="Symbol" pitchFamily="18" charset="2"/>
              </a:rPr>
              <a:t> </a:t>
            </a:r>
            <a:r>
              <a:rPr lang="en-US" altLang="ru-RU" dirty="0">
                <a:latin typeface="+mn-lt"/>
                <a:sym typeface="Symbol" pitchFamily="18" charset="2"/>
              </a:rPr>
              <a:t>°</a:t>
            </a:r>
          </a:p>
        </p:txBody>
      </p:sp>
      <p:sp>
        <p:nvSpPr>
          <p:cNvPr id="65" name="Text Box 105"/>
          <p:cNvSpPr txBox="1">
            <a:spLocks noChangeArrowheads="1"/>
          </p:cNvSpPr>
          <p:nvPr/>
        </p:nvSpPr>
        <p:spPr bwMode="auto">
          <a:xfrm>
            <a:off x="2557273" y="4340576"/>
            <a:ext cx="17446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>
                <a:latin typeface="+mn-lt"/>
              </a:rPr>
              <a:t>180</a:t>
            </a:r>
            <a:r>
              <a:rPr lang="en-US" altLang="ru-RU" dirty="0">
                <a:latin typeface="+mn-lt"/>
                <a:sym typeface="Symbol" pitchFamily="18" charset="2"/>
              </a:rPr>
              <a:t>°</a:t>
            </a:r>
            <a:r>
              <a:rPr lang="ru-RU" altLang="ru-RU" dirty="0">
                <a:latin typeface="+mn-lt"/>
              </a:rPr>
              <a:t> </a:t>
            </a:r>
            <a:r>
              <a:rPr lang="en-US" altLang="ru-RU" dirty="0">
                <a:latin typeface="+mn-lt"/>
              </a:rPr>
              <a:t>&lt;</a:t>
            </a:r>
            <a:r>
              <a:rPr lang="ru-RU" altLang="ru-RU" dirty="0">
                <a:latin typeface="+mn-lt"/>
              </a:rPr>
              <a:t> </a:t>
            </a:r>
            <a:r>
              <a:rPr lang="ru-RU" altLang="ru-RU" dirty="0">
                <a:latin typeface="+mn-lt"/>
                <a:sym typeface="Symbol" pitchFamily="18" charset="2"/>
              </a:rPr>
              <a:t> </a:t>
            </a:r>
            <a:r>
              <a:rPr lang="en-US" altLang="ru-RU" dirty="0">
                <a:latin typeface="+mn-lt"/>
                <a:sym typeface="Symbol" pitchFamily="18" charset="2"/>
              </a:rPr>
              <a:t>&lt;</a:t>
            </a:r>
            <a:r>
              <a:rPr lang="ru-RU" altLang="ru-RU" dirty="0">
                <a:latin typeface="+mn-lt"/>
                <a:sym typeface="Symbol" pitchFamily="18" charset="2"/>
              </a:rPr>
              <a:t> 270</a:t>
            </a:r>
            <a:r>
              <a:rPr lang="en-US" altLang="ru-RU" dirty="0">
                <a:latin typeface="+mn-lt"/>
                <a:sym typeface="Symbol" pitchFamily="18" charset="2"/>
              </a:rPr>
              <a:t>°</a:t>
            </a:r>
          </a:p>
        </p:txBody>
      </p:sp>
      <p:pic>
        <p:nvPicPr>
          <p:cNvPr id="66" name="Object 14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16572" y="4730337"/>
            <a:ext cx="1748161" cy="607640"/>
          </a:xfrm>
          <a:prstGeom prst="rect">
            <a:avLst/>
          </a:prstGeom>
          <a:noFill/>
        </p:spPr>
      </p:pic>
      <p:pic>
        <p:nvPicPr>
          <p:cNvPr id="67" name="Object 14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38438" y="2997885"/>
            <a:ext cx="1550157" cy="618968"/>
          </a:xfrm>
          <a:prstGeom prst="rect">
            <a:avLst/>
          </a:prstGeom>
          <a:noFill/>
        </p:spPr>
      </p:pic>
      <p:sp>
        <p:nvSpPr>
          <p:cNvPr id="68" name="Text Box 148"/>
          <p:cNvSpPr txBox="1">
            <a:spLocks noChangeArrowheads="1"/>
          </p:cNvSpPr>
          <p:nvPr/>
        </p:nvSpPr>
        <p:spPr bwMode="auto">
          <a:xfrm>
            <a:off x="4468944" y="4312629"/>
            <a:ext cx="2286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>
                <a:latin typeface="+mn-lt"/>
              </a:rPr>
              <a:t>270</a:t>
            </a:r>
            <a:r>
              <a:rPr lang="en-US" altLang="ru-RU" dirty="0">
                <a:latin typeface="+mn-lt"/>
              </a:rPr>
              <a:t>°</a:t>
            </a:r>
            <a:r>
              <a:rPr lang="ru-RU" altLang="ru-RU" dirty="0">
                <a:latin typeface="+mn-lt"/>
              </a:rPr>
              <a:t> </a:t>
            </a:r>
            <a:r>
              <a:rPr lang="en-US" altLang="ru-RU" dirty="0">
                <a:latin typeface="+mn-lt"/>
              </a:rPr>
              <a:t>&lt;</a:t>
            </a:r>
            <a:r>
              <a:rPr lang="ru-RU" altLang="ru-RU" dirty="0">
                <a:latin typeface="+mn-lt"/>
              </a:rPr>
              <a:t> </a:t>
            </a:r>
            <a:r>
              <a:rPr lang="ru-RU" altLang="ru-RU" dirty="0">
                <a:latin typeface="+mn-lt"/>
                <a:sym typeface="Symbol" pitchFamily="18" charset="2"/>
              </a:rPr>
              <a:t> </a:t>
            </a:r>
            <a:r>
              <a:rPr lang="en-US" altLang="ru-RU" dirty="0">
                <a:latin typeface="+mn-lt"/>
                <a:sym typeface="Symbol" pitchFamily="18" charset="2"/>
              </a:rPr>
              <a:t>&lt;</a:t>
            </a:r>
            <a:r>
              <a:rPr lang="ru-RU" altLang="ru-RU" dirty="0">
                <a:latin typeface="+mn-lt"/>
                <a:sym typeface="Symbol" pitchFamily="18" charset="2"/>
              </a:rPr>
              <a:t> 360</a:t>
            </a:r>
            <a:r>
              <a:rPr lang="en-US" altLang="ru-RU" dirty="0">
                <a:latin typeface="+mn-lt"/>
                <a:sym typeface="Symbol" pitchFamily="18" charset="2"/>
              </a:rPr>
              <a:t>°</a:t>
            </a:r>
          </a:p>
        </p:txBody>
      </p:sp>
      <p:sp>
        <p:nvSpPr>
          <p:cNvPr id="71" name="Rectangle 63"/>
          <p:cNvSpPr>
            <a:spLocks noChangeArrowheads="1"/>
          </p:cNvSpPr>
          <p:nvPr/>
        </p:nvSpPr>
        <p:spPr bwMode="auto">
          <a:xfrm>
            <a:off x="4777046" y="1329023"/>
            <a:ext cx="13223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dirty="0">
                <a:latin typeface="Cambria" panose="02040503050406030204" pitchFamily="18" charset="0"/>
              </a:rPr>
              <a:t>    </a:t>
            </a:r>
            <a:r>
              <a:rPr lang="en-US" altLang="ru-RU" sz="2800" dirty="0">
                <a:latin typeface="Cambria" panose="02040503050406030204" pitchFamily="18" charset="0"/>
              </a:rPr>
              <a:t>I</a:t>
            </a:r>
            <a:endParaRPr lang="ru-RU" altLang="ru-RU" sz="2800" dirty="0">
              <a:latin typeface="Cambria" panose="02040503050406030204" pitchFamily="18" charset="0"/>
            </a:endParaRPr>
          </a:p>
        </p:txBody>
      </p:sp>
      <p:sp>
        <p:nvSpPr>
          <p:cNvPr id="72" name="Rectangle 65"/>
          <p:cNvSpPr>
            <a:spLocks noChangeArrowheads="1"/>
          </p:cNvSpPr>
          <p:nvPr/>
        </p:nvSpPr>
        <p:spPr bwMode="auto">
          <a:xfrm>
            <a:off x="1896079" y="1390342"/>
            <a:ext cx="13223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dirty="0">
                <a:latin typeface="Cambria" panose="02040503050406030204" pitchFamily="18" charset="0"/>
              </a:rPr>
              <a:t>    </a:t>
            </a:r>
            <a:r>
              <a:rPr lang="en-US" altLang="ru-RU" sz="2800" dirty="0">
                <a:latin typeface="Cambria" panose="02040503050406030204" pitchFamily="18" charset="0"/>
              </a:rPr>
              <a:t>II</a:t>
            </a:r>
            <a:endParaRPr lang="ru-RU" altLang="ru-RU" sz="2800" dirty="0">
              <a:latin typeface="Cambria" panose="02040503050406030204" pitchFamily="18" charset="0"/>
            </a:endParaRPr>
          </a:p>
        </p:txBody>
      </p:sp>
      <p:sp>
        <p:nvSpPr>
          <p:cNvPr id="74" name="Rectangle 80"/>
          <p:cNvSpPr>
            <a:spLocks noChangeArrowheads="1"/>
          </p:cNvSpPr>
          <p:nvPr/>
        </p:nvSpPr>
        <p:spPr bwMode="auto">
          <a:xfrm>
            <a:off x="5061192" y="5908852"/>
            <a:ext cx="13223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dirty="0">
                <a:latin typeface="Cambria" panose="02040503050406030204" pitchFamily="18" charset="0"/>
              </a:rPr>
              <a:t>   </a:t>
            </a:r>
            <a:r>
              <a:rPr lang="en-US" altLang="ru-RU" sz="2800" dirty="0">
                <a:latin typeface="Cambria" panose="02040503050406030204" pitchFamily="18" charset="0"/>
              </a:rPr>
              <a:t>IV</a:t>
            </a:r>
            <a:endParaRPr lang="ru-RU" altLang="ru-RU" sz="2800" dirty="0">
              <a:latin typeface="Cambria" panose="02040503050406030204" pitchFamily="18" charset="0"/>
            </a:endParaRPr>
          </a:p>
        </p:txBody>
      </p:sp>
      <p:sp>
        <p:nvSpPr>
          <p:cNvPr id="75" name="Rectangle 61"/>
          <p:cNvSpPr>
            <a:spLocks noChangeArrowheads="1"/>
          </p:cNvSpPr>
          <p:nvPr/>
        </p:nvSpPr>
        <p:spPr bwMode="auto">
          <a:xfrm>
            <a:off x="5262777" y="1436220"/>
            <a:ext cx="152638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000" dirty="0">
                <a:latin typeface="+mn-lt"/>
              </a:rPr>
              <a:t>четверть</a:t>
            </a:r>
          </a:p>
        </p:txBody>
      </p:sp>
      <p:sp>
        <p:nvSpPr>
          <p:cNvPr id="77" name="Rectangle 61"/>
          <p:cNvSpPr>
            <a:spLocks noChangeArrowheads="1"/>
          </p:cNvSpPr>
          <p:nvPr/>
        </p:nvSpPr>
        <p:spPr bwMode="auto">
          <a:xfrm>
            <a:off x="2455276" y="1499829"/>
            <a:ext cx="152638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000" dirty="0">
                <a:latin typeface="+mn-lt"/>
              </a:rPr>
              <a:t>четверть</a:t>
            </a:r>
          </a:p>
        </p:txBody>
      </p:sp>
      <p:sp>
        <p:nvSpPr>
          <p:cNvPr id="78" name="Rectangle 61"/>
          <p:cNvSpPr>
            <a:spLocks noChangeArrowheads="1"/>
          </p:cNvSpPr>
          <p:nvPr/>
        </p:nvSpPr>
        <p:spPr bwMode="auto">
          <a:xfrm>
            <a:off x="2405891" y="6023952"/>
            <a:ext cx="152638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000" dirty="0">
                <a:latin typeface="+mn-lt"/>
              </a:rPr>
              <a:t>четверть</a:t>
            </a:r>
          </a:p>
        </p:txBody>
      </p:sp>
      <p:sp>
        <p:nvSpPr>
          <p:cNvPr id="79" name="Rectangle 61"/>
          <p:cNvSpPr>
            <a:spLocks noChangeArrowheads="1"/>
          </p:cNvSpPr>
          <p:nvPr/>
        </p:nvSpPr>
        <p:spPr bwMode="auto">
          <a:xfrm>
            <a:off x="5620389" y="6018082"/>
            <a:ext cx="152638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000" dirty="0">
                <a:latin typeface="+mn-lt"/>
              </a:rPr>
              <a:t>четверть</a:t>
            </a:r>
          </a:p>
        </p:txBody>
      </p:sp>
      <p:sp>
        <p:nvSpPr>
          <p:cNvPr id="80" name="Text Box 3"/>
          <p:cNvSpPr txBox="1">
            <a:spLocks noChangeArrowheads="1"/>
          </p:cNvSpPr>
          <p:nvPr/>
        </p:nvSpPr>
        <p:spPr bwMode="auto">
          <a:xfrm>
            <a:off x="118316" y="155139"/>
            <a:ext cx="896461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400" i="1" dirty="0" smtClean="0">
                <a:latin typeface="Cambria" panose="02040503050406030204" pitchFamily="18" charset="0"/>
              </a:rPr>
              <a:t>Единичная окружность</a:t>
            </a:r>
            <a:endParaRPr lang="ru-RU" altLang="ru-RU" sz="44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38390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3" grpId="0"/>
      <p:bldP spid="64" grpId="0"/>
      <p:bldP spid="65" grpId="0"/>
      <p:bldP spid="68" grpId="0"/>
      <p:bldP spid="71" grpId="0"/>
      <p:bldP spid="72" grpId="0"/>
      <p:bldP spid="74" grpId="0"/>
      <p:bldP spid="75" grpId="0"/>
      <p:bldP spid="77" grpId="0"/>
      <p:bldP spid="78" grpId="0"/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154" name="Oval 2"/>
          <p:cNvSpPr>
            <a:spLocks noChangeArrowheads="1"/>
          </p:cNvSpPr>
          <p:nvPr/>
        </p:nvSpPr>
        <p:spPr bwMode="auto">
          <a:xfrm>
            <a:off x="1016000" y="1727200"/>
            <a:ext cx="4533900" cy="4495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55" name="Text Box 3"/>
          <p:cNvSpPr txBox="1">
            <a:spLocks noChangeArrowheads="1"/>
          </p:cNvSpPr>
          <p:nvPr/>
        </p:nvSpPr>
        <p:spPr bwMode="auto">
          <a:xfrm>
            <a:off x="6400800" y="3810000"/>
            <a:ext cx="465138" cy="7620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5165" name="Freeform 13"/>
          <p:cNvSpPr>
            <a:spLocks/>
          </p:cNvSpPr>
          <p:nvPr/>
        </p:nvSpPr>
        <p:spPr bwMode="auto">
          <a:xfrm>
            <a:off x="800100" y="3973513"/>
            <a:ext cx="5900738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717" y="0"/>
              </a:cxn>
            </a:cxnLst>
            <a:rect l="0" t="0" r="r" b="b"/>
            <a:pathLst>
              <a:path w="3717" h="1">
                <a:moveTo>
                  <a:pt x="0" y="0"/>
                </a:moveTo>
                <a:lnTo>
                  <a:pt x="3717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66" name="Freeform 14"/>
          <p:cNvSpPr>
            <a:spLocks/>
          </p:cNvSpPr>
          <p:nvPr/>
        </p:nvSpPr>
        <p:spPr bwMode="auto">
          <a:xfrm>
            <a:off x="3230881" y="1371600"/>
            <a:ext cx="45719" cy="5486400"/>
          </a:xfrm>
          <a:custGeom>
            <a:avLst/>
            <a:gdLst/>
            <a:ahLst/>
            <a:cxnLst>
              <a:cxn ang="0">
                <a:pos x="11" y="3630"/>
              </a:cxn>
              <a:cxn ang="0">
                <a:pos x="0" y="0"/>
              </a:cxn>
            </a:cxnLst>
            <a:rect l="0" t="0" r="r" b="b"/>
            <a:pathLst>
              <a:path w="11" h="3630">
                <a:moveTo>
                  <a:pt x="11" y="3630"/>
                </a:moveTo>
                <a:lnTo>
                  <a:pt x="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67" name="Text Box 15"/>
          <p:cNvSpPr txBox="1">
            <a:spLocks noChangeArrowheads="1"/>
          </p:cNvSpPr>
          <p:nvPr/>
        </p:nvSpPr>
        <p:spPr bwMode="auto">
          <a:xfrm>
            <a:off x="2695092" y="1066800"/>
            <a:ext cx="431800" cy="7620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y</a:t>
            </a:r>
            <a:endParaRPr lang="ru-RU" sz="4400" i="1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5168" name="Text Box 16"/>
          <p:cNvSpPr txBox="1">
            <a:spLocks noChangeArrowheads="1"/>
          </p:cNvSpPr>
          <p:nvPr/>
        </p:nvSpPr>
        <p:spPr bwMode="auto">
          <a:xfrm>
            <a:off x="2738438" y="3878263"/>
            <a:ext cx="479425" cy="579437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</a:t>
            </a:r>
            <a:endParaRPr lang="ru-RU" sz="32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45170" name="Freeform 18"/>
          <p:cNvSpPr>
            <a:spLocks/>
          </p:cNvSpPr>
          <p:nvPr/>
        </p:nvSpPr>
        <p:spPr bwMode="auto">
          <a:xfrm>
            <a:off x="1981200" y="5257800"/>
            <a:ext cx="3206750" cy="12700"/>
          </a:xfrm>
          <a:custGeom>
            <a:avLst/>
            <a:gdLst/>
            <a:ahLst/>
            <a:cxnLst>
              <a:cxn ang="0">
                <a:pos x="1566" y="6"/>
              </a:cxn>
              <a:cxn ang="0">
                <a:pos x="0" y="0"/>
              </a:cxn>
            </a:cxnLst>
            <a:rect l="0" t="0" r="r" b="b"/>
            <a:pathLst>
              <a:path w="1566" h="6">
                <a:moveTo>
                  <a:pt x="1566" y="6"/>
                </a:moveTo>
                <a:lnTo>
                  <a:pt x="0" y="0"/>
                </a:lnTo>
              </a:path>
            </a:pathLst>
          </a:custGeom>
          <a:noFill/>
          <a:ln w="28575" cap="flat" cmpd="sng">
            <a:noFill/>
            <a:prstDash val="solid"/>
            <a:round/>
            <a:headEnd type="none" w="lg" len="lg"/>
            <a:tailEnd type="none" w="lg" len="lg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5171" name="Oval 19"/>
          <p:cNvSpPr>
            <a:spLocks noChangeArrowheads="1"/>
          </p:cNvSpPr>
          <p:nvPr/>
        </p:nvSpPr>
        <p:spPr bwMode="auto">
          <a:xfrm rot="3834243">
            <a:off x="3216276" y="3924300"/>
            <a:ext cx="131762" cy="1222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2"/>
            </a:solidFill>
            <a:round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939800" y="3886200"/>
            <a:ext cx="4668838" cy="157163"/>
            <a:chOff x="208" y="2448"/>
            <a:chExt cx="2941" cy="99"/>
          </a:xfrm>
        </p:grpSpPr>
        <p:grpSp>
          <p:nvGrpSpPr>
            <p:cNvPr id="3097" name="Group 21"/>
            <p:cNvGrpSpPr>
              <a:grpSpLocks/>
            </p:cNvGrpSpPr>
            <p:nvPr/>
          </p:nvGrpSpPr>
          <p:grpSpPr bwMode="auto">
            <a:xfrm>
              <a:off x="1680" y="2448"/>
              <a:ext cx="1469" cy="83"/>
              <a:chOff x="1680" y="2448"/>
              <a:chExt cx="1469" cy="83"/>
            </a:xfrm>
          </p:grpSpPr>
          <p:sp>
            <p:nvSpPr>
              <p:cNvPr id="945174" name="Freeform 22"/>
              <p:cNvSpPr>
                <a:spLocks/>
              </p:cNvSpPr>
              <p:nvPr/>
            </p:nvSpPr>
            <p:spPr bwMode="auto">
              <a:xfrm>
                <a:off x="1680" y="2488"/>
                <a:ext cx="1440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440" y="0"/>
                  </a:cxn>
                </a:cxnLst>
                <a:rect l="0" t="0" r="r" b="b"/>
                <a:pathLst>
                  <a:path w="1440" h="8">
                    <a:moveTo>
                      <a:pt x="0" y="8"/>
                    </a:moveTo>
                    <a:lnTo>
                      <a:pt x="1440" y="0"/>
                    </a:ln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5175" name="Oval 23"/>
              <p:cNvSpPr>
                <a:spLocks noChangeArrowheads="1"/>
              </p:cNvSpPr>
              <p:nvPr/>
            </p:nvSpPr>
            <p:spPr bwMode="auto">
              <a:xfrm rot="3834243">
                <a:off x="3069" y="2451"/>
                <a:ext cx="83" cy="7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098" name="Group 24"/>
            <p:cNvGrpSpPr>
              <a:grpSpLocks/>
            </p:cNvGrpSpPr>
            <p:nvPr/>
          </p:nvGrpSpPr>
          <p:grpSpPr bwMode="auto">
            <a:xfrm flipH="1" flipV="1">
              <a:off x="208" y="2464"/>
              <a:ext cx="1469" cy="83"/>
              <a:chOff x="1680" y="2448"/>
              <a:chExt cx="1469" cy="83"/>
            </a:xfrm>
          </p:grpSpPr>
          <p:sp>
            <p:nvSpPr>
              <p:cNvPr id="945177" name="Freeform 25"/>
              <p:cNvSpPr>
                <a:spLocks/>
              </p:cNvSpPr>
              <p:nvPr/>
            </p:nvSpPr>
            <p:spPr bwMode="auto">
              <a:xfrm>
                <a:off x="1680" y="2488"/>
                <a:ext cx="1440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440" y="0"/>
                  </a:cxn>
                </a:cxnLst>
                <a:rect l="0" t="0" r="r" b="b"/>
                <a:pathLst>
                  <a:path w="1440" h="8">
                    <a:moveTo>
                      <a:pt x="0" y="8"/>
                    </a:moveTo>
                    <a:lnTo>
                      <a:pt x="1440" y="0"/>
                    </a:lnTo>
                  </a:path>
                </a:pathLst>
              </a:custGeom>
              <a:noFill/>
              <a:ln w="28575" cap="flat" cmpd="sng">
                <a:noFill/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5178" name="Oval 26"/>
              <p:cNvSpPr>
                <a:spLocks noChangeArrowheads="1"/>
              </p:cNvSpPr>
              <p:nvPr/>
            </p:nvSpPr>
            <p:spPr bwMode="auto">
              <a:xfrm rot="3834243">
                <a:off x="3069" y="2451"/>
                <a:ext cx="83" cy="77"/>
              </a:xfrm>
              <a:prstGeom prst="ellipse">
                <a:avLst/>
              </a:prstGeom>
              <a:noFill/>
              <a:ln w="9525">
                <a:noFill/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945179" name="AutoShape 27"/>
          <p:cNvSpPr>
            <a:spLocks noChangeAspect="1" noChangeArrowheads="1" noTextEdit="1"/>
          </p:cNvSpPr>
          <p:nvPr/>
        </p:nvSpPr>
        <p:spPr bwMode="auto">
          <a:xfrm>
            <a:off x="609600" y="163513"/>
            <a:ext cx="152400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45184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20607178"/>
              </p:ext>
            </p:extLst>
          </p:nvPr>
        </p:nvGraphicFramePr>
        <p:xfrm>
          <a:off x="5895975" y="6007100"/>
          <a:ext cx="987425" cy="850900"/>
        </p:xfrm>
        <a:graphic>
          <a:graphicData uri="http://schemas.openxmlformats.org/presentationml/2006/ole">
            <p:oleObj spid="_x0000_s29755" name="Формула" r:id="rId4" imgW="558720" imgH="457200" progId="Equation.3">
              <p:embed/>
            </p:oleObj>
          </a:graphicData>
        </a:graphic>
      </p:graphicFrame>
      <p:graphicFrame>
        <p:nvGraphicFramePr>
          <p:cNvPr id="945185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66416420"/>
              </p:ext>
            </p:extLst>
          </p:nvPr>
        </p:nvGraphicFramePr>
        <p:xfrm>
          <a:off x="7159625" y="4857750"/>
          <a:ext cx="1190625" cy="731838"/>
        </p:xfrm>
        <a:graphic>
          <a:graphicData uri="http://schemas.openxmlformats.org/presentationml/2006/ole">
            <p:oleObj spid="_x0000_s29756" name="Формула" r:id="rId5" imgW="672840" imgH="393480" progId="Equation.3">
              <p:embed/>
            </p:oleObj>
          </a:graphicData>
        </a:graphic>
      </p:graphicFrame>
      <p:graphicFrame>
        <p:nvGraphicFramePr>
          <p:cNvPr id="945186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73255792"/>
              </p:ext>
            </p:extLst>
          </p:nvPr>
        </p:nvGraphicFramePr>
        <p:xfrm>
          <a:off x="7429520" y="6000768"/>
          <a:ext cx="1008063" cy="423863"/>
        </p:xfrm>
        <a:graphic>
          <a:graphicData uri="http://schemas.openxmlformats.org/presentationml/2006/ole">
            <p:oleObj spid="_x0000_s29757" name="Формула" r:id="rId6" imgW="571320" imgH="228600" progId="Equation.3">
              <p:embed/>
            </p:oleObj>
          </a:graphicData>
        </a:graphic>
      </p:graphicFrame>
      <p:sp>
        <p:nvSpPr>
          <p:cNvPr id="38" name="Text Box 114"/>
          <p:cNvSpPr txBox="1">
            <a:spLocks noChangeArrowheads="1"/>
          </p:cNvSpPr>
          <p:nvPr/>
        </p:nvSpPr>
        <p:spPr bwMode="auto">
          <a:xfrm>
            <a:off x="202096" y="60507"/>
            <a:ext cx="8915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000" i="1" dirty="0" smtClean="0">
                <a:latin typeface="Cambria" panose="02040503050406030204" pitchFamily="18" charset="0"/>
              </a:rPr>
              <a:t>Определите</a:t>
            </a:r>
            <a:r>
              <a:rPr lang="ru-RU" altLang="ru-RU" sz="4000" i="1" dirty="0">
                <a:latin typeface="Cambria" panose="02040503050406030204" pitchFamily="18" charset="0"/>
              </a:rPr>
              <a:t>, в какой четверти расположены углы:</a:t>
            </a:r>
          </a:p>
        </p:txBody>
      </p:sp>
      <p:sp>
        <p:nvSpPr>
          <p:cNvPr id="40" name="Text Box 125"/>
          <p:cNvSpPr txBox="1">
            <a:spLocks noChangeArrowheads="1"/>
          </p:cNvSpPr>
          <p:nvPr/>
        </p:nvSpPr>
        <p:spPr bwMode="auto">
          <a:xfrm>
            <a:off x="7010400" y="1727200"/>
            <a:ext cx="129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 dirty="0">
                <a:latin typeface="Cambria" panose="02040503050406030204" pitchFamily="18" charset="0"/>
                <a:sym typeface="Symbol" pitchFamily="18" charset="2"/>
              </a:rPr>
              <a:t></a:t>
            </a:r>
            <a:r>
              <a:rPr lang="ru-RU" altLang="ru-RU" sz="2800" i="1" dirty="0">
                <a:latin typeface="Cambria" panose="02040503050406030204" pitchFamily="18" charset="0"/>
                <a:sym typeface="Symbol" pitchFamily="18" charset="2"/>
              </a:rPr>
              <a:t> = 25</a:t>
            </a:r>
            <a:r>
              <a:rPr lang="en-US" altLang="ru-RU" sz="2800" i="1" dirty="0">
                <a:latin typeface="Cambria" panose="02040503050406030204" pitchFamily="18" charset="0"/>
                <a:sym typeface="Symbol" pitchFamily="18" charset="2"/>
              </a:rPr>
              <a:t>°</a:t>
            </a:r>
          </a:p>
        </p:txBody>
      </p:sp>
      <p:sp>
        <p:nvSpPr>
          <p:cNvPr id="41" name="Text Box 126"/>
          <p:cNvSpPr txBox="1">
            <a:spLocks noChangeArrowheads="1"/>
          </p:cNvSpPr>
          <p:nvPr/>
        </p:nvSpPr>
        <p:spPr bwMode="auto">
          <a:xfrm>
            <a:off x="7010400" y="2438400"/>
            <a:ext cx="1447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 dirty="0">
                <a:latin typeface="Cambria" panose="02040503050406030204" pitchFamily="18" charset="0"/>
                <a:sym typeface="Symbol" pitchFamily="18" charset="2"/>
              </a:rPr>
              <a:t></a:t>
            </a:r>
            <a:r>
              <a:rPr lang="ru-RU" altLang="ru-RU" sz="2800" i="1" dirty="0">
                <a:latin typeface="Cambria" panose="02040503050406030204" pitchFamily="18" charset="0"/>
                <a:sym typeface="Symbol" pitchFamily="18" charset="2"/>
              </a:rPr>
              <a:t> = </a:t>
            </a:r>
            <a:endParaRPr lang="en-US" altLang="ru-RU" sz="2800" i="1" dirty="0">
              <a:latin typeface="Cambria" panose="02040503050406030204" pitchFamily="18" charset="0"/>
              <a:sym typeface="Symbol" pitchFamily="18" charset="2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02961388"/>
              </p:ext>
            </p:extLst>
          </p:nvPr>
        </p:nvGraphicFramePr>
        <p:xfrm>
          <a:off x="7620000" y="2254396"/>
          <a:ext cx="771525" cy="911225"/>
        </p:xfrm>
        <a:graphic>
          <a:graphicData uri="http://schemas.openxmlformats.org/presentationml/2006/ole">
            <p:oleObj spid="_x0000_s29758" name="Формула" r:id="rId7" imgW="355292" imgH="393359" progId="Equation.3">
              <p:embed/>
            </p:oleObj>
          </a:graphicData>
        </a:graphic>
      </p:graphicFrame>
      <p:sp>
        <p:nvSpPr>
          <p:cNvPr id="42" name="Text Box 129"/>
          <p:cNvSpPr txBox="1">
            <a:spLocks noChangeArrowheads="1"/>
          </p:cNvSpPr>
          <p:nvPr/>
        </p:nvSpPr>
        <p:spPr bwMode="auto">
          <a:xfrm>
            <a:off x="6999798" y="3124200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 dirty="0">
                <a:latin typeface="Cambria" panose="02040503050406030204" pitchFamily="18" charset="0"/>
                <a:sym typeface="Symbol" pitchFamily="18" charset="2"/>
              </a:rPr>
              <a:t> </a:t>
            </a:r>
            <a:r>
              <a:rPr lang="ru-RU" altLang="ru-RU" sz="2800" i="1" dirty="0">
                <a:latin typeface="Cambria" panose="02040503050406030204" pitchFamily="18" charset="0"/>
                <a:sym typeface="Symbol" pitchFamily="18" charset="2"/>
              </a:rPr>
              <a:t>= </a:t>
            </a:r>
            <a:r>
              <a:rPr lang="ru-RU" altLang="ru-RU" sz="2800" i="1" dirty="0" smtClean="0">
                <a:latin typeface="Cambria" panose="02040503050406030204" pitchFamily="18" charset="0"/>
                <a:sym typeface="Symbol" pitchFamily="18" charset="2"/>
              </a:rPr>
              <a:t>275</a:t>
            </a:r>
            <a:r>
              <a:rPr lang="en-US" altLang="ru-RU" sz="2800" i="1" dirty="0" smtClean="0">
                <a:latin typeface="Cambria" panose="02040503050406030204" pitchFamily="18" charset="0"/>
                <a:sym typeface="Symbol" pitchFamily="18" charset="2"/>
              </a:rPr>
              <a:t>°</a:t>
            </a:r>
            <a:endParaRPr lang="en-US" altLang="ru-RU" sz="2800" i="1" dirty="0">
              <a:latin typeface="Cambria" panose="02040503050406030204" pitchFamily="18" charset="0"/>
              <a:sym typeface="Symbol" pitchFamily="18" charset="2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87925545"/>
              </p:ext>
            </p:extLst>
          </p:nvPr>
        </p:nvGraphicFramePr>
        <p:xfrm>
          <a:off x="7658100" y="3609962"/>
          <a:ext cx="549275" cy="954087"/>
        </p:xfrm>
        <a:graphic>
          <a:graphicData uri="http://schemas.openxmlformats.org/presentationml/2006/ole">
            <p:oleObj spid="_x0000_s29759" name="Формула" r:id="rId8" imgW="241195" imgH="393529" progId="Equation.3">
              <p:embed/>
            </p:oleObj>
          </a:graphicData>
        </a:graphic>
      </p:graphicFrame>
      <p:sp>
        <p:nvSpPr>
          <p:cNvPr id="44" name="Text Box 128"/>
          <p:cNvSpPr txBox="1">
            <a:spLocks noChangeArrowheads="1"/>
          </p:cNvSpPr>
          <p:nvPr/>
        </p:nvSpPr>
        <p:spPr bwMode="auto">
          <a:xfrm>
            <a:off x="6999798" y="3810000"/>
            <a:ext cx="152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 dirty="0">
                <a:latin typeface="Cambria" panose="02040503050406030204" pitchFamily="18" charset="0"/>
                <a:sym typeface="Symbol" pitchFamily="18" charset="2"/>
              </a:rPr>
              <a:t></a:t>
            </a:r>
            <a:r>
              <a:rPr lang="ru-RU" altLang="ru-RU" sz="2800" i="1" dirty="0">
                <a:latin typeface="Cambria" panose="02040503050406030204" pitchFamily="18" charset="0"/>
                <a:sym typeface="Symbol" pitchFamily="18" charset="2"/>
              </a:rPr>
              <a:t> </a:t>
            </a:r>
            <a:r>
              <a:rPr lang="ru-RU" altLang="ru-RU" sz="2800" i="1" dirty="0" smtClean="0">
                <a:latin typeface="Cambria" panose="02040503050406030204" pitchFamily="18" charset="0"/>
                <a:sym typeface="Symbol" pitchFamily="18" charset="2"/>
              </a:rPr>
              <a:t>=</a:t>
            </a:r>
            <a:endParaRPr lang="en-US" altLang="ru-RU" sz="2800" i="1" dirty="0">
              <a:latin typeface="Cambria" panose="02040503050406030204" pitchFamily="18" charset="0"/>
              <a:sym typeface="Symbol" pitchFamily="18" charset="2"/>
            </a:endParaRPr>
          </a:p>
        </p:txBody>
      </p:sp>
      <p:sp>
        <p:nvSpPr>
          <p:cNvPr id="48" name="Rectangle 63"/>
          <p:cNvSpPr>
            <a:spLocks noChangeArrowheads="1"/>
          </p:cNvSpPr>
          <p:nvPr/>
        </p:nvSpPr>
        <p:spPr bwMode="auto">
          <a:xfrm>
            <a:off x="3398296" y="2687058"/>
            <a:ext cx="13223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dirty="0">
                <a:latin typeface="Cambria" panose="02040503050406030204" pitchFamily="18" charset="0"/>
              </a:rPr>
              <a:t>    </a:t>
            </a:r>
            <a:r>
              <a:rPr lang="en-US" altLang="ru-RU" sz="2800" dirty="0">
                <a:latin typeface="Cambria" panose="02040503050406030204" pitchFamily="18" charset="0"/>
              </a:rPr>
              <a:t>I</a:t>
            </a:r>
            <a:endParaRPr lang="ru-RU" altLang="ru-RU" sz="2800" dirty="0">
              <a:latin typeface="Cambria" panose="02040503050406030204" pitchFamily="18" charset="0"/>
            </a:endParaRPr>
          </a:p>
        </p:txBody>
      </p:sp>
      <p:sp>
        <p:nvSpPr>
          <p:cNvPr id="49" name="Rectangle 61"/>
          <p:cNvSpPr>
            <a:spLocks noChangeArrowheads="1"/>
          </p:cNvSpPr>
          <p:nvPr/>
        </p:nvSpPr>
        <p:spPr bwMode="auto">
          <a:xfrm>
            <a:off x="3896605" y="2801961"/>
            <a:ext cx="152638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000" dirty="0">
                <a:latin typeface="+mn-lt"/>
              </a:rPr>
              <a:t>четверть</a:t>
            </a:r>
          </a:p>
        </p:txBody>
      </p:sp>
      <p:sp>
        <p:nvSpPr>
          <p:cNvPr id="50" name="Rectangle 61"/>
          <p:cNvSpPr>
            <a:spLocks noChangeArrowheads="1"/>
          </p:cNvSpPr>
          <p:nvPr/>
        </p:nvSpPr>
        <p:spPr bwMode="auto">
          <a:xfrm>
            <a:off x="1714480" y="4929198"/>
            <a:ext cx="152638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000" dirty="0">
                <a:latin typeface="+mn-lt"/>
              </a:rPr>
              <a:t>четверть</a:t>
            </a:r>
          </a:p>
        </p:txBody>
      </p:sp>
      <p:sp>
        <p:nvSpPr>
          <p:cNvPr id="51" name="Rectangle 67"/>
          <p:cNvSpPr>
            <a:spLocks noChangeArrowheads="1"/>
          </p:cNvSpPr>
          <p:nvPr/>
        </p:nvSpPr>
        <p:spPr bwMode="auto">
          <a:xfrm>
            <a:off x="1428728" y="4286256"/>
            <a:ext cx="13223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dirty="0">
                <a:latin typeface="Cambria" panose="02040503050406030204" pitchFamily="18" charset="0"/>
              </a:rPr>
              <a:t>   </a:t>
            </a:r>
            <a:r>
              <a:rPr lang="en-US" altLang="ru-RU" sz="2800" dirty="0">
                <a:latin typeface="Cambria" panose="02040503050406030204" pitchFamily="18" charset="0"/>
              </a:rPr>
              <a:t>III</a:t>
            </a:r>
            <a:endParaRPr lang="ru-RU" altLang="ru-RU" sz="2800" dirty="0">
              <a:latin typeface="Cambria" panose="02040503050406030204" pitchFamily="18" charset="0"/>
            </a:endParaRPr>
          </a:p>
        </p:txBody>
      </p:sp>
      <p:sp>
        <p:nvSpPr>
          <p:cNvPr id="54" name="Rectangle 67"/>
          <p:cNvSpPr>
            <a:spLocks noChangeArrowheads="1"/>
          </p:cNvSpPr>
          <p:nvPr/>
        </p:nvSpPr>
        <p:spPr bwMode="auto">
          <a:xfrm>
            <a:off x="3786182" y="4429132"/>
            <a:ext cx="13223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dirty="0">
                <a:latin typeface="Cambria" panose="02040503050406030204" pitchFamily="18" charset="0"/>
              </a:rPr>
              <a:t>   </a:t>
            </a:r>
            <a:r>
              <a:rPr lang="en-US" altLang="ru-RU" sz="2800" dirty="0" smtClean="0">
                <a:latin typeface="Cambria" panose="02040503050406030204" pitchFamily="18" charset="0"/>
              </a:rPr>
              <a:t>IV</a:t>
            </a:r>
            <a:endParaRPr lang="ru-RU" altLang="ru-RU" sz="2800" dirty="0">
              <a:latin typeface="Cambria" panose="02040503050406030204" pitchFamily="18" charset="0"/>
            </a:endParaRPr>
          </a:p>
        </p:txBody>
      </p:sp>
      <p:sp>
        <p:nvSpPr>
          <p:cNvPr id="55" name="Rectangle 61"/>
          <p:cNvSpPr>
            <a:spLocks noChangeArrowheads="1"/>
          </p:cNvSpPr>
          <p:nvPr/>
        </p:nvSpPr>
        <p:spPr bwMode="auto">
          <a:xfrm>
            <a:off x="3500430" y="4929198"/>
            <a:ext cx="152638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000" dirty="0">
                <a:latin typeface="+mn-lt"/>
              </a:rPr>
              <a:t>четверть</a:t>
            </a: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43185776"/>
              </p:ext>
            </p:extLst>
          </p:nvPr>
        </p:nvGraphicFramePr>
        <p:xfrm>
          <a:off x="7885113" y="785813"/>
          <a:ext cx="965200" cy="1182687"/>
        </p:xfrm>
        <a:graphic>
          <a:graphicData uri="http://schemas.openxmlformats.org/presentationml/2006/ole">
            <p:oleObj spid="_x0000_s29760" name="Формула" r:id="rId9" imgW="545760" imgH="634680" progId="Equation.3">
              <p:embed/>
            </p:oleObj>
          </a:graphicData>
        </a:graphic>
      </p:graphicFrame>
      <p:sp>
        <p:nvSpPr>
          <p:cNvPr id="57" name="Rectangle 61"/>
          <p:cNvSpPr>
            <a:spLocks noChangeArrowheads="1"/>
          </p:cNvSpPr>
          <p:nvPr/>
        </p:nvSpPr>
        <p:spPr bwMode="auto">
          <a:xfrm>
            <a:off x="1756568" y="2820987"/>
            <a:ext cx="152638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000" dirty="0">
                <a:latin typeface="+mn-lt"/>
              </a:rPr>
              <a:t>четверть</a:t>
            </a:r>
          </a:p>
        </p:txBody>
      </p:sp>
      <p:sp>
        <p:nvSpPr>
          <p:cNvPr id="58" name="Rectangle 67"/>
          <p:cNvSpPr>
            <a:spLocks noChangeArrowheads="1"/>
          </p:cNvSpPr>
          <p:nvPr/>
        </p:nvSpPr>
        <p:spPr bwMode="auto">
          <a:xfrm>
            <a:off x="1197371" y="2713830"/>
            <a:ext cx="13223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dirty="0">
                <a:latin typeface="Cambria" panose="02040503050406030204" pitchFamily="18" charset="0"/>
              </a:rPr>
              <a:t>   </a:t>
            </a:r>
            <a:r>
              <a:rPr lang="en-US" altLang="ru-RU" sz="2800" dirty="0" smtClean="0">
                <a:latin typeface="Cambria" panose="02040503050406030204" pitchFamily="18" charset="0"/>
              </a:rPr>
              <a:t>II</a:t>
            </a:r>
            <a:endParaRPr lang="ru-RU" altLang="ru-RU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54151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500000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945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945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10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45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200000">
                                      <p:cBhvr>
                                        <p:cTn id="1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3" dur="500"/>
                                        <p:tgtEl>
                                          <p:spTgt spid="945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8800000">
                                      <p:cBhvr>
                                        <p:cTn id="1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1" grpId="0"/>
      <p:bldP spid="44" grpId="0"/>
      <p:bldP spid="48" grpId="0"/>
      <p:bldP spid="48" grpId="1"/>
      <p:bldP spid="49" grpId="0"/>
      <p:bldP spid="49" grpId="1"/>
      <p:bldP spid="50" grpId="0"/>
      <p:bldP spid="50" grpId="2"/>
      <p:bldP spid="51" grpId="0"/>
      <p:bldP spid="51" grpId="1"/>
      <p:bldP spid="54" grpId="0"/>
      <p:bldP spid="54" grpId="1"/>
      <p:bldP spid="55" grpId="0"/>
      <p:bldP spid="55" grpId="2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Тригонометрический круг. Основные значения тригонометрических функций |  Подготовка к ЕГЭ по математи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6477000" cy="601980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6056</TotalTime>
  <Words>228</Words>
  <Application>Microsoft Office PowerPoint</Application>
  <PresentationFormat>Экран (4:3)</PresentationFormat>
  <Paragraphs>82</Paragraphs>
  <Slides>8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Оформление по умолчанию</vt:lpstr>
      <vt:lpstr>Формула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Елена</cp:lastModifiedBy>
  <cp:revision>333</cp:revision>
  <cp:lastPrinted>1601-01-01T00:00:00Z</cp:lastPrinted>
  <dcterms:created xsi:type="dcterms:W3CDTF">1601-01-01T00:00:00Z</dcterms:created>
  <dcterms:modified xsi:type="dcterms:W3CDTF">2022-02-12T12:41:25Z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1494001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Version">
    <vt:i4>1</vt:i4>
  </property>
</Properties>
</file>