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1" r:id="rId3"/>
    <p:sldId id="323" r:id="rId4"/>
    <p:sldId id="324" r:id="rId5"/>
    <p:sldId id="325" r:id="rId6"/>
    <p:sldId id="326" r:id="rId7"/>
    <p:sldId id="283" r:id="rId8"/>
    <p:sldId id="284" r:id="rId9"/>
    <p:sldId id="285" r:id="rId10"/>
    <p:sldId id="286" r:id="rId11"/>
    <p:sldId id="320" r:id="rId12"/>
    <p:sldId id="287" r:id="rId13"/>
    <p:sldId id="288" r:id="rId14"/>
    <p:sldId id="289" r:id="rId15"/>
    <p:sldId id="319" r:id="rId16"/>
    <p:sldId id="290" r:id="rId17"/>
    <p:sldId id="291" r:id="rId18"/>
    <p:sldId id="317" r:id="rId19"/>
    <p:sldId id="292" r:id="rId20"/>
    <p:sldId id="318" r:id="rId21"/>
    <p:sldId id="294" r:id="rId22"/>
    <p:sldId id="297" r:id="rId23"/>
    <p:sldId id="298" r:id="rId24"/>
    <p:sldId id="300" r:id="rId25"/>
    <p:sldId id="302" r:id="rId26"/>
    <p:sldId id="303" r:id="rId27"/>
    <p:sldId id="305" r:id="rId28"/>
    <p:sldId id="309" r:id="rId29"/>
    <p:sldId id="314" r:id="rId30"/>
    <p:sldId id="293" r:id="rId31"/>
    <p:sldId id="295" r:id="rId32"/>
    <p:sldId id="32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ECF363"/>
    <a:srgbClr val="E7DF47"/>
    <a:srgbClr val="EEDA9C"/>
    <a:srgbClr val="FF6600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81" autoAdjust="0"/>
    <p:restoredTop sz="94660"/>
  </p:normalViewPr>
  <p:slideViewPr>
    <p:cSldViewPr>
      <p:cViewPr varScale="1">
        <p:scale>
          <a:sx n="49" d="100"/>
          <a:sy n="49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8EE2-67E0-4B42-91D9-9047E391C5B9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5C70-870F-4CEE-93D5-94CC7A73B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6F5A8-6314-41CC-A264-5129D6DDC83E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408C-DAAB-4493-8A6D-9E4AF0443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B8C1B-0BC2-4C0E-900C-4D605172BB7A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5B565-9CCE-4147-81A9-0EEDABC0A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C428-EFC9-4CBF-81DC-764EB0D5059D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F2BB2-3BEA-432D-835F-3193D7A19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C64F6-D572-4B38-A162-EA923AF52D38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5A17-D015-4ED8-BACF-ED2CD787C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C3AED-071C-4B3B-A8D4-6BB1DC0529A7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03581-8719-4C07-A3BB-CA822E9D9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0EA33-C5A4-4E55-B6A2-5BF2D74C8B84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85CF9-BC65-4039-B37D-B44796FEC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62C9-38B1-4173-BBC7-4DFC9AE197CA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66D3D-AA80-45BD-AA70-EAD0934B6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0524-4472-4867-AAA6-FF05EC4A7A11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8C33F-1808-4542-A5CB-C97706A9E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FD15-D0C9-4A70-8E9B-F57F2634C14B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D94BA-F512-461B-9B35-DD960B2AB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6A94F-3347-4BA0-A4CF-F954AF8FC86A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27C26-5F58-40D8-8C36-37719FDA5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E381-C0AA-44B1-9C8D-D0F0517E3A7E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EBDF-13EC-4929-BFE3-585272FA7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CF36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C04DFE-A46F-45E9-867C-5DF5E1E10070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AEDD87-ED96-4CBC-90F9-49C1DEAE4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4.gif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2.jpeg"/><Relationship Id="rId7" Type="http://schemas.openxmlformats.org/officeDocument/2006/relationships/image" Target="../media/image4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gif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obrazovatelmznaya_deyatelmznostmz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%D0%BC%D1%83%D0%B7%D1%8B%D0%BA%D0%B0%D0%BB%D1%8C%D0%BD%D1%8B%D0%B5%20%D0%B8%D0%BD%D1%81%D1%82%D1%80%D1%83%D0%BC%D0%B5%D0%BD%D1%82%D1%8B%20%D0%B8%D0%B7%20%D0%B1%D1%80%D0%BE%D1%81%D0%BE%D0%B2%D0%BE%D0%B3%D0%BE%20%D0%BC%D0%B0%D1%82%D0%B5%D1%80%D0%B8%D0%B0%D0%BB%D0%B0%20%D1%81%D0%B2%D0%BE%D0%B8%D0%BC%D0%B8%20%D1%80%D1%83%D0%BA%D0%B0%D0%BC%D0%B8&amp;stype=image&amp;lr=5&amp;noreask=1&amp;source=wiz&amp;uinfo=sw-1280-sh-1024-ww-1263-wh-932-pd-1-wp-5x4_1280x1024-lt-58" TargetMode="External"/><Relationship Id="rId2" Type="http://schemas.openxmlformats.org/officeDocument/2006/relationships/hyperlink" Target="http://yandex.ru/images?uinfo=sw-1280-sh-1024-ww-1263-wh-932-pd-1-wp-5x4_1280x1024-lt-58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3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 сад № 5 г. Ворсма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8858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Эксперименты со звуками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старшем дошкольном возрасте</a:t>
            </a:r>
          </a:p>
          <a:p>
            <a:pPr algn="ctr"/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Ягодина Татьяна Юрьевна</a:t>
            </a:r>
          </a:p>
          <a:p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ундук с нотам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000504"/>
            <a:ext cx="288733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CC3300"/>
                </a:solidFill>
                <a:latin typeface="Arial" charset="0"/>
              </a:rPr>
              <a:t>Музыкальные игрушки-самоделки</a:t>
            </a:r>
          </a:p>
        </p:txBody>
      </p:sp>
      <p:pic>
        <p:nvPicPr>
          <p:cNvPr id="18434" name="Picture 24" descr="74426_html_m4a52224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144713"/>
            <a:ext cx="2555875" cy="2355857"/>
          </a:xfrm>
        </p:spPr>
      </p:pic>
      <p:sp>
        <p:nvSpPr>
          <p:cNvPr id="18435" name="Rectangle 36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6600CC"/>
                </a:solidFill>
              </a:rPr>
              <a:t>         Маракасы</a:t>
            </a:r>
          </a:p>
        </p:txBody>
      </p:sp>
      <p:sp>
        <p:nvSpPr>
          <p:cNvPr id="18436" name="Rectangle 38"/>
          <p:cNvSpPr>
            <a:spLocks noGrp="1"/>
          </p:cNvSpPr>
          <p:nvPr>
            <p:ph type="body" sz="half" idx="4294967295"/>
          </p:nvPr>
        </p:nvSpPr>
        <p:spPr>
          <a:xfrm>
            <a:off x="5500695" y="1628775"/>
            <a:ext cx="3643306" cy="315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6600CC"/>
                </a:solidFill>
              </a:rPr>
              <a:t>Весёлые браслетики</a:t>
            </a:r>
          </a:p>
        </p:txBody>
      </p:sp>
      <p:sp>
        <p:nvSpPr>
          <p:cNvPr id="18438" name="Rectangle 19"/>
          <p:cNvSpPr>
            <a:spLocks noChangeArrowheads="1"/>
          </p:cNvSpPr>
          <p:nvPr/>
        </p:nvSpPr>
        <p:spPr bwMode="auto">
          <a:xfrm>
            <a:off x="2571736" y="3214686"/>
            <a:ext cx="35290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000" dirty="0" smtClean="0">
                <a:solidFill>
                  <a:srgbClr val="6600CC"/>
                </a:solidFill>
              </a:rPr>
              <a:t>       </a:t>
            </a:r>
            <a:r>
              <a:rPr lang="ru-RU" sz="2000" b="1" dirty="0" smtClean="0">
                <a:solidFill>
                  <a:srgbClr val="6600CC"/>
                </a:solidFill>
              </a:rPr>
              <a:t>Проигрыватель</a:t>
            </a:r>
            <a:endParaRPr lang="ru-RU" sz="2000" b="1" dirty="0">
              <a:solidFill>
                <a:srgbClr val="6600CC"/>
              </a:solidFill>
            </a:endParaRPr>
          </a:p>
        </p:txBody>
      </p:sp>
      <p:pic>
        <p:nvPicPr>
          <p:cNvPr id="18439" name="Picture 40" descr="detsad-19234-140075743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425" y="2060575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погремушки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8038" y="10525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роигр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71736" y="4071942"/>
            <a:ext cx="3643338" cy="2603331"/>
          </a:xfrm>
          <a:prstGeom prst="rect">
            <a:avLst/>
          </a:prstGeom>
        </p:spPr>
      </p:pic>
      <p:pic>
        <p:nvPicPr>
          <p:cNvPr id="11" name="Рисунок 10" descr="detsad-393231-148786226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14414" y="1643050"/>
            <a:ext cx="6261457" cy="3515692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Вредные чипсы превращаются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7541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600200"/>
            <a:ext cx="7500989" cy="51026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C3300"/>
                </a:solidFill>
              </a:rPr>
              <a:t>КОЛОКОЛЬЧИКИ</a:t>
            </a:r>
            <a:br>
              <a:rPr lang="ru-RU" sz="3600" b="1" i="1" dirty="0" smtClean="0">
                <a:solidFill>
                  <a:srgbClr val="CC3300"/>
                </a:solidFill>
              </a:rPr>
            </a:br>
            <a:endParaRPr lang="ru-RU" sz="3600" b="1" i="1" dirty="0" smtClean="0">
              <a:solidFill>
                <a:srgbClr val="CC3300"/>
              </a:solidFill>
            </a:endParaRPr>
          </a:p>
        </p:txBody>
      </p:sp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lum contrast="4000"/>
          </a:blip>
          <a:srcRect/>
          <a:stretch>
            <a:fillRect/>
          </a:stretch>
        </p:blipFill>
        <p:spPr bwMode="auto">
          <a:xfrm>
            <a:off x="0" y="1142984"/>
            <a:ext cx="40719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3" cstate="email">
            <a:lum contrast="9000"/>
          </a:blip>
          <a:srcRect/>
          <a:stretch>
            <a:fillRect/>
          </a:stretch>
        </p:blipFill>
        <p:spPr bwMode="auto">
          <a:xfrm>
            <a:off x="3286116" y="4143380"/>
            <a:ext cx="2733677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колокол ан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42852"/>
            <a:ext cx="881062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колокол ан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507207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 descr="колокол ан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20" y="52149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ол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1214422"/>
            <a:ext cx="4267200" cy="2571768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Маракасики</a:t>
            </a:r>
            <a:endParaRPr lang="ru-RU" sz="4000" b="1" i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14423"/>
            <a:ext cx="3278218" cy="250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062" y="1142984"/>
            <a:ext cx="3206779" cy="250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3786190"/>
            <a:ext cx="3741740" cy="271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погремушки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4300" y="14128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2114536" cy="71435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Гусли </a:t>
            </a:r>
            <a:br>
              <a:rPr lang="ru-RU" sz="28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dirty="0" smtClean="0"/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33861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91630956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928802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inco 0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785794"/>
            <a:ext cx="3413760" cy="256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388" y="214290"/>
            <a:ext cx="1549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Гитара</a:t>
            </a:r>
            <a:endParaRPr lang="ru-RU" sz="2800" b="1" i="1" dirty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бал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00298" y="3929066"/>
            <a:ext cx="4000528" cy="292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7554" y="3357562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 </a:t>
            </a:r>
            <a:r>
              <a:rPr lang="ru-RU" sz="2800" b="1" i="1" dirty="0" smtClean="0">
                <a:solidFill>
                  <a:srgbClr val="C00000"/>
                </a:solidFill>
              </a:rPr>
              <a:t>Балалайка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 w="57150">
            <a:noFill/>
          </a:ln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Картонная гитара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со струнами денежной резинки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787914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Музыкальная коробочка</a:t>
            </a:r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857628"/>
            <a:ext cx="4286280" cy="256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3309939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118351443_0_9618b_b4564258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68" y="1928802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118351443_0_9618b_b4564258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7144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ор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488" y="1428736"/>
            <a:ext cx="3000396" cy="22145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488" y="1428736"/>
            <a:ext cx="1342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600 </a:t>
            </a:r>
            <a:r>
              <a:rPr lang="ru-RU" sz="2400" dirty="0" err="1" smtClean="0"/>
              <a:t>руб</a:t>
            </a:r>
            <a:endParaRPr lang="ru-RU" sz="24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Барабан</a:t>
            </a:r>
          </a:p>
        </p:txBody>
      </p:sp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694" y="4643446"/>
            <a:ext cx="169620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 cstate="email">
            <a:lum contrast="7000"/>
          </a:blip>
          <a:srcRect/>
          <a:stretch>
            <a:fillRect/>
          </a:stretch>
        </p:blipFill>
        <p:spPr bwMode="auto">
          <a:xfrm>
            <a:off x="-59584" y="1071546"/>
            <a:ext cx="3552084" cy="266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1000108"/>
            <a:ext cx="3278218" cy="275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2571736" y="4000504"/>
            <a:ext cx="33845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6" cstate="email">
            <a:lum contrast="11000"/>
          </a:blip>
          <a:srcRect/>
          <a:stretch>
            <a:fillRect/>
          </a:stretch>
        </p:blipFill>
        <p:spPr bwMode="auto">
          <a:xfrm>
            <a:off x="6429387" y="3929066"/>
            <a:ext cx="2415903" cy="265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барабан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95738" y="1700213"/>
            <a:ext cx="13239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Барабанная установка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358953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1571612"/>
            <a:ext cx="3981897" cy="4668839"/>
          </a:xfrm>
        </p:spPr>
      </p:pic>
      <p:pic>
        <p:nvPicPr>
          <p:cNvPr id="5" name="Рисунок 4" descr="untitled.png"/>
          <p:cNvPicPr>
            <a:picLocks noChangeAspect="1"/>
          </p:cNvPicPr>
          <p:nvPr/>
        </p:nvPicPr>
        <p:blipFill>
          <a:blip r:embed="rId3" cstate="print">
            <a:lum contrast="14000"/>
          </a:blip>
          <a:stretch>
            <a:fillRect/>
          </a:stretch>
        </p:blipFill>
        <p:spPr>
          <a:xfrm>
            <a:off x="428596" y="1571612"/>
            <a:ext cx="3500462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Бубенцы</a:t>
            </a:r>
            <a:endParaRPr lang="ru-RU" sz="4000" b="1" i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08"/>
            <a:ext cx="3068043" cy="230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68397" y="4143380"/>
            <a:ext cx="3875604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1000108"/>
            <a:ext cx="1785950" cy="230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525" y="1000108"/>
            <a:ext cx="3419475" cy="242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 descr="916309566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3429000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etsad-122980-143462784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4143380"/>
            <a:ext cx="3714744" cy="2714620"/>
          </a:xfrm>
          <a:prstGeom prst="rect">
            <a:avLst/>
          </a:prstGeom>
        </p:spPr>
      </p:pic>
      <p:pic>
        <p:nvPicPr>
          <p:cNvPr id="10" name="Рисунок 9" descr="ябл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786314" y="428604"/>
            <a:ext cx="3413760" cy="5120640"/>
          </a:xfrm>
          <a:prstGeom prst="rect">
            <a:avLst/>
          </a:prstGeom>
        </p:spPr>
      </p:pic>
      <p:pic>
        <p:nvPicPr>
          <p:cNvPr id="11" name="Рисунок 10" descr="бубенцы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14282" y="2285992"/>
            <a:ext cx="4495800" cy="30861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858016" y="3857628"/>
            <a:ext cx="1343028" cy="5000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Бубенцы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85728"/>
            <a:ext cx="821537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по-гречески «проба, опыт»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71678"/>
            <a:ext cx="850112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Термин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«экспериментирование»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особый способ освоения действительности, направленный на создание таких условий,  в которых предметы наиболее ярко обнаруживают свою сущность, скрытую в обычных ситуациях.</a:t>
            </a:r>
          </a:p>
          <a:p>
            <a:pPr algn="just">
              <a:spcBef>
                <a:spcPts val="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Эксперимент является одним из видов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tooltip="Образовательная деятельность"/>
              </a:rPr>
              <a:t>познавательной деятельности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детей и взрослых.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Бубенчики рыболовные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на ситечке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c8ced4e1645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428736"/>
            <a:ext cx="6826705" cy="5120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C3300"/>
                </a:solidFill>
              </a:rPr>
              <a:t>Ох, трещотки хороши, прямо праздник для души!</a:t>
            </a:r>
            <a:r>
              <a:rPr lang="ru-RU" sz="3200" dirty="0" smtClean="0"/>
              <a:t> </a:t>
            </a:r>
          </a:p>
        </p:txBody>
      </p:sp>
      <p:pic>
        <p:nvPicPr>
          <p:cNvPr id="25602" name="Picture 5" descr="67ca18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43174" y="3889375"/>
            <a:ext cx="3960812" cy="2968625"/>
          </a:xfrm>
        </p:spPr>
      </p:pic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214422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etsad-310041-14236720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14422"/>
            <a:ext cx="3571868" cy="2560320"/>
          </a:xfrm>
          <a:prstGeom prst="rect">
            <a:avLst/>
          </a:prstGeom>
        </p:spPr>
      </p:pic>
      <p:pic>
        <p:nvPicPr>
          <p:cNvPr id="7" name="Рисунок 6" descr="3032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1857364"/>
            <a:ext cx="5390171" cy="3429015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/>
              <a:t>И гвозди петь умеют....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Гвоздики становятся музыкальными, если вбить их в дощечку размером 10 </a:t>
            </a:r>
            <a:r>
              <a:rPr lang="ru-RU" sz="2000" dirty="0" err="1" smtClean="0"/>
              <a:t>x</a:t>
            </a:r>
            <a:r>
              <a:rPr lang="ru-RU" sz="2000" dirty="0" smtClean="0"/>
              <a:t> 20 см полукругом на расстоянии 1 см друг от друга. </a:t>
            </a:r>
            <a:br>
              <a:rPr lang="ru-RU" sz="2000" dirty="0" smtClean="0"/>
            </a:br>
            <a:r>
              <a:rPr lang="ru-RU" sz="2000" dirty="0" smtClean="0"/>
              <a:t>Звук извлекается при помощи еще одного большого гвоздя: им нужно проводить по ножкам вбитых гвоздей или стучать по их шляпкам. Чтобы гвоздь-палочка не потерялся, его привязывают к шнурку, а шнурок прикрепляют к дощечке.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143248"/>
            <a:ext cx="5472608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Грецкая история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1591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484784"/>
            <a:ext cx="5220072" cy="3635046"/>
          </a:xfrm>
        </p:spPr>
      </p:pic>
      <p:pic>
        <p:nvPicPr>
          <p:cNvPr id="5" name="Рисунок 4" descr="41836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0944" y="2924944"/>
            <a:ext cx="3933056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Султанчики -  колокольчики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8987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0100" y="1142984"/>
            <a:ext cx="7380312" cy="55352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Фисташки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фундук и желуди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926284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71538" y="1714488"/>
            <a:ext cx="3394472" cy="4525963"/>
          </a:xfrm>
        </p:spPr>
      </p:pic>
      <p:pic>
        <p:nvPicPr>
          <p:cNvPr id="7" name="Рисунок 6" descr="99992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93387" y="188640"/>
            <a:ext cx="4350613" cy="666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Деревянная лесенка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381248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5000"/>
          </a:blip>
          <a:stretch>
            <a:fillRect/>
          </a:stretch>
        </p:blipFill>
        <p:spPr>
          <a:xfrm>
            <a:off x="1357290" y="1412776"/>
            <a:ext cx="6513023" cy="4945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noFill/>
          <a:ln w="57150">
            <a:solidFill>
              <a:schemeClr val="bg1"/>
            </a:solidFill>
          </a:ln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Пуговицы и 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скорлупа грецкого орешка 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проволоке или резинке 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19149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2506580" y="1279579"/>
            <a:ext cx="3823100" cy="66931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Радуга ключиков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5f29ZvED-H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7754799" cy="52193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noFill/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бутылочка шампуня = гитара и скрипка 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age003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9608"/>
            <a:ext cx="8252849" cy="3528392"/>
          </a:xfrm>
        </p:spPr>
      </p:pic>
      <p:sp>
        <p:nvSpPr>
          <p:cNvPr id="5" name="Прямоугольник 4"/>
          <p:cNvSpPr/>
          <p:nvPr/>
        </p:nvSpPr>
        <p:spPr>
          <a:xfrm>
            <a:off x="142844" y="1071546"/>
            <a:ext cx="9001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Сделаем гитару. Нам понадобится бутылочка из-под шампуня, напоминающая по форме гитару. В бутылочке вырезается круг для </a:t>
            </a:r>
            <a:r>
              <a:rPr lang="ru-RU" sz="2000" b="1" dirty="0" err="1" smtClean="0"/>
              <a:t>резонирования</a:t>
            </a:r>
            <a:r>
              <a:rPr lang="ru-RU" sz="2000" b="1" dirty="0" smtClean="0"/>
              <a:t>, через дно и верхнюю ее часть натягиваются струны из резинки, под них подкладывается и приклеивается колпачок от ручки, чтобы струны не касались корпуса (всё, как на настоящей гитаре), затем бутылка плотно закрывается крышкой. Инструмент готов.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457200" y="274638"/>
            <a:ext cx="8229600" cy="22256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Роль экспериментирования в образовательном процессе: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928802"/>
            <a:ext cx="86439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позволяет ребёнку моделировать в сознании картину мира, основанную на собственных наблюдениях и опытах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вызывает у ребенка интерес к окружающему миру, развивает мыслительную деятельность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стимулирует познавательную активность и любознательность ребёнка, умение устанавливать взаимосвязи между различными явлениями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b="1" i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Нужно не отучать малыша шуметь, а направлять его энергию в творческое русло</a:t>
            </a:r>
            <a:r>
              <a:rPr lang="ru-RU" smtClean="0"/>
              <a:t> </a:t>
            </a:r>
          </a:p>
        </p:txBody>
      </p:sp>
      <p:pic>
        <p:nvPicPr>
          <p:cNvPr id="2662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8058" y="1571612"/>
            <a:ext cx="8115980" cy="4572032"/>
          </a:xfrm>
        </p:spPr>
      </p:pic>
      <p:pic>
        <p:nvPicPr>
          <p:cNvPr id="26627" name="Picture 11" descr="дев на пианино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87813"/>
            <a:ext cx="234473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2" descr="девочка и дудоч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1487" y="4535487"/>
            <a:ext cx="2322513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Литература: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ru-RU" sz="2000" smtClean="0"/>
              <a:t>Девятова Т.Н. Звук-волшебник:  Материалы образовательной программы по музыкальному воспитанию детей старшего дошкольного возраста. –М.: ЛИНКА-ПРЕСС, 2006.</a:t>
            </a:r>
            <a:endParaRPr lang="ru-RU" sz="2000" smtClean="0">
              <a:hlinkClick r:id="rId2"/>
            </a:endParaRPr>
          </a:p>
          <a:p>
            <a:r>
              <a:rPr lang="ru-RU" sz="2000" smtClean="0">
                <a:hlinkClick r:id="rId2"/>
              </a:rPr>
              <a:t>yandex.ru/images</a:t>
            </a:r>
            <a:r>
              <a:rPr lang="ru-RU" sz="2000" smtClean="0"/>
              <a:t>›</a:t>
            </a:r>
            <a:r>
              <a:rPr lang="ru-RU" sz="2000" smtClean="0">
                <a:hlinkClick r:id="rId3"/>
              </a:rPr>
              <a:t>музыкальные инструменты из бросового материала </a:t>
            </a:r>
            <a:endParaRPr lang="ru-RU" sz="2000" smtClean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0"/>
            <a:ext cx="925195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колокол ан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9080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колокол ан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7651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колокол ан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475" y="53006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7"/>
          <p:cNvSpPr txBox="1">
            <a:spLocks/>
          </p:cNvSpPr>
          <p:nvPr/>
        </p:nvSpPr>
        <p:spPr>
          <a:xfrm>
            <a:off x="0" y="214290"/>
            <a:ext cx="8229600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0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Ребёнок в мире звуков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785794"/>
            <a:ext cx="4000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«Звук живёт в любом предмете,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Сколько их – посмотри,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Звук – шутник,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Играя с нами,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Любит прятаться внутри»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71744"/>
            <a:ext cx="8643998" cy="4071942"/>
          </a:xfrm>
          <a:prstGeom prst="rect">
            <a:avLst/>
          </a:prstGeom>
          <a:solidFill>
            <a:srgbClr val="EEDA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Бесконечно разнообразный мир звуков вызывает у детей живой интерес, любознательность и много вопросов :</a:t>
            </a:r>
          </a:p>
          <a:p>
            <a:pPr marL="144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7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- Каким образом мы воспринимаем звуки?</a:t>
            </a:r>
          </a:p>
          <a:p>
            <a:pPr marL="144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7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- Что требуется для распространения звука?</a:t>
            </a:r>
          </a:p>
          <a:p>
            <a:pPr marL="144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7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-  Где прячется звук?</a:t>
            </a:r>
          </a:p>
          <a:p>
            <a:pPr marL="144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детей о звуках  являются поводом для более углублённого изучения данной темы: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«Экспериментирование со звуками с дошкольниками»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udarnyy-instrument-animatsionnaya-kartinka-015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714356"/>
            <a:ext cx="1595430" cy="1595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7"/>
          <p:cNvSpPr txBox="1">
            <a:spLocks/>
          </p:cNvSpPr>
          <p:nvPr/>
        </p:nvSpPr>
        <p:spPr>
          <a:xfrm>
            <a:off x="357158" y="357166"/>
            <a:ext cx="8229600" cy="10001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Содержание уголка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«Экспериментирование со  звуками»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643050"/>
            <a:ext cx="864399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различные музыкальные инструменты, в  том числе    самодельные шумовые музыкальные инструменты    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картотека д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иллюстративный материал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подбор картинок на разные звуки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разнообразные сосуды разного объёма и формы из различных материалов (пластмасса, стекло, металл)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природный материал: камешки, шишки, орехи,  ракушки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бросовый материал: крышки, стаканчики, трубочки из-под сока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работы над звуком в старшем дошкольном возрасте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857232"/>
            <a:ext cx="87154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развитие познавательной активности ребёнка в процессе анализа различных звуков.</a:t>
            </a:r>
          </a:p>
          <a:p>
            <a:pPr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Задачи:</a:t>
            </a:r>
          </a:p>
          <a:p>
            <a:pPr indent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закреплять представления детей о понятии «звук»;</a:t>
            </a:r>
          </a:p>
          <a:p>
            <a:pPr indent="0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представления о характеристике звука – громкости, тембре, длительности;</a:t>
            </a:r>
          </a:p>
          <a:p>
            <a:pPr indent="0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развивать умение сравнивать различные звуки, определять их источники, зависимость звучащих предметов от их размера.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подводить к пониманию причин возникновения звука – распространение звуковых волн;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познакомить с понятием «эхо»;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выявить причины усиления и ослабления звука;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слуховое внимание, фонематический слух и артикуляционный аппарат ребёнка.</a:t>
            </a:r>
          </a:p>
          <a:p>
            <a:pPr indent="0">
              <a:buFont typeface="Arial" pitchFamily="34" charset="0"/>
              <a:buChar char="•"/>
            </a:pPr>
            <a:endParaRPr lang="ru-RU" sz="2400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fontAlgn="auto">
              <a:spcBef>
                <a:spcPct val="20000"/>
              </a:spcBef>
              <a:spcAft>
                <a:spcPts val="0"/>
              </a:spcAft>
            </a:pPr>
            <a:endParaRPr lang="ru-RU" sz="3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C3300"/>
                </a:solidFill>
                <a:latin typeface="Arial" charset="0"/>
              </a:rPr>
              <a:t>Всё, что нас окружает, может звучать</a:t>
            </a:r>
          </a:p>
        </p:txBody>
      </p:sp>
      <p:pic>
        <p:nvPicPr>
          <p:cNvPr id="15362" name="Picture 5" descr="инструмент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>
          <a:xfrm>
            <a:off x="1142976" y="1571612"/>
            <a:ext cx="6840382" cy="4586306"/>
          </a:xfrm>
        </p:spPr>
      </p:pic>
      <p:pic>
        <p:nvPicPr>
          <p:cNvPr id="15363" name="Picture 4" descr="колокол ан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785926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колокол ан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27988" y="170021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еталл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05480">
            <a:off x="7456555" y="5821812"/>
            <a:ext cx="1508022" cy="1215295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smtClean="0">
                <a:solidFill>
                  <a:srgbClr val="CC3300"/>
                </a:solidFill>
                <a:latin typeface="Arial" charset="0"/>
              </a:rPr>
              <a:t>Совместное изготовление игрушек создаёт атмосферу радости</a:t>
            </a:r>
          </a:p>
        </p:txBody>
      </p:sp>
      <p:pic>
        <p:nvPicPr>
          <p:cNvPr id="16386" name="Picture 4" descr="проба 9 37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428736"/>
            <a:ext cx="8001056" cy="5051209"/>
          </a:xfrm>
          <a:ln w="76200">
            <a:pattFill prst="zigZag">
              <a:fgClr>
                <a:srgbClr val="0000CC"/>
              </a:fgClr>
              <a:bgClr>
                <a:srgbClr val="99CCFF"/>
              </a:bgClr>
            </a:patt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smtClean="0">
                <a:solidFill>
                  <a:srgbClr val="CC3300"/>
                </a:solidFill>
                <a:latin typeface="Arial" charset="0"/>
              </a:rPr>
              <a:t>Благодаря игре на самодельных музыкальных инструментах дети раскрепощаются и раскрываются с разных сторон</a:t>
            </a:r>
            <a:endParaRPr lang="ru-RU" sz="4000" smtClean="0"/>
          </a:p>
        </p:txBody>
      </p:sp>
      <p:pic>
        <p:nvPicPr>
          <p:cNvPr id="7" name="Содержимое 6" descr="сковр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428736"/>
            <a:ext cx="3786214" cy="2839661"/>
          </a:xfrm>
        </p:spPr>
      </p:pic>
      <p:pic>
        <p:nvPicPr>
          <p:cNvPr id="8" name="Рисунок 7" descr="ДерябинаСказочкаНа Бумаге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1214422"/>
            <a:ext cx="4196006" cy="2500330"/>
          </a:xfrm>
          <a:prstGeom prst="rect">
            <a:avLst/>
          </a:prstGeom>
        </p:spPr>
      </p:pic>
      <p:pic>
        <p:nvPicPr>
          <p:cNvPr id="9" name="Рисунок 8" descr="лена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500438"/>
            <a:ext cx="4163365" cy="3143248"/>
          </a:xfrm>
          <a:prstGeom prst="rect">
            <a:avLst/>
          </a:prstGeom>
        </p:spPr>
      </p:pic>
      <p:pic>
        <p:nvPicPr>
          <p:cNvPr id="10" name="Рисунок 9" descr="люба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57818" y="3357562"/>
            <a:ext cx="2643206" cy="3262311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567</Words>
  <Application>Microsoft Office PowerPoint</Application>
  <PresentationFormat>Экран (4:3)</PresentationFormat>
  <Paragraphs>80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Всё, что нас окружает, может звучать</vt:lpstr>
      <vt:lpstr>Совместное изготовление игрушек создаёт атмосферу радости</vt:lpstr>
      <vt:lpstr>Благодаря игре на самодельных музыкальных инструментах дети раскрепощаются и раскрываются с разных сторон</vt:lpstr>
      <vt:lpstr>Музыкальные игрушки-самоделки</vt:lpstr>
      <vt:lpstr>Вредные чипсы превращаются</vt:lpstr>
      <vt:lpstr>КОЛОКОЛЬЧИКИ </vt:lpstr>
      <vt:lpstr>Маракасики</vt:lpstr>
      <vt:lpstr> Гусли  </vt:lpstr>
      <vt:lpstr>Картонная гитара  со струнами денежной резинки </vt:lpstr>
      <vt:lpstr>Музыкальная коробочка</vt:lpstr>
      <vt:lpstr>Барабан</vt:lpstr>
      <vt:lpstr>Барабанная установка</vt:lpstr>
      <vt:lpstr>Бубенцы</vt:lpstr>
      <vt:lpstr>Бубенчики рыболовные   на ситечке </vt:lpstr>
      <vt:lpstr>Ох, трещотки хороши, прямо праздник для души! </vt:lpstr>
      <vt:lpstr>И гвозди петь умеют....</vt:lpstr>
      <vt:lpstr>Грецкая история</vt:lpstr>
      <vt:lpstr>Султанчики -  колокольчики</vt:lpstr>
      <vt:lpstr>Фисташки  фундук и желуди </vt:lpstr>
      <vt:lpstr>Деревянная лесенка </vt:lpstr>
      <vt:lpstr>Пуговицы и  скорлупа грецкого орешка  на проволоке или резинке </vt:lpstr>
      <vt:lpstr>Радуга ключиков</vt:lpstr>
      <vt:lpstr>бутылочка шампуня = гитара и скрипка </vt:lpstr>
      <vt:lpstr>Нужно не отучать малыша шуметь, а направлять его энергию в творческое русло </vt:lpstr>
      <vt:lpstr>Литература: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77</cp:revision>
  <dcterms:created xsi:type="dcterms:W3CDTF">2013-02-04T18:29:00Z</dcterms:created>
  <dcterms:modified xsi:type="dcterms:W3CDTF">2022-02-12T10:53:55Z</dcterms:modified>
</cp:coreProperties>
</file>