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notesMasterIdLst>
    <p:notesMasterId r:id="rId19"/>
  </p:notes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57" r:id="rId10"/>
    <p:sldId id="258" r:id="rId11"/>
    <p:sldId id="272" r:id="rId12"/>
    <p:sldId id="282" r:id="rId13"/>
    <p:sldId id="269" r:id="rId14"/>
    <p:sldId id="283" r:id="rId15"/>
    <p:sldId id="259" r:id="rId16"/>
    <p:sldId id="271" r:id="rId17"/>
    <p:sldId id="266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69" d="100"/>
          <a:sy n="69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F38E73-0C42-4B1C-AA10-65249D21F8B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0B63CF-D10F-4A8C-B56F-2358C3655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20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95325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34" name="Google Shape;134;p7:notes"/>
          <p:cNvSpPr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48300" cy="4076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6504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95325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34" name="Google Shape;134;p7:notes"/>
          <p:cNvSpPr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48300" cy="4076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6499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95325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34" name="Google Shape;134;p7:notes"/>
          <p:cNvSpPr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48300" cy="4076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07753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95325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46" name="Google Shape;146;p8:notes"/>
          <p:cNvSpPr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48300" cy="4076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3130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95325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45" name="Google Shape;345;p25:notes"/>
          <p:cNvSpPr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48300" cy="4076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7493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22FE1-B279-4122-BBDC-14CC3FA98B32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D6224-29D7-4C21-A3D8-44DA777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395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22FE1-B279-4122-BBDC-14CC3FA98B32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D6224-29D7-4C21-A3D8-44DA777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033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22FE1-B279-4122-BBDC-14CC3FA98B32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D6224-29D7-4C21-A3D8-44DA7773FBD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405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22FE1-B279-4122-BBDC-14CC3FA98B32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D6224-29D7-4C21-A3D8-44DA777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318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22FE1-B279-4122-BBDC-14CC3FA98B32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D6224-29D7-4C21-A3D8-44DA7773FBD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1202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22FE1-B279-4122-BBDC-14CC3FA98B32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D6224-29D7-4C21-A3D8-44DA777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162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22FE1-B279-4122-BBDC-14CC3FA98B32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D6224-29D7-4C21-A3D8-44DA777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3072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22FE1-B279-4122-BBDC-14CC3FA98B32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D6224-29D7-4C21-A3D8-44DA777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405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 and 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22000" cy="11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22000" cy="4487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794000" cy="327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4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4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4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794000" cy="327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237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22FE1-B279-4122-BBDC-14CC3FA98B32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D6224-29D7-4C21-A3D8-44DA777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80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22FE1-B279-4122-BBDC-14CC3FA98B32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D6224-29D7-4C21-A3D8-44DA777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712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22FE1-B279-4122-BBDC-14CC3FA98B32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D6224-29D7-4C21-A3D8-44DA777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446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22FE1-B279-4122-BBDC-14CC3FA98B32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D6224-29D7-4C21-A3D8-44DA777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771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22FE1-B279-4122-BBDC-14CC3FA98B32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D6224-29D7-4C21-A3D8-44DA777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945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22FE1-B279-4122-BBDC-14CC3FA98B32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D6224-29D7-4C21-A3D8-44DA777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905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22FE1-B279-4122-BBDC-14CC3FA98B32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D6224-29D7-4C21-A3D8-44DA777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518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22FE1-B279-4122-BBDC-14CC3FA98B32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D6224-29D7-4C21-A3D8-44DA777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965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22FE1-B279-4122-BBDC-14CC3FA98B32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D4D6224-29D7-4C21-A3D8-44DA7773F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393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  <p:sldLayoutId id="214748377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D8A457-C1DD-4706-B4B5-BF00BABCB5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344715"/>
            <a:ext cx="8825658" cy="3842657"/>
          </a:xfrm>
        </p:spPr>
        <p:txBody>
          <a:bodyPr/>
          <a:lstStyle/>
          <a:p>
            <a:r>
              <a:rPr lang="ru-RU" dirty="0"/>
              <a:t>Анализ </a:t>
            </a:r>
            <a:r>
              <a:rPr lang="ru-RU" dirty="0" smtClean="0"/>
              <a:t>слова «СЛОН»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8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3891" y="-110837"/>
            <a:ext cx="6992718" cy="548687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9C30DA-2134-4995-BBD6-DB9D1C75B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id="{3BDFF4AC-6FF4-47B7-B70C-218C059043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094692"/>
              </p:ext>
            </p:extLst>
          </p:nvPr>
        </p:nvGraphicFramePr>
        <p:xfrm>
          <a:off x="769486" y="4673374"/>
          <a:ext cx="2380114" cy="2194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380114">
                  <a:extLst>
                    <a:ext uri="{9D8B030D-6E8A-4147-A177-3AD203B41FA5}">
                      <a16:colId xmlns:a16="http://schemas.microsoft.com/office/drawing/2014/main" val="245021810"/>
                    </a:ext>
                  </a:extLst>
                </a:gridCol>
              </a:tblGrid>
              <a:tr h="2184626">
                <a:tc>
                  <a:txBody>
                    <a:bodyPr/>
                    <a:lstStyle/>
                    <a:p>
                      <a:pPr algn="ctr"/>
                      <a:r>
                        <a:rPr lang="ru-RU" sz="13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8887575"/>
                  </a:ext>
                </a:extLst>
              </a:tr>
            </a:tbl>
          </a:graphicData>
        </a:graphic>
      </p:graphicFrame>
      <p:graphicFrame>
        <p:nvGraphicFramePr>
          <p:cNvPr id="11" name="Объект 9">
            <a:extLst>
              <a:ext uri="{FF2B5EF4-FFF2-40B4-BE49-F238E27FC236}">
                <a16:creationId xmlns:a16="http://schemas.microsoft.com/office/drawing/2014/main" id="{10774734-D303-45A6-90E8-0396B15FD3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6297531"/>
              </p:ext>
            </p:extLst>
          </p:nvPr>
        </p:nvGraphicFramePr>
        <p:xfrm>
          <a:off x="3149600" y="4663440"/>
          <a:ext cx="2380114" cy="2194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380114">
                  <a:extLst>
                    <a:ext uri="{9D8B030D-6E8A-4147-A177-3AD203B41FA5}">
                      <a16:colId xmlns:a16="http://schemas.microsoft.com/office/drawing/2014/main" val="245021810"/>
                    </a:ext>
                  </a:extLst>
                </a:gridCol>
              </a:tblGrid>
              <a:tr h="2184626">
                <a:tc>
                  <a:txBody>
                    <a:bodyPr/>
                    <a:lstStyle/>
                    <a:p>
                      <a:pPr algn="ctr"/>
                      <a:r>
                        <a:rPr lang="ru-RU" sz="13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8887575"/>
                  </a:ext>
                </a:extLst>
              </a:tr>
            </a:tbl>
          </a:graphicData>
        </a:graphic>
      </p:graphicFrame>
      <p:graphicFrame>
        <p:nvGraphicFramePr>
          <p:cNvPr id="12" name="Объект 9">
            <a:extLst>
              <a:ext uri="{FF2B5EF4-FFF2-40B4-BE49-F238E27FC236}">
                <a16:creationId xmlns:a16="http://schemas.microsoft.com/office/drawing/2014/main" id="{36AF5159-1CB4-4734-9F39-DC8D3CEC41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304112"/>
              </p:ext>
            </p:extLst>
          </p:nvPr>
        </p:nvGraphicFramePr>
        <p:xfrm>
          <a:off x="7909828" y="4663440"/>
          <a:ext cx="2380114" cy="2194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380114">
                  <a:extLst>
                    <a:ext uri="{9D8B030D-6E8A-4147-A177-3AD203B41FA5}">
                      <a16:colId xmlns:a16="http://schemas.microsoft.com/office/drawing/2014/main" val="245021810"/>
                    </a:ext>
                  </a:extLst>
                </a:gridCol>
              </a:tblGrid>
              <a:tr h="2194560">
                <a:tc>
                  <a:txBody>
                    <a:bodyPr/>
                    <a:lstStyle/>
                    <a:p>
                      <a:pPr algn="ctr"/>
                      <a:r>
                        <a:rPr lang="ru-RU" sz="13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8887575"/>
                  </a:ext>
                </a:extLst>
              </a:tr>
            </a:tbl>
          </a:graphicData>
        </a:graphic>
      </p:graphicFrame>
      <p:graphicFrame>
        <p:nvGraphicFramePr>
          <p:cNvPr id="13" name="Объект 9">
            <a:extLst>
              <a:ext uri="{FF2B5EF4-FFF2-40B4-BE49-F238E27FC236}">
                <a16:creationId xmlns:a16="http://schemas.microsoft.com/office/drawing/2014/main" id="{8CA18E64-87D4-46C4-AB7D-CAC412031D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9843374"/>
              </p:ext>
            </p:extLst>
          </p:nvPr>
        </p:nvGraphicFramePr>
        <p:xfrm>
          <a:off x="5529714" y="4663440"/>
          <a:ext cx="2380114" cy="2194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380114">
                  <a:extLst>
                    <a:ext uri="{9D8B030D-6E8A-4147-A177-3AD203B41FA5}">
                      <a16:colId xmlns:a16="http://schemas.microsoft.com/office/drawing/2014/main" val="245021810"/>
                    </a:ext>
                  </a:extLst>
                </a:gridCol>
              </a:tblGrid>
              <a:tr h="2194560">
                <a:tc>
                  <a:txBody>
                    <a:bodyPr/>
                    <a:lstStyle/>
                    <a:p>
                      <a:pPr algn="ctr"/>
                      <a:r>
                        <a:rPr lang="ru-RU" sz="13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88875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994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5"/>
          <p:cNvSpPr txBox="1"/>
          <p:nvPr/>
        </p:nvSpPr>
        <p:spPr>
          <a:xfrm>
            <a:off x="1955800" y="8096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FF0000"/>
              </a:buClr>
              <a:buSzPts val="4400"/>
            </a:pPr>
            <a:r>
              <a:rPr lang="en-US" sz="4400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Характеристика</a:t>
            </a:r>
            <a:r>
              <a:rPr lang="en-US" sz="44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400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звука</a:t>
            </a:r>
            <a:endParaRPr dirty="0"/>
          </a:p>
        </p:txBody>
      </p:sp>
      <p:sp>
        <p:nvSpPr>
          <p:cNvPr id="139" name="Google Shape;139;p15"/>
          <p:cNvSpPr txBox="1"/>
          <p:nvPr/>
        </p:nvSpPr>
        <p:spPr>
          <a:xfrm>
            <a:off x="1739900" y="5094288"/>
            <a:ext cx="9072562" cy="160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endParaRPr b="1" dirty="0">
              <a:solidFill>
                <a:srgbClr val="8019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Clr>
                <a:srgbClr val="330099"/>
              </a:buClr>
              <a:buSzPts val="1800"/>
            </a:pPr>
            <a:r>
              <a:rPr lang="en-US" b="1" dirty="0">
                <a:solidFill>
                  <a:srgbClr val="33009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Звук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С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— </a:t>
            </a:r>
            <a:r>
              <a:rPr lang="ru-RU" b="1" dirty="0" err="1" smtClean="0">
                <a:latin typeface="Calibri"/>
                <a:ea typeface="Calibri"/>
                <a:cs typeface="Calibri"/>
                <a:sym typeface="Calibri"/>
              </a:rPr>
              <a:t>согла</a:t>
            </a:r>
            <a:r>
              <a:rPr lang="en-US" b="1" dirty="0" err="1" smtClean="0">
                <a:latin typeface="Calibri"/>
                <a:ea typeface="Calibri"/>
                <a:cs typeface="Calibri"/>
                <a:sym typeface="Calibri"/>
              </a:rPr>
              <a:t>сный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его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нельзя </a:t>
            </a:r>
            <a:r>
              <a:rPr lang="en-US" b="1" dirty="0" err="1" smtClean="0">
                <a:latin typeface="Calibri"/>
                <a:ea typeface="Calibri"/>
                <a:cs typeface="Calibri"/>
                <a:sym typeface="Calibri"/>
              </a:rPr>
              <a:t>петь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язык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губы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и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зубы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 smtClean="0">
                <a:latin typeface="Calibri"/>
                <a:ea typeface="Calibri"/>
                <a:cs typeface="Calibri"/>
                <a:sym typeface="Calibri"/>
              </a:rPr>
              <a:t>мешают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свободному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прохождению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воздуха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не </a:t>
            </a:r>
            <a:r>
              <a:rPr lang="en-US" b="1" dirty="0" err="1" smtClean="0">
                <a:latin typeface="Calibri"/>
                <a:ea typeface="Calibri"/>
                <a:cs typeface="Calibri"/>
                <a:sym typeface="Calibri"/>
              </a:rPr>
              <a:t>открывается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рот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есть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преграды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>
              <a:buClr>
                <a:srgbClr val="330099"/>
              </a:buClr>
              <a:buSzPts val="1800"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Звук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«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С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»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носит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сини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й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костюмчик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и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живёт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в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синем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домике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 smtClean="0">
                <a:latin typeface="Calibri"/>
                <a:ea typeface="Calibri"/>
                <a:cs typeface="Calibri"/>
                <a:sym typeface="Calibri"/>
              </a:rPr>
              <a:t>звуков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>
              <a:buClr>
                <a:srgbClr val="330099"/>
              </a:buClr>
              <a:buSzPts val="1800"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Каким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цветом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мы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будем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обозначать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звук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«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С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»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? (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Синий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кружок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).</a:t>
            </a:r>
            <a:br>
              <a:rPr lang="en-US" b="1" dirty="0">
                <a:latin typeface="Calibri"/>
                <a:ea typeface="Calibri"/>
                <a:cs typeface="Calibri"/>
                <a:sym typeface="Calibri"/>
              </a:rPr>
            </a:br>
            <a:endParaRPr dirty="0"/>
          </a:p>
        </p:txBody>
      </p:sp>
      <p:pic>
        <p:nvPicPr>
          <p:cNvPr id="141" name="Google Shape;141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8312" y="2071687"/>
            <a:ext cx="28575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53312" y="2214562"/>
            <a:ext cx="2857500" cy="28575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Овал 1"/>
          <p:cNvSpPr/>
          <p:nvPr/>
        </p:nvSpPr>
        <p:spPr>
          <a:xfrm>
            <a:off x="5065711" y="2071687"/>
            <a:ext cx="1799505" cy="1996929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5216" y="652462"/>
            <a:ext cx="3657917" cy="526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67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5"/>
          <p:cNvSpPr txBox="1"/>
          <p:nvPr/>
        </p:nvSpPr>
        <p:spPr>
          <a:xfrm>
            <a:off x="1955800" y="8096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FF0000"/>
              </a:buClr>
              <a:buSzPts val="4400"/>
            </a:pPr>
            <a:r>
              <a:rPr lang="en-US" sz="4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Характеристика звука</a:t>
            </a:r>
            <a:endParaRPr/>
          </a:p>
        </p:txBody>
      </p:sp>
      <p:sp>
        <p:nvSpPr>
          <p:cNvPr id="138" name="Google Shape;138;p15"/>
          <p:cNvSpPr txBox="1"/>
          <p:nvPr/>
        </p:nvSpPr>
        <p:spPr>
          <a:xfrm>
            <a:off x="6865216" y="1128712"/>
            <a:ext cx="3657600" cy="50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04800" algn="ctr">
              <a:buClr>
                <a:srgbClr val="FF0000"/>
              </a:buClr>
              <a:buSzPts val="7200"/>
            </a:pPr>
            <a:r>
              <a:rPr lang="ru-RU" sz="7200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[Л]</a:t>
            </a:r>
            <a:endParaRPr lang="ru-RU" sz="7200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15"/>
          <p:cNvSpPr txBox="1"/>
          <p:nvPr/>
        </p:nvSpPr>
        <p:spPr>
          <a:xfrm>
            <a:off x="1739900" y="5094288"/>
            <a:ext cx="9072562" cy="160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endParaRPr b="1" dirty="0">
              <a:solidFill>
                <a:srgbClr val="8019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Clr>
                <a:srgbClr val="330099"/>
              </a:buClr>
              <a:buSzPts val="1800"/>
            </a:pPr>
            <a:r>
              <a:rPr lang="en-US" b="1" dirty="0">
                <a:solidFill>
                  <a:srgbClr val="33009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Звук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b="1" dirty="0">
                <a:latin typeface="Calibri"/>
                <a:ea typeface="Calibri"/>
                <a:cs typeface="Calibri"/>
                <a:sym typeface="Calibri"/>
              </a:rPr>
              <a:t>Л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— </a:t>
            </a:r>
            <a:r>
              <a:rPr lang="ru-RU" b="1" dirty="0" err="1" smtClean="0">
                <a:latin typeface="Calibri"/>
                <a:ea typeface="Calibri"/>
                <a:cs typeface="Calibri"/>
                <a:sym typeface="Calibri"/>
              </a:rPr>
              <a:t>согла</a:t>
            </a:r>
            <a:r>
              <a:rPr lang="en-US" b="1" dirty="0" err="1" smtClean="0">
                <a:latin typeface="Calibri"/>
                <a:ea typeface="Calibri"/>
                <a:cs typeface="Calibri"/>
                <a:sym typeface="Calibri"/>
              </a:rPr>
              <a:t>сный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его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нельзя </a:t>
            </a:r>
            <a:r>
              <a:rPr lang="en-US" b="1" dirty="0" err="1" smtClean="0">
                <a:latin typeface="Calibri"/>
                <a:ea typeface="Calibri"/>
                <a:cs typeface="Calibri"/>
                <a:sym typeface="Calibri"/>
              </a:rPr>
              <a:t>петь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язык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губы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и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зубы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 smtClean="0">
                <a:latin typeface="Calibri"/>
                <a:ea typeface="Calibri"/>
                <a:cs typeface="Calibri"/>
                <a:sym typeface="Calibri"/>
              </a:rPr>
              <a:t>мешают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свободному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прохождению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воздуха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не </a:t>
            </a:r>
            <a:r>
              <a:rPr lang="en-US" b="1" dirty="0" err="1" smtClean="0">
                <a:latin typeface="Calibri"/>
                <a:ea typeface="Calibri"/>
                <a:cs typeface="Calibri"/>
                <a:sym typeface="Calibri"/>
              </a:rPr>
              <a:t>открывается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рот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есть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преграды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>
              <a:buClr>
                <a:srgbClr val="330099"/>
              </a:buClr>
              <a:buSzPts val="1800"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Звук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«</a:t>
            </a:r>
            <a:r>
              <a:rPr lang="ru-RU" b="1" dirty="0">
                <a:latin typeface="Calibri"/>
                <a:ea typeface="Calibri"/>
                <a:cs typeface="Calibri"/>
                <a:sym typeface="Calibri"/>
              </a:rPr>
              <a:t>Л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»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носит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сини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й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костюмчик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и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живёт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в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синем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домике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 smtClean="0">
                <a:latin typeface="Calibri"/>
                <a:ea typeface="Calibri"/>
                <a:cs typeface="Calibri"/>
                <a:sym typeface="Calibri"/>
              </a:rPr>
              <a:t>звуков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>
              <a:buClr>
                <a:srgbClr val="330099"/>
              </a:buClr>
              <a:buSzPts val="1800"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Каким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цветом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мы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будем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обозначать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звук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«</a:t>
            </a:r>
            <a:r>
              <a:rPr lang="ru-RU" b="1" dirty="0">
                <a:latin typeface="Calibri"/>
                <a:ea typeface="Calibri"/>
                <a:cs typeface="Calibri"/>
                <a:sym typeface="Calibri"/>
              </a:rPr>
              <a:t>Л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»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? (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Синий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кружок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).</a:t>
            </a:r>
            <a:br>
              <a:rPr lang="en-US" b="1" dirty="0">
                <a:latin typeface="Calibri"/>
                <a:ea typeface="Calibri"/>
                <a:cs typeface="Calibri"/>
                <a:sym typeface="Calibri"/>
              </a:rPr>
            </a:br>
            <a:endParaRPr dirty="0"/>
          </a:p>
        </p:txBody>
      </p:sp>
      <p:pic>
        <p:nvPicPr>
          <p:cNvPr id="141" name="Google Shape;141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8312" y="2071687"/>
            <a:ext cx="28575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53312" y="2214562"/>
            <a:ext cx="2857500" cy="28575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Овал 1"/>
          <p:cNvSpPr/>
          <p:nvPr/>
        </p:nvSpPr>
        <p:spPr>
          <a:xfrm>
            <a:off x="5065711" y="2071687"/>
            <a:ext cx="1799505" cy="1996929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01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5"/>
          <p:cNvSpPr txBox="1"/>
          <p:nvPr/>
        </p:nvSpPr>
        <p:spPr>
          <a:xfrm>
            <a:off x="1955800" y="8096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FF0000"/>
              </a:buClr>
              <a:buSzPts val="4400"/>
            </a:pPr>
            <a:r>
              <a:rPr lang="en-US" sz="4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Характеристика звука</a:t>
            </a:r>
            <a:endParaRPr/>
          </a:p>
        </p:txBody>
      </p:sp>
      <p:sp>
        <p:nvSpPr>
          <p:cNvPr id="138" name="Google Shape;138;p15"/>
          <p:cNvSpPr txBox="1"/>
          <p:nvPr/>
        </p:nvSpPr>
        <p:spPr>
          <a:xfrm>
            <a:off x="6983413" y="1152128"/>
            <a:ext cx="3657600" cy="50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04800" algn="ctr">
              <a:buClr>
                <a:srgbClr val="FF0000"/>
              </a:buClr>
              <a:buSzPts val="7200"/>
            </a:pPr>
            <a:r>
              <a:rPr lang="ru-RU" sz="7200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[О]</a:t>
            </a:r>
            <a:endParaRPr lang="ru-RU" sz="72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15"/>
          <p:cNvSpPr txBox="1"/>
          <p:nvPr/>
        </p:nvSpPr>
        <p:spPr>
          <a:xfrm>
            <a:off x="1739900" y="5094288"/>
            <a:ext cx="9072562" cy="160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endParaRPr b="1" dirty="0">
              <a:solidFill>
                <a:srgbClr val="8019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Clr>
                <a:srgbClr val="330099"/>
              </a:buClr>
              <a:buSzPts val="1800"/>
            </a:pPr>
            <a:r>
              <a:rPr lang="en-US" b="1" dirty="0">
                <a:solidFill>
                  <a:srgbClr val="33009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Звук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b="1" dirty="0">
                <a:latin typeface="Calibri"/>
                <a:ea typeface="Calibri"/>
                <a:cs typeface="Calibri"/>
                <a:sym typeface="Calibri"/>
              </a:rPr>
              <a:t>О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—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гласный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его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можно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петь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язык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губы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и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зубы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не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мешают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свободному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прохождению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воздуха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посмотрите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как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широко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открывается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рот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нет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преграды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>
              <a:buClr>
                <a:srgbClr val="330099"/>
              </a:buClr>
              <a:buSzPts val="1800"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Звук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«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О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»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b="1" dirty="0" err="1" smtClean="0">
                <a:latin typeface="Calibri"/>
                <a:ea typeface="Calibri"/>
                <a:cs typeface="Calibri"/>
                <a:sym typeface="Calibri"/>
              </a:rPr>
              <a:t>носит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красный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костюмчик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и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живёт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в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красном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домике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гласных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звуков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>
              <a:buClr>
                <a:srgbClr val="330099"/>
              </a:buClr>
              <a:buSzPts val="1800"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Каким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цветом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мы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будем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обозначать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звук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«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О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»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? 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Красный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кружок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).</a:t>
            </a:r>
            <a:br>
              <a:rPr lang="en-US" b="1" dirty="0">
                <a:latin typeface="Calibri"/>
                <a:ea typeface="Calibri"/>
                <a:cs typeface="Calibri"/>
                <a:sym typeface="Calibri"/>
              </a:rPr>
            </a:br>
            <a:endParaRPr dirty="0"/>
          </a:p>
        </p:txBody>
      </p:sp>
      <p:pic>
        <p:nvPicPr>
          <p:cNvPr id="141" name="Google Shape;141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8312" y="2071687"/>
            <a:ext cx="28575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53312" y="2214562"/>
            <a:ext cx="2857500" cy="2857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5"/>
          <p:cNvSpPr/>
          <p:nvPr/>
        </p:nvSpPr>
        <p:spPr>
          <a:xfrm>
            <a:off x="5051425" y="2519362"/>
            <a:ext cx="2087562" cy="2087562"/>
          </a:xfrm>
          <a:prstGeom prst="ellipse">
            <a:avLst/>
          </a:prstGeom>
          <a:solidFill>
            <a:srgbClr val="0070C0"/>
          </a:solidFill>
          <a:ln w="9525" cap="flat" cmpd="sng">
            <a:solidFill>
              <a:srgbClr val="3465A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935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39;p15"/>
          <p:cNvSpPr txBox="1"/>
          <p:nvPr/>
        </p:nvSpPr>
        <p:spPr>
          <a:xfrm>
            <a:off x="1739900" y="5094288"/>
            <a:ext cx="9072562" cy="160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endParaRPr b="1" dirty="0">
              <a:solidFill>
                <a:srgbClr val="8019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Clr>
                <a:srgbClr val="330099"/>
              </a:buClr>
              <a:buSzPts val="1800"/>
            </a:pPr>
            <a:r>
              <a:rPr lang="en-US" b="1" dirty="0">
                <a:solidFill>
                  <a:srgbClr val="33009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Звук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Н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— </a:t>
            </a:r>
            <a:r>
              <a:rPr lang="ru-RU" b="1" dirty="0" err="1" smtClean="0">
                <a:latin typeface="Calibri"/>
                <a:ea typeface="Calibri"/>
                <a:cs typeface="Calibri"/>
                <a:sym typeface="Calibri"/>
              </a:rPr>
              <a:t>согла</a:t>
            </a:r>
            <a:r>
              <a:rPr lang="en-US" b="1" dirty="0" err="1" smtClean="0">
                <a:latin typeface="Calibri"/>
                <a:ea typeface="Calibri"/>
                <a:cs typeface="Calibri"/>
                <a:sym typeface="Calibri"/>
              </a:rPr>
              <a:t>сный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его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нельзя </a:t>
            </a:r>
            <a:r>
              <a:rPr lang="en-US" b="1" dirty="0" err="1" smtClean="0">
                <a:latin typeface="Calibri"/>
                <a:ea typeface="Calibri"/>
                <a:cs typeface="Calibri"/>
                <a:sym typeface="Calibri"/>
              </a:rPr>
              <a:t>петь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язык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губы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и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зубы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 smtClean="0">
                <a:latin typeface="Calibri"/>
                <a:ea typeface="Calibri"/>
                <a:cs typeface="Calibri"/>
                <a:sym typeface="Calibri"/>
              </a:rPr>
              <a:t>мешают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свободному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прохождению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воздуха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не </a:t>
            </a:r>
            <a:r>
              <a:rPr lang="en-US" b="1" dirty="0" err="1" smtClean="0">
                <a:latin typeface="Calibri"/>
                <a:ea typeface="Calibri"/>
                <a:cs typeface="Calibri"/>
                <a:sym typeface="Calibri"/>
              </a:rPr>
              <a:t>открывается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рот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есть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преграды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>
              <a:buClr>
                <a:srgbClr val="330099"/>
              </a:buClr>
              <a:buSzPts val="1800"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Звук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«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Н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»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носит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сини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й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костюмчик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и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живёт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в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синем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домике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 smtClean="0">
                <a:latin typeface="Calibri"/>
                <a:ea typeface="Calibri"/>
                <a:cs typeface="Calibri"/>
                <a:sym typeface="Calibri"/>
              </a:rPr>
              <a:t>звуков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>
              <a:buClr>
                <a:srgbClr val="330099"/>
              </a:buClr>
              <a:buSzPts val="1800"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Каким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цветом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мы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будем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обозначать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звук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«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Н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»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? (</a:t>
            </a:r>
            <a:r>
              <a:rPr lang="ru-RU" b="1" dirty="0" smtClean="0">
                <a:latin typeface="Calibri"/>
                <a:ea typeface="Calibri"/>
                <a:cs typeface="Calibri"/>
                <a:sym typeface="Calibri"/>
              </a:rPr>
              <a:t>Синий</a:t>
            </a:r>
            <a:r>
              <a:rPr lang="en-US" b="1" dirty="0" smtClean="0"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b="1" dirty="0" err="1">
                <a:latin typeface="Calibri"/>
                <a:ea typeface="Calibri"/>
                <a:cs typeface="Calibri"/>
                <a:sym typeface="Calibri"/>
              </a:rPr>
              <a:t>кружок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).</a:t>
            </a:r>
            <a:br>
              <a:rPr lang="en-US" b="1" dirty="0">
                <a:latin typeface="Calibri"/>
                <a:ea typeface="Calibri"/>
                <a:cs typeface="Calibri"/>
                <a:sym typeface="Calibri"/>
              </a:rPr>
            </a:br>
            <a:endParaRPr dirty="0"/>
          </a:p>
        </p:txBody>
      </p:sp>
      <p:pic>
        <p:nvPicPr>
          <p:cNvPr id="3" name="Google Shape;14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38312" y="2071687"/>
            <a:ext cx="28575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7617" y="2423073"/>
            <a:ext cx="1816765" cy="20118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278" y="2747509"/>
            <a:ext cx="2853175" cy="28592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3365" y="498764"/>
            <a:ext cx="7627792" cy="9135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6872" y="2468797"/>
            <a:ext cx="1658256" cy="192040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7770278" y="1412326"/>
            <a:ext cx="2044584" cy="170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42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5B0C03-E892-4CE6-8B9D-F3F4A5EAE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21F4C884-13F2-4ABD-B8A6-4A81CBBD42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738805"/>
              </p:ext>
            </p:extLst>
          </p:nvPr>
        </p:nvGraphicFramePr>
        <p:xfrm>
          <a:off x="1524000" y="4253948"/>
          <a:ext cx="2235200" cy="26212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235200">
                  <a:extLst>
                    <a:ext uri="{9D8B030D-6E8A-4147-A177-3AD203B41FA5}">
                      <a16:colId xmlns:a16="http://schemas.microsoft.com/office/drawing/2014/main" val="3802560115"/>
                    </a:ext>
                  </a:extLst>
                </a:gridCol>
              </a:tblGrid>
              <a:tr h="2466166">
                <a:tc>
                  <a:txBody>
                    <a:bodyPr/>
                    <a:lstStyle/>
                    <a:p>
                      <a:pPr algn="ctr"/>
                      <a:r>
                        <a:rPr lang="ru-RU" sz="16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688457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675DD024-B19C-40AD-9BC7-C747546DA4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856349"/>
              </p:ext>
            </p:extLst>
          </p:nvPr>
        </p:nvGraphicFramePr>
        <p:xfrm>
          <a:off x="1524000" y="4253922"/>
          <a:ext cx="2235199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5199">
                  <a:extLst>
                    <a:ext uri="{9D8B030D-6E8A-4147-A177-3AD203B41FA5}">
                      <a16:colId xmlns:a16="http://schemas.microsoft.com/office/drawing/2014/main" val="1090997465"/>
                    </a:ext>
                  </a:extLst>
                </a:gridCol>
              </a:tblGrid>
              <a:tr h="2604077">
                <a:tc>
                  <a:txBody>
                    <a:bodyPr/>
                    <a:lstStyle/>
                    <a:p>
                      <a:pPr algn="ctr"/>
                      <a:r>
                        <a:rPr lang="ru-RU" sz="16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166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1663579"/>
                  </a:ext>
                </a:extLst>
              </a:tr>
            </a:tbl>
          </a:graphicData>
        </a:graphic>
      </p:graphicFrame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DFDAD573-7605-4453-AC69-7692717B2B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397207"/>
              </p:ext>
            </p:extLst>
          </p:nvPr>
        </p:nvGraphicFramePr>
        <p:xfrm>
          <a:off x="3860799" y="4253947"/>
          <a:ext cx="2235200" cy="26212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235200">
                  <a:extLst>
                    <a:ext uri="{9D8B030D-6E8A-4147-A177-3AD203B41FA5}">
                      <a16:colId xmlns:a16="http://schemas.microsoft.com/office/drawing/2014/main" val="3940844958"/>
                    </a:ext>
                  </a:extLst>
                </a:gridCol>
              </a:tblGrid>
              <a:tr h="2604053">
                <a:tc>
                  <a:txBody>
                    <a:bodyPr/>
                    <a:lstStyle/>
                    <a:p>
                      <a:pPr algn="ctr"/>
                      <a:r>
                        <a:rPr lang="ru-RU" sz="16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16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274402"/>
                  </a:ext>
                </a:extLst>
              </a:tr>
            </a:tbl>
          </a:graphicData>
        </a:graphic>
      </p:graphicFrame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ABECD0DF-FEC5-498C-ABA1-4809313BCC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513386"/>
              </p:ext>
            </p:extLst>
          </p:nvPr>
        </p:nvGraphicFramePr>
        <p:xfrm>
          <a:off x="3918862" y="4253946"/>
          <a:ext cx="2177136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7136">
                  <a:extLst>
                    <a:ext uri="{9D8B030D-6E8A-4147-A177-3AD203B41FA5}">
                      <a16:colId xmlns:a16="http://schemas.microsoft.com/office/drawing/2014/main" val="1300623432"/>
                    </a:ext>
                  </a:extLst>
                </a:gridCol>
              </a:tblGrid>
              <a:tr h="2621280">
                <a:tc>
                  <a:txBody>
                    <a:bodyPr/>
                    <a:lstStyle/>
                    <a:p>
                      <a:r>
                        <a:rPr lang="ru-RU" sz="166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3253112"/>
                  </a:ext>
                </a:extLst>
              </a:tr>
            </a:tbl>
          </a:graphicData>
        </a:graphic>
      </p:graphicFrame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DD5C37B2-9139-42E3-928C-9D417D106A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8363329"/>
              </p:ext>
            </p:extLst>
          </p:nvPr>
        </p:nvGraphicFramePr>
        <p:xfrm>
          <a:off x="6095998" y="4253943"/>
          <a:ext cx="2351314" cy="262128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351314">
                  <a:extLst>
                    <a:ext uri="{9D8B030D-6E8A-4147-A177-3AD203B41FA5}">
                      <a16:colId xmlns:a16="http://schemas.microsoft.com/office/drawing/2014/main" val="366059709"/>
                    </a:ext>
                  </a:extLst>
                </a:gridCol>
              </a:tblGrid>
              <a:tr h="2621281">
                <a:tc>
                  <a:txBody>
                    <a:bodyPr/>
                    <a:lstStyle/>
                    <a:p>
                      <a:pPr algn="ctr"/>
                      <a:r>
                        <a:rPr lang="ru-RU" sz="16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5180992"/>
                  </a:ext>
                </a:extLst>
              </a:tr>
            </a:tbl>
          </a:graphicData>
        </a:graphic>
      </p:graphicFrame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DA9EDB0F-C85F-49FB-8851-21000DF400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050770"/>
              </p:ext>
            </p:extLst>
          </p:nvPr>
        </p:nvGraphicFramePr>
        <p:xfrm>
          <a:off x="6197597" y="4253940"/>
          <a:ext cx="2249716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9716">
                  <a:extLst>
                    <a:ext uri="{9D8B030D-6E8A-4147-A177-3AD203B41FA5}">
                      <a16:colId xmlns:a16="http://schemas.microsoft.com/office/drawing/2014/main" val="155271941"/>
                    </a:ext>
                  </a:extLst>
                </a:gridCol>
              </a:tblGrid>
              <a:tr h="2621280">
                <a:tc>
                  <a:txBody>
                    <a:bodyPr/>
                    <a:lstStyle/>
                    <a:p>
                      <a:pPr algn="ctr"/>
                      <a:r>
                        <a:rPr lang="ru-RU" sz="16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66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823833"/>
                  </a:ext>
                </a:extLst>
              </a:tr>
            </a:tbl>
          </a:graphicData>
        </a:graphic>
      </p:graphicFrame>
      <p:graphicFrame>
        <p:nvGraphicFramePr>
          <p:cNvPr id="13" name="Таблица 12">
            <a:extLst>
              <a:ext uri="{FF2B5EF4-FFF2-40B4-BE49-F238E27FC236}">
                <a16:creationId xmlns:a16="http://schemas.microsoft.com/office/drawing/2014/main" id="{CFD779E3-5BAD-4976-B621-47230D4074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820337"/>
              </p:ext>
            </p:extLst>
          </p:nvPr>
        </p:nvGraphicFramePr>
        <p:xfrm>
          <a:off x="8447312" y="4253934"/>
          <a:ext cx="2496459" cy="26212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496459">
                  <a:extLst>
                    <a:ext uri="{9D8B030D-6E8A-4147-A177-3AD203B41FA5}">
                      <a16:colId xmlns:a16="http://schemas.microsoft.com/office/drawing/2014/main" val="1557717646"/>
                    </a:ext>
                  </a:extLst>
                </a:gridCol>
              </a:tblGrid>
              <a:tr h="2621280">
                <a:tc>
                  <a:txBody>
                    <a:bodyPr/>
                    <a:lstStyle/>
                    <a:p>
                      <a:pPr algn="ctr"/>
                      <a:r>
                        <a:rPr lang="ru-RU" sz="16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16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383814"/>
                  </a:ext>
                </a:extLst>
              </a:tr>
            </a:tbl>
          </a:graphicData>
        </a:graphic>
      </p:graphicFrame>
      <p:graphicFrame>
        <p:nvGraphicFramePr>
          <p:cNvPr id="14" name="Таблица 13">
            <a:extLst>
              <a:ext uri="{FF2B5EF4-FFF2-40B4-BE49-F238E27FC236}">
                <a16:creationId xmlns:a16="http://schemas.microsoft.com/office/drawing/2014/main" id="{1A6E795F-C97C-4A9F-BA30-2C8717CF5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041561"/>
              </p:ext>
            </p:extLst>
          </p:nvPr>
        </p:nvGraphicFramePr>
        <p:xfrm>
          <a:off x="8534395" y="4253924"/>
          <a:ext cx="2428511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511">
                  <a:extLst>
                    <a:ext uri="{9D8B030D-6E8A-4147-A177-3AD203B41FA5}">
                      <a16:colId xmlns:a16="http://schemas.microsoft.com/office/drawing/2014/main" val="241017586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6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166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24285"/>
                  </a:ext>
                </a:extLst>
              </a:tr>
            </a:tbl>
          </a:graphicData>
        </a:graphic>
      </p:graphicFrame>
      <p:pic>
        <p:nvPicPr>
          <p:cNvPr id="17" name="Объект 1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428" y="76889"/>
            <a:ext cx="5328003" cy="417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88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6"/>
          <p:cNvSpPr/>
          <p:nvPr/>
        </p:nvSpPr>
        <p:spPr>
          <a:xfrm>
            <a:off x="4116387" y="936626"/>
            <a:ext cx="6191250" cy="496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16"/>
          <p:cNvSpPr txBox="1">
            <a:spLocks noGrp="1"/>
          </p:cNvSpPr>
          <p:nvPr>
            <p:ph type="title"/>
          </p:nvPr>
        </p:nvSpPr>
        <p:spPr>
          <a:xfrm>
            <a:off x="1524000" y="215900"/>
            <a:ext cx="8064500" cy="79216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0000" tIns="46800" rIns="90000" bIns="46800" rtlCol="0" anchor="ctr" anchorCtr="0">
            <a:noAutofit/>
          </a:bodyPr>
          <a:lstStyle/>
          <a:p>
            <a:pPr>
              <a:buClr>
                <a:srgbClr val="FF0000"/>
              </a:buClr>
              <a:buSzPts val="4400"/>
            </a:pPr>
            <a:r>
              <a:rPr lang="en-US" sz="44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Игра «Ловишки»</a:t>
            </a:r>
            <a:endParaRPr/>
          </a:p>
        </p:txBody>
      </p:sp>
      <p:pic>
        <p:nvPicPr>
          <p:cNvPr id="151" name="Google Shape;151;p16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40000">
            <a:off x="5421312" y="4324351"/>
            <a:ext cx="2286000" cy="2395537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6"/>
          <p:cNvSpPr txBox="1"/>
          <p:nvPr/>
        </p:nvSpPr>
        <p:spPr>
          <a:xfrm>
            <a:off x="1739901" y="935037"/>
            <a:ext cx="8783637" cy="4032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>
              <a:buClr>
                <a:srgbClr val="330066"/>
              </a:buClr>
              <a:buSzPts val="1800"/>
            </a:pP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Ребята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 smtClean="0">
                <a:latin typeface="Arial"/>
                <a:ea typeface="Arial"/>
                <a:cs typeface="Arial"/>
                <a:sym typeface="Arial"/>
              </a:rPr>
              <a:t>предлагает</a:t>
            </a:r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Вам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поиграть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в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игру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«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Ловишки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» с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закрытыми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глазами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поймать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звук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ru-RU" dirty="0" smtClean="0">
                <a:latin typeface="Arial"/>
                <a:ea typeface="Arial"/>
                <a:cs typeface="Arial"/>
                <a:sym typeface="Arial"/>
              </a:rPr>
              <a:t>О</a:t>
            </a:r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». </a:t>
            </a:r>
            <a:endParaRPr dirty="0"/>
          </a:p>
          <a:p>
            <a:pPr>
              <a:spcBef>
                <a:spcPts val="2200"/>
              </a:spcBef>
              <a:buClr>
                <a:srgbClr val="330066"/>
              </a:buClr>
              <a:buSzPts val="1800"/>
            </a:pP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Закройте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глазки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слушайте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внимательно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хлопните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в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ладоши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когда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услышите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звук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 - </a:t>
            </a:r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ru-RU" dirty="0" smtClean="0">
                <a:latin typeface="Arial"/>
                <a:ea typeface="Arial"/>
                <a:cs typeface="Arial"/>
                <a:sym typeface="Arial"/>
              </a:rPr>
              <a:t>О</a:t>
            </a:r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».</a:t>
            </a:r>
            <a:endParaRPr dirty="0"/>
          </a:p>
          <a:p>
            <a:pPr>
              <a:spcBef>
                <a:spcPts val="2200"/>
              </a:spcBef>
              <a:buClr>
                <a:srgbClr val="330066"/>
              </a:buClr>
              <a:buSzPts val="1800"/>
            </a:pPr>
            <a:r>
              <a:rPr lang="ru-RU" dirty="0">
                <a:latin typeface="Arial"/>
                <a:ea typeface="Arial"/>
                <a:cs typeface="Arial"/>
                <a:sym typeface="Arial"/>
              </a:rPr>
              <a:t>О</a:t>
            </a:r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У, И, О, А, И, А, У, </a:t>
            </a:r>
            <a:r>
              <a:rPr lang="ru-RU" dirty="0" smtClean="0">
                <a:latin typeface="Arial"/>
                <a:ea typeface="Arial"/>
                <a:cs typeface="Arial"/>
                <a:sym typeface="Arial"/>
              </a:rPr>
              <a:t>О</a:t>
            </a:r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Ы, </a:t>
            </a:r>
            <a:r>
              <a:rPr lang="ru-RU" dirty="0" smtClean="0">
                <a:latin typeface="Arial"/>
                <a:ea typeface="Arial"/>
                <a:cs typeface="Arial"/>
                <a:sym typeface="Arial"/>
              </a:rPr>
              <a:t>О</a:t>
            </a:r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...</a:t>
            </a:r>
            <a:endParaRPr dirty="0"/>
          </a:p>
          <a:p>
            <a:pPr>
              <a:spcBef>
                <a:spcPts val="2200"/>
              </a:spcBef>
              <a:buClr>
                <a:srgbClr val="330066"/>
              </a:buClr>
              <a:buSzPts val="1800"/>
            </a:pPr>
            <a:r>
              <a:rPr lang="ru-RU" dirty="0" smtClean="0">
                <a:latin typeface="Arial"/>
                <a:ea typeface="Arial"/>
                <a:cs typeface="Arial"/>
                <a:sym typeface="Arial"/>
              </a:rPr>
              <a:t>ОН</a:t>
            </a:r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УХ, ОМ, АМ, </a:t>
            </a:r>
            <a:r>
              <a:rPr lang="ru-RU" dirty="0" smtClean="0">
                <a:latin typeface="Arial"/>
                <a:ea typeface="Arial"/>
                <a:cs typeface="Arial"/>
                <a:sym typeface="Arial"/>
              </a:rPr>
              <a:t>О</a:t>
            </a:r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К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АК, …</a:t>
            </a:r>
            <a:endParaRPr dirty="0"/>
          </a:p>
          <a:p>
            <a:pPr>
              <a:spcBef>
                <a:spcPts val="2200"/>
              </a:spcBef>
              <a:buClr>
                <a:srgbClr val="330066"/>
              </a:buClr>
              <a:buSzPts val="1800"/>
            </a:pPr>
            <a:r>
              <a:rPr lang="ru-RU" dirty="0" err="1">
                <a:latin typeface="Arial"/>
                <a:ea typeface="Arial"/>
                <a:cs typeface="Arial"/>
                <a:sym typeface="Arial"/>
              </a:rPr>
              <a:t>О</a:t>
            </a:r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п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ам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уп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оп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ах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-RU" dirty="0" err="1">
                <a:latin typeface="Arial"/>
                <a:ea typeface="Arial"/>
                <a:cs typeface="Arial"/>
                <a:sym typeface="Arial"/>
              </a:rPr>
              <a:t>о</a:t>
            </a:r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х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их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им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он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… </a:t>
            </a:r>
            <a:endParaRPr dirty="0"/>
          </a:p>
          <a:p>
            <a:pPr>
              <a:spcBef>
                <a:spcPts val="2200"/>
              </a:spcBef>
              <a:buClr>
                <a:srgbClr val="330066"/>
              </a:buClr>
              <a:buSzPts val="1800"/>
            </a:pP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Абажур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обувь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Англия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-RU" dirty="0" smtClean="0">
                <a:latin typeface="Arial"/>
                <a:ea typeface="Arial"/>
                <a:cs typeface="Arial"/>
                <a:sym typeface="Arial"/>
              </a:rPr>
              <a:t>Оля</a:t>
            </a:r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инжир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айва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ура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ананас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-RU" dirty="0" smtClean="0">
                <a:latin typeface="Arial"/>
                <a:ea typeface="Arial"/>
                <a:cs typeface="Arial"/>
                <a:sym typeface="Arial"/>
              </a:rPr>
              <a:t>обезьяна</a:t>
            </a:r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артист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осень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адвокат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-RU" dirty="0" err="1" smtClean="0">
                <a:latin typeface="Arial"/>
                <a:ea typeface="Arial"/>
                <a:cs typeface="Arial"/>
                <a:sym typeface="Arial"/>
              </a:rPr>
              <a:t>облоко</a:t>
            </a:r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индюк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, … </a:t>
            </a:r>
            <a:endParaRPr dirty="0"/>
          </a:p>
          <a:p>
            <a:pPr>
              <a:spcBef>
                <a:spcPts val="1000"/>
              </a:spcBef>
            </a:pPr>
            <a:endParaRPr dirty="0">
              <a:solidFill>
                <a:srgbClr val="33006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013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3"/>
          <p:cNvSpPr txBox="1"/>
          <p:nvPr/>
        </p:nvSpPr>
        <p:spPr>
          <a:xfrm>
            <a:off x="1981200" y="274638"/>
            <a:ext cx="8229600" cy="2225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FF0000"/>
              </a:buClr>
              <a:buSzPts val="4000"/>
            </a:pPr>
            <a:r>
              <a:rPr lang="en-US" sz="4000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МОЛОДЦЫ</a:t>
            </a:r>
            <a:r>
              <a:rPr lang="en-US" sz="40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br>
              <a:rPr lang="en-US" sz="40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ВСЕ  ХОРОШО  ПОРАБОТАЛИ,</a:t>
            </a:r>
            <a:br>
              <a:rPr lang="en-US" sz="40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ЗАНЯТИЕ  ЗАКОНЧЕНО</a:t>
            </a:r>
            <a:endParaRPr dirty="0"/>
          </a:p>
        </p:txBody>
      </p:sp>
      <p:pic>
        <p:nvPicPr>
          <p:cNvPr id="349" name="Google Shape;349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81438" y="2714626"/>
            <a:ext cx="4143375" cy="37861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823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7309" y="803564"/>
            <a:ext cx="85066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Сегодня </a:t>
            </a:r>
            <a:r>
              <a:rPr lang="ru-RU" dirty="0"/>
              <a:t>утром нам принесли какую - то </a:t>
            </a:r>
            <a:r>
              <a:rPr lang="ru-RU" dirty="0" smtClean="0"/>
              <a:t>сундук. </a:t>
            </a:r>
          </a:p>
          <a:p>
            <a:r>
              <a:rPr lang="ru-RU" dirty="0" smtClean="0"/>
              <a:t>Интересно</a:t>
            </a:r>
            <a:r>
              <a:rPr lang="ru-RU" dirty="0"/>
              <a:t>, что – же там лежит? Как вы думаете? </a:t>
            </a:r>
            <a:endParaRPr lang="ru-RU" dirty="0" smtClean="0"/>
          </a:p>
          <a:p>
            <a:r>
              <a:rPr lang="ru-RU" dirty="0" smtClean="0"/>
              <a:t>(</a:t>
            </a:r>
            <a:r>
              <a:rPr lang="ru-RU" dirty="0"/>
              <a:t>Дети высказывают свои предположения</a:t>
            </a:r>
            <a:r>
              <a:rPr lang="ru-RU" dirty="0" smtClean="0"/>
              <a:t>).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6400" y="1726894"/>
            <a:ext cx="5040281" cy="470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47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5527" y="415636"/>
            <a:ext cx="114161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Прежде чем начать наше занятие по обучению грамоте, давайте ее откроем и посмотрим что там.(Открываю коробку, достаю письмо и глобус)</a:t>
            </a:r>
          </a:p>
          <a:p>
            <a:r>
              <a:rPr lang="ru-RU" dirty="0"/>
              <a:t> Вы знаете, что </a:t>
            </a:r>
            <a:r>
              <a:rPr lang="ru-RU" dirty="0" smtClean="0"/>
              <a:t>это? Вместе </a:t>
            </a:r>
            <a:r>
              <a:rPr lang="ru-RU" dirty="0"/>
              <a:t>с глобусом еще лежат письмо и темный пакет.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6247" y="1908478"/>
            <a:ext cx="3094706" cy="24156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9564" y="3472200"/>
            <a:ext cx="4273859" cy="20972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593" y="2183822"/>
            <a:ext cx="3276992" cy="45997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551" y="4893607"/>
            <a:ext cx="1859441" cy="1889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182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3345" y="526473"/>
            <a:ext cx="107234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Здесь </a:t>
            </a:r>
            <a:r>
              <a:rPr lang="ru-RU" dirty="0"/>
              <a:t>написано, что адресовано вам. А вот отправитель ни на коробке, ни на письме не указан. Лишь какая – то загадка.</a:t>
            </a:r>
            <a:br>
              <a:rPr lang="ru-RU" dirty="0"/>
            </a:br>
            <a:r>
              <a:rPr lang="ru-RU" dirty="0"/>
              <a:t>Вы смышленые и сможете, отгадав загадку, узнать, для чего нам эти предметы.</a:t>
            </a:r>
            <a:br>
              <a:rPr lang="ru-RU" dirty="0"/>
            </a:br>
            <a:r>
              <a:rPr lang="ru-RU" dirty="0"/>
              <a:t>Материк лежит большой. Самый жаркий и </a:t>
            </a:r>
            <a:r>
              <a:rPr lang="ru-RU" dirty="0" smtClean="0"/>
              <a:t>сухой, Там </a:t>
            </a:r>
            <a:r>
              <a:rPr lang="ru-RU" dirty="0"/>
              <a:t>и лето круглый год. Кто его мне назовет? (</a:t>
            </a:r>
            <a:r>
              <a:rPr lang="ru-RU" dirty="0" smtClean="0"/>
              <a:t>Африка) Видимо</a:t>
            </a:r>
            <a:r>
              <a:rPr lang="ru-RU" dirty="0"/>
              <a:t>, мы должны на глобусе найти этот материк, помогите мне.</a:t>
            </a:r>
            <a:br>
              <a:rPr lang="ru-RU" dirty="0"/>
            </a:br>
            <a:r>
              <a:rPr lang="ru-RU" dirty="0"/>
              <a:t>(Дети показывают на глобусе Африку) 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3345" y="2291160"/>
            <a:ext cx="4100946" cy="44135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3582" y="2873050"/>
            <a:ext cx="4116718" cy="320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888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3564" y="609600"/>
            <a:ext cx="5929745" cy="5840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5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 же в письме? (читаю)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Жили - были в Африке с древней старины</a:t>
            </a:r>
            <a:br>
              <a:rPr lang="ru-RU" dirty="0"/>
            </a:br>
            <a:r>
              <a:rPr lang="ru-RU" dirty="0"/>
              <a:t>Дикие огромные серые слоны.</a:t>
            </a:r>
            <a:br>
              <a:rPr lang="ru-RU" dirty="0"/>
            </a:br>
            <a:r>
              <a:rPr lang="ru-RU" dirty="0"/>
              <a:t>Где баобабы вышли на склон</a:t>
            </a:r>
            <a:br>
              <a:rPr lang="ru-RU" dirty="0"/>
            </a:br>
            <a:r>
              <a:rPr lang="ru-RU" dirty="0"/>
              <a:t>Жил отдельно на поляне красный слон.</a:t>
            </a:r>
            <a:br>
              <a:rPr lang="ru-RU" dirty="0"/>
            </a:br>
            <a:r>
              <a:rPr lang="ru-RU" dirty="0"/>
              <a:t>Звери смеялись, шутили о нём:</a:t>
            </a:r>
            <a:br>
              <a:rPr lang="ru-RU" dirty="0"/>
            </a:br>
            <a:r>
              <a:rPr lang="ru-RU" dirty="0"/>
              <a:t>«Ай да красавчик — красный, как дом! »</a:t>
            </a:r>
            <a:br>
              <a:rPr lang="ru-RU" dirty="0"/>
            </a:br>
            <a:r>
              <a:rPr lang="ru-RU" dirty="0"/>
              <a:t>Слон улыбнулся, слон их простил,</a:t>
            </a:r>
            <a:br>
              <a:rPr lang="ru-RU" dirty="0"/>
            </a:br>
            <a:r>
              <a:rPr lang="ru-RU" dirty="0"/>
              <a:t>Но, почему-то вдруг загрустил.</a:t>
            </a:r>
            <a:br>
              <a:rPr lang="ru-RU" dirty="0"/>
            </a:br>
            <a:r>
              <a:rPr lang="ru-RU" dirty="0"/>
              <a:t>Грустный слоник добрый очень</a:t>
            </a:r>
            <a:br>
              <a:rPr lang="ru-RU" dirty="0"/>
            </a:br>
            <a:r>
              <a:rPr lang="ru-RU" dirty="0"/>
              <a:t>И душа его чиста,</a:t>
            </a:r>
            <a:br>
              <a:rPr lang="ru-RU" dirty="0"/>
            </a:br>
            <a:r>
              <a:rPr lang="ru-RU" dirty="0"/>
              <a:t>Но сейчас он ищет друга,</a:t>
            </a:r>
            <a:br>
              <a:rPr lang="ru-RU" dirty="0"/>
            </a:br>
            <a:r>
              <a:rPr lang="ru-RU" dirty="0"/>
              <a:t>Слушай. может быть, тебя!</a:t>
            </a:r>
            <a:br>
              <a:rPr lang="ru-RU" dirty="0"/>
            </a:br>
            <a:r>
              <a:rPr lang="ru-RU" dirty="0"/>
              <a:t>- По всей видимости, отправитель и есть Красный слон. </a:t>
            </a:r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/>
              <a:t>мог он больше оставаться в Африке, отправился на поиски друзей. Давайте оставим его у себя?</a:t>
            </a:r>
            <a:br>
              <a:rPr lang="ru-RU" dirty="0"/>
            </a:br>
            <a:r>
              <a:rPr lang="ru-RU" dirty="0"/>
              <a:t>(Достаю из коробки игрушку красного слона).</a:t>
            </a:r>
            <a:br>
              <a:rPr lang="ru-RU" dirty="0"/>
            </a:br>
            <a:r>
              <a:rPr lang="ru-RU" dirty="0"/>
              <a:t>А вот и он сам: грустный слоник в небо смотрит, видит в небе красоту.</a:t>
            </a:r>
            <a:br>
              <a:rPr lang="ru-RU" dirty="0"/>
            </a:br>
            <a:r>
              <a:rPr lang="ru-RU" dirty="0"/>
              <a:t>И махнув ей в след ушами, бросает горькую слезу.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4323" y="2575214"/>
            <a:ext cx="4463495" cy="4116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411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5855" y="637309"/>
            <a:ext cx="8368145" cy="4732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5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Артикуляцирнная</a:t>
            </a:r>
            <a:r>
              <a:rPr lang="ru-RU" sz="135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гимнастика «Слон».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Мы можем на время оставить слона у себя. Пока ему не станет весело. Попробуем поднять ему настроение? Изобразим слона?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Повторите </a:t>
            </a:r>
            <a:r>
              <a:rPr lang="ru-RU" dirty="0"/>
              <a:t>за мной:</a:t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dirty="0"/>
              <a:t>Встаньте прямо, ноги на ширине плеч, колени </a:t>
            </a:r>
            <a:r>
              <a:rPr lang="ru-RU" dirty="0" smtClean="0"/>
              <a:t>расслаблены.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Прижмите </a:t>
            </a:r>
            <a:r>
              <a:rPr lang="ru-RU" dirty="0"/>
              <a:t>плотно ухо к плечу. Руку вытяните вперед как хобот. Глаза следят за движениями кончиков пальцев, а рука рисует горизонтальную восьмёрку (8, начиная от центра и далее вверх против часовой стрелки.</a:t>
            </a:r>
            <a:br>
              <a:rPr lang="ru-RU" dirty="0"/>
            </a:br>
            <a:r>
              <a:rPr lang="ru-RU" dirty="0"/>
              <a:t>Когда рука рисует нижнюю часть восьмерки (опускается вниз, надо слегка согнуть колени. Когда рука поднимается, рисуя верхнюю часть - колени выпрямляются.</a:t>
            </a:r>
            <a:br>
              <a:rPr lang="ru-RU" dirty="0"/>
            </a:br>
            <a:r>
              <a:rPr lang="ru-RU" dirty="0"/>
              <a:t>Хоботок слоненок тянет, он вот – вот банан достанет.</a:t>
            </a:r>
            <a:br>
              <a:rPr lang="ru-RU" dirty="0"/>
            </a:br>
            <a:r>
              <a:rPr lang="ru-RU" dirty="0"/>
              <a:t>Губки в трубочку сложи и слоненку покажи.</a:t>
            </a:r>
            <a:br>
              <a:rPr lang="ru-RU" dirty="0"/>
            </a:br>
            <a:r>
              <a:rPr lang="ru-RU" dirty="0"/>
              <a:t>Подражаю я слону, губы трубочкой тяну-у-у-у.</a:t>
            </a:r>
            <a:br>
              <a:rPr lang="ru-RU" dirty="0"/>
            </a:br>
            <a:r>
              <a:rPr lang="ru-RU" dirty="0"/>
              <a:t>(Упражнение выполняется медленно, делается глубокий вдох). Повторите 3-5 раз, затем поменяйте руки.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6467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545" y="498764"/>
            <a:ext cx="8243455" cy="5563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5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«Кто внимательный? 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-Что мы только что произносили? (звук)</a:t>
            </a:r>
            <a:br>
              <a:rPr lang="ru-RU" dirty="0"/>
            </a:br>
            <a:r>
              <a:rPr lang="ru-RU" dirty="0"/>
              <a:t>- Какие бывают звуки? (гласные, согласные) .</a:t>
            </a:r>
            <a:br>
              <a:rPr lang="ru-RU" dirty="0"/>
            </a:br>
            <a:r>
              <a:rPr lang="ru-RU" dirty="0"/>
              <a:t>– Чем согласные звуки отличаются от гласных? (согласный звук состоит из шума или шума и голоса, гласный состоит только из голоса; при произнесении согласного звука струя воздуха во рту встречает преграду, гласные звуки проходят через рот свободно, без преград) .</a:t>
            </a:r>
            <a:br>
              <a:rPr lang="ru-RU" dirty="0"/>
            </a:br>
            <a:r>
              <a:rPr lang="ru-RU" dirty="0"/>
              <a:t>– Какими бывают согласные звуки? (твердые и мягкие)</a:t>
            </a:r>
            <a:br>
              <a:rPr lang="ru-RU" dirty="0"/>
            </a:br>
            <a:r>
              <a:rPr lang="ru-RU" dirty="0"/>
              <a:t>– Какими фишками обозначаются гласные звуки, мягкие согласные звуки, твердые согласные звуки? (красными, зелеными, синими) .</a:t>
            </a:r>
            <a:br>
              <a:rPr lang="ru-RU" dirty="0"/>
            </a:br>
            <a:r>
              <a:rPr lang="ru-RU" dirty="0"/>
              <a:t>- Присаживайтесь за столы. Давайте поиграем, а то наш слон снова заскучал.</a:t>
            </a:r>
            <a:br>
              <a:rPr lang="ru-RU" dirty="0"/>
            </a:br>
            <a:r>
              <a:rPr lang="ru-RU" dirty="0"/>
              <a:t>Положите фишки перед собой. Если я назову гласный звук, вы поднимете красную фишку; если я назову твердый согласный звук, вы поднимете…. какую фишку? (синюю) .</a:t>
            </a:r>
            <a:br>
              <a:rPr lang="ru-RU" dirty="0"/>
            </a:br>
            <a:r>
              <a:rPr lang="ru-RU" dirty="0"/>
              <a:t>Если я назову мягкий согласный звук, вы поднимете…. какую фишку? (зеленую) .</a:t>
            </a:r>
            <a:br>
              <a:rPr lang="ru-RU" dirty="0"/>
            </a:br>
            <a:r>
              <a:rPr lang="ru-RU" dirty="0"/>
              <a:t>(Называю вперемежку 8 – 10 звуков, дети на каждый звук поднимают соответствующие фишки.)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476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5637" y="374074"/>
            <a:ext cx="8728364" cy="3347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5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Звуковой анализ слова «слон».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Слон — очень аккуратный зверь,</a:t>
            </a:r>
            <a:br>
              <a:rPr lang="ru-RU" dirty="0"/>
            </a:br>
            <a:r>
              <a:rPr lang="ru-RU" dirty="0"/>
              <a:t>Ты слухам про него не верь,</a:t>
            </a:r>
            <a:br>
              <a:rPr lang="ru-RU" dirty="0"/>
            </a:br>
            <a:r>
              <a:rPr lang="ru-RU" dirty="0"/>
              <a:t>Болтает чей-то злой язык,</a:t>
            </a:r>
            <a:br>
              <a:rPr lang="ru-RU" dirty="0"/>
            </a:br>
            <a:r>
              <a:rPr lang="ru-RU" dirty="0"/>
              <a:t>Завидуя, что он велик.</a:t>
            </a:r>
            <a:br>
              <a:rPr lang="ru-RU" dirty="0"/>
            </a:br>
            <a:r>
              <a:rPr lang="ru-RU" dirty="0"/>
              <a:t>- У меня на доске изображение большого слона, а перед вами карточки с изображением небольших слонов. Поработаем со звуками в слове «слон».</a:t>
            </a:r>
            <a:br>
              <a:rPr lang="ru-RU" dirty="0"/>
            </a:br>
            <a:r>
              <a:rPr lang="ru-RU" dirty="0"/>
              <a:t>(На доске – картинка слон, один ребенок работает у доски, остальные — на местах) .</a:t>
            </a:r>
            <a:br>
              <a:rPr lang="ru-RU" dirty="0"/>
            </a:br>
            <a:r>
              <a:rPr lang="ru-RU" dirty="0"/>
              <a:t>(Уточняю артикуляцию при произнесении звуков детьми: положение губ, языка и зубов) 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44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0" cy="909637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24CF31-1232-497B-A033-4AB3B3A33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231C6BB-9E66-4908-A3B5-330ACE92E407}"/>
              </a:ext>
            </a:extLst>
          </p:cNvPr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FEC25D8D-2D44-43E1-8653-F6A48B3AA8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900157"/>
              </p:ext>
            </p:extLst>
          </p:nvPr>
        </p:nvGraphicFramePr>
        <p:xfrm>
          <a:off x="1576786" y="5004752"/>
          <a:ext cx="8474048" cy="1844040"/>
        </p:xfrm>
        <a:graphic>
          <a:graphicData uri="http://schemas.openxmlformats.org/drawingml/2006/table">
            <a:tbl>
              <a:tblPr firstRow="1" bandRow="1">
                <a:solidFill>
                  <a:schemeClr val="tx1"/>
                </a:solidFill>
                <a:tableStyleId>{5C22544A-7EE6-4342-B048-85BDC9FD1C3A}</a:tableStyleId>
              </a:tblPr>
              <a:tblGrid>
                <a:gridCol w="2118512">
                  <a:extLst>
                    <a:ext uri="{9D8B030D-6E8A-4147-A177-3AD203B41FA5}">
                      <a16:colId xmlns:a16="http://schemas.microsoft.com/office/drawing/2014/main" val="1924582018"/>
                    </a:ext>
                  </a:extLst>
                </a:gridCol>
                <a:gridCol w="2118512">
                  <a:extLst>
                    <a:ext uri="{9D8B030D-6E8A-4147-A177-3AD203B41FA5}">
                      <a16:colId xmlns:a16="http://schemas.microsoft.com/office/drawing/2014/main" val="3846356547"/>
                    </a:ext>
                  </a:extLst>
                </a:gridCol>
                <a:gridCol w="2118512">
                  <a:extLst>
                    <a:ext uri="{9D8B030D-6E8A-4147-A177-3AD203B41FA5}">
                      <a16:colId xmlns:a16="http://schemas.microsoft.com/office/drawing/2014/main" val="742212360"/>
                    </a:ext>
                  </a:extLst>
                </a:gridCol>
                <a:gridCol w="2118512">
                  <a:extLst>
                    <a:ext uri="{9D8B030D-6E8A-4147-A177-3AD203B41FA5}">
                      <a16:colId xmlns:a16="http://schemas.microsoft.com/office/drawing/2014/main" val="2407635201"/>
                    </a:ext>
                  </a:extLst>
                </a:gridCol>
              </a:tblGrid>
              <a:tr h="1670367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6580944"/>
                  </a:ext>
                </a:extLst>
              </a:tr>
            </a:tbl>
          </a:graphicData>
        </a:graphic>
      </p:graphicFrame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8288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314</TotalTime>
  <Words>517</Words>
  <Application>Microsoft Office PowerPoint</Application>
  <PresentationFormat>Широкоэкранный</PresentationFormat>
  <Paragraphs>55</Paragraphs>
  <Slides>17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Trebuchet MS</vt:lpstr>
      <vt:lpstr>Wingdings 3</vt:lpstr>
      <vt:lpstr>Аспект</vt:lpstr>
      <vt:lpstr>Анализ слова «СЛОН»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«Ловишки»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слов «АИСТ», «ГУСИ» для детей 5-6 лет</dc:title>
  <dc:creator>натуська</dc:creator>
  <cp:lastModifiedBy>Пользователь Windows</cp:lastModifiedBy>
  <cp:revision>37</cp:revision>
  <dcterms:created xsi:type="dcterms:W3CDTF">2018-01-20T15:20:20Z</dcterms:created>
  <dcterms:modified xsi:type="dcterms:W3CDTF">2022-02-12T06:22:24Z</dcterms:modified>
</cp:coreProperties>
</file>