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4" r:id="rId3"/>
    <p:sldId id="265" r:id="rId4"/>
    <p:sldId id="257" r:id="rId5"/>
    <p:sldId id="281" r:id="rId6"/>
    <p:sldId id="258" r:id="rId7"/>
    <p:sldId id="263" r:id="rId8"/>
    <p:sldId id="268" r:id="rId9"/>
    <p:sldId id="264" r:id="rId10"/>
    <p:sldId id="280" r:id="rId11"/>
    <p:sldId id="269" r:id="rId12"/>
    <p:sldId id="279" r:id="rId13"/>
    <p:sldId id="282" r:id="rId14"/>
  </p:sldIdLst>
  <p:sldSz cx="11090275" cy="6858000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CC0099"/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26452" autoAdjust="0"/>
    <p:restoredTop sz="94660"/>
  </p:normalViewPr>
  <p:slideViewPr>
    <p:cSldViewPr>
      <p:cViewPr varScale="1">
        <p:scale>
          <a:sx n="82" d="100"/>
          <a:sy n="82" d="100"/>
        </p:scale>
        <p:origin x="-882" y="-78"/>
      </p:cViewPr>
      <p:guideLst>
        <p:guide orient="horz" pos="2160"/>
        <p:guide pos="349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55" descr="http://s.pikabu.ru/images/previews_comm/2013-07_5/13744953964570.jpg"/>
          <p:cNvPicPr>
            <a:picLocks noChangeAspect="1" noChangeArrowheads="1"/>
          </p:cNvPicPr>
          <p:nvPr userDrawn="1"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6">
                <a:shade val="45000"/>
                <a:satMod val="135000"/>
              </a:schemeClr>
              <a:prstClr val="white"/>
            </a:duotone>
            <a:lum bright="6000" contrast="9000"/>
          </a:blip>
          <a:srcRect/>
          <a:stretch>
            <a:fillRect/>
          </a:stretch>
        </p:blipFill>
        <p:spPr bwMode="auto">
          <a:xfrm>
            <a:off x="567060" y="4005065"/>
            <a:ext cx="2601813" cy="24657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Рамка 6"/>
          <p:cNvSpPr/>
          <p:nvPr userDrawn="1"/>
        </p:nvSpPr>
        <p:spPr>
          <a:xfrm>
            <a:off x="0" y="0"/>
            <a:ext cx="11090275" cy="6858000"/>
          </a:xfrm>
          <a:prstGeom prst="frame">
            <a:avLst>
              <a:gd name="adj1" fmla="val 7242"/>
            </a:avLst>
          </a:prstGeom>
          <a:blipFill dpi="0" rotWithShape="1">
            <a:blip r:embed="rId3" cstate="print"/>
            <a:srcRect/>
            <a:tile tx="0" ty="0" sx="100000" sy="100000" flip="none" algn="tl"/>
          </a:blip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>
              <a:solidFill>
                <a:schemeClr val="tx1"/>
              </a:solidFill>
            </a:endParaRPr>
          </a:p>
        </p:txBody>
      </p:sp>
      <p:sp>
        <p:nvSpPr>
          <p:cNvPr id="6" name="Рамка 7"/>
          <p:cNvSpPr/>
          <p:nvPr userDrawn="1"/>
        </p:nvSpPr>
        <p:spPr>
          <a:xfrm>
            <a:off x="0" y="0"/>
            <a:ext cx="11090275" cy="6858000"/>
          </a:xfrm>
          <a:prstGeom prst="frame">
            <a:avLst>
              <a:gd name="adj1" fmla="val 1045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>
              <a:solidFill>
                <a:schemeClr val="tx1"/>
              </a:solidFill>
            </a:endParaRPr>
          </a:p>
        </p:txBody>
      </p:sp>
      <p:sp>
        <p:nvSpPr>
          <p:cNvPr id="7" name="Рамка 8"/>
          <p:cNvSpPr/>
          <p:nvPr userDrawn="1"/>
        </p:nvSpPr>
        <p:spPr>
          <a:xfrm>
            <a:off x="305056" y="260648"/>
            <a:ext cx="10480164" cy="6336704"/>
          </a:xfrm>
          <a:prstGeom prst="frame">
            <a:avLst>
              <a:gd name="adj1" fmla="val 1525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31771" y="2130426"/>
            <a:ext cx="9426734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63541" y="3886200"/>
            <a:ext cx="7763193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960AE3-069D-47BD-9A2A-C82F5036BB27}" type="datetimeFigureOut">
              <a:rPr lang="ru-RU"/>
              <a:pPr>
                <a:defRPr/>
              </a:pPr>
              <a:t>12.02.2022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AE0637-8856-44C6-83F8-91BD7681C2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A581D6-DD3D-4A92-9B01-09CA43D67A6C}" type="datetimeFigureOut">
              <a:rPr lang="ru-RU"/>
              <a:pPr>
                <a:defRPr/>
              </a:pPr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55739A-5E6F-47F9-A0E4-0D49996E44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040449" y="274639"/>
            <a:ext cx="2495312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54514" y="274639"/>
            <a:ext cx="7301098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270DCB-E4CC-4426-87D4-ED48DA2CA11E}" type="datetimeFigureOut">
              <a:rPr lang="ru-RU"/>
              <a:pPr>
                <a:defRPr/>
              </a:pPr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80A12F-D785-46DB-981D-21169AF4A8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7E14CC-3BEF-460A-A8B8-CDFA45C7C293}" type="datetimeFigureOut">
              <a:rPr lang="ru-RU"/>
              <a:pPr>
                <a:defRPr/>
              </a:pPr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A1B162-7ADE-422C-9F8F-023C770C5D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6055" y="4406901"/>
            <a:ext cx="9426734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76055" y="2906713"/>
            <a:ext cx="9426734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63511-7558-4F0C-ACBB-58BDB0B18F84}" type="datetimeFigureOut">
              <a:rPr lang="ru-RU"/>
              <a:pPr>
                <a:defRPr/>
              </a:pPr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7BE0BB-0944-4FE0-BBC2-7D0A025EE5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54514" y="1600201"/>
            <a:ext cx="489820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637556" y="1600201"/>
            <a:ext cx="489820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E7B887-F8F8-4FB0-870F-CE52C363338F}" type="datetimeFigureOut">
              <a:rPr lang="ru-RU"/>
              <a:pPr>
                <a:defRPr/>
              </a:pPr>
              <a:t>12.02.2022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DA7F6D-F3DC-441E-90B0-D482A8C973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54514" y="1535113"/>
            <a:ext cx="4900131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54514" y="2174875"/>
            <a:ext cx="4900131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633706" y="1535113"/>
            <a:ext cx="490205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633706" y="2174875"/>
            <a:ext cx="490205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5B5607-8DE6-4C5D-923A-2F132E0BE53C}" type="datetimeFigureOut">
              <a:rPr lang="ru-RU"/>
              <a:pPr>
                <a:defRPr/>
              </a:pPr>
              <a:t>12.02.2022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87C3D4-5F64-4EF0-A1A5-9443D3F574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F252C2-601B-4611-BBDA-E40388F1BDB3}" type="datetimeFigureOut">
              <a:rPr lang="ru-RU"/>
              <a:pPr>
                <a:defRPr/>
              </a:pPr>
              <a:t>12.02.2022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EC7E09-AFAF-4A1D-9FD1-2FA77C785B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4C3F5-47B7-4935-986F-BC98FB623DDF}" type="datetimeFigureOut">
              <a:rPr lang="ru-RU"/>
              <a:pPr>
                <a:defRPr/>
              </a:pPr>
              <a:t>12.02.2022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37A40C-4004-4D1E-BC46-CE80E9AFB5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4514" y="273050"/>
            <a:ext cx="364862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35989" y="273051"/>
            <a:ext cx="619977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4514" y="1435101"/>
            <a:ext cx="364862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ED9446-99A5-4D89-BE73-C6B1FF2BF4E9}" type="datetimeFigureOut">
              <a:rPr lang="ru-RU"/>
              <a:pPr>
                <a:defRPr/>
              </a:pPr>
              <a:t>12.02.2022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E691AA-E009-4585-AF1B-B0EF956F73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73772" y="4800600"/>
            <a:ext cx="665416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173772" y="612775"/>
            <a:ext cx="6654165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173772" y="5367338"/>
            <a:ext cx="665416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07E8F9-1D5B-48ED-BA44-E4FBF293EB41}" type="datetimeFigureOut">
              <a:rPr lang="ru-RU"/>
              <a:pPr>
                <a:defRPr/>
              </a:pPr>
              <a:t>12.02.2022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CDD52B-ED74-44A7-9CDB-1E0B209488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>
            <a:alpha val="89018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554038" y="274638"/>
            <a:ext cx="9982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554038" y="1600200"/>
            <a:ext cx="99822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54038" y="6356350"/>
            <a:ext cx="25876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667083E-B533-49D4-AEEB-3B3A801C5517}" type="datetimeFigureOut">
              <a:rPr lang="ru-RU"/>
              <a:pPr>
                <a:defRPr/>
              </a:pPr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789363" y="6356350"/>
            <a:ext cx="35115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948613" y="6356350"/>
            <a:ext cx="25876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6D1B150-09EB-4B73-B82D-1A44F707C0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Рамка 6"/>
          <p:cNvSpPr/>
          <p:nvPr userDrawn="1"/>
        </p:nvSpPr>
        <p:spPr>
          <a:xfrm>
            <a:off x="0" y="0"/>
            <a:ext cx="11090275" cy="6858000"/>
          </a:xfrm>
          <a:prstGeom prst="frame">
            <a:avLst>
              <a:gd name="adj1" fmla="val 4425"/>
            </a:avLst>
          </a:prstGeom>
          <a:blipFill>
            <a:blip r:embed="rId13" cstate="email"/>
            <a:tile tx="0" ty="0" sx="100000" sy="100000" flip="none" algn="tl"/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>
          <a:xfrm>
            <a:off x="792163" y="836613"/>
            <a:ext cx="9426575" cy="2809875"/>
          </a:xfrm>
          <a:ln>
            <a:solidFill>
              <a:srgbClr val="0000FF"/>
            </a:solidFill>
          </a:ln>
        </p:spPr>
        <p:txBody>
          <a:bodyPr/>
          <a:lstStyle/>
          <a:p>
            <a:pPr eaLnBrk="1" hangingPunct="1"/>
            <a:r>
              <a:rPr lang="ru-RU" sz="3600" b="1" i="1" smtClean="0">
                <a:latin typeface="Times New Roman" pitchFamily="18" charset="0"/>
              </a:rPr>
              <a:t>Шапкинский филиал</a:t>
            </a:r>
            <a:br>
              <a:rPr lang="ru-RU" sz="3600" b="1" i="1" smtClean="0">
                <a:latin typeface="Times New Roman" pitchFamily="18" charset="0"/>
              </a:rPr>
            </a:br>
            <a:r>
              <a:rPr lang="ru-RU" sz="3600" b="1" i="1" smtClean="0">
                <a:latin typeface="Times New Roman" pitchFamily="18" charset="0"/>
              </a:rPr>
              <a:t>МБОУ Мучкапской СОШ</a:t>
            </a:r>
            <a:br>
              <a:rPr lang="ru-RU" sz="3600" b="1" i="1" smtClean="0">
                <a:latin typeface="Times New Roman" pitchFamily="18" charset="0"/>
              </a:rPr>
            </a:br>
            <a:r>
              <a:rPr lang="ru-RU" sz="3600" b="1" i="1" smtClean="0">
                <a:latin typeface="Times New Roman" pitchFamily="18" charset="0"/>
              </a:rPr>
              <a:t>Презентация</a:t>
            </a:r>
            <a:r>
              <a:rPr lang="ru-RU" sz="3600" i="1" smtClean="0">
                <a:latin typeface="Times New Roman" pitchFamily="18" charset="0"/>
              </a:rPr>
              <a:t/>
            </a:r>
            <a:br>
              <a:rPr lang="ru-RU" sz="3600" i="1" smtClean="0">
                <a:latin typeface="Times New Roman" pitchFamily="18" charset="0"/>
              </a:rPr>
            </a:br>
            <a:r>
              <a:rPr lang="ru-RU" sz="3600" b="1" i="1" smtClean="0">
                <a:solidFill>
                  <a:schemeClr val="hlink"/>
                </a:solidFill>
                <a:latin typeface="Times New Roman" pitchFamily="18" charset="0"/>
              </a:rPr>
              <a:t>Фёдоровская игрушка</a:t>
            </a:r>
            <a:endParaRPr lang="ru-RU" sz="4000" b="1" i="1" smtClean="0">
              <a:solidFill>
                <a:schemeClr val="hlink"/>
              </a:solidFill>
              <a:latin typeface="Times New Roman" pitchFamily="18" charset="0"/>
            </a:endParaRPr>
          </a:p>
        </p:txBody>
      </p:sp>
      <p:sp>
        <p:nvSpPr>
          <p:cNvPr id="1331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21400" y="4221163"/>
            <a:ext cx="4240213" cy="2160587"/>
          </a:xfrm>
        </p:spPr>
        <p:txBody>
          <a:bodyPr/>
          <a:lstStyle/>
          <a:p>
            <a:pPr algn="r" eaLnBrk="1" hangingPunct="1">
              <a:lnSpc>
                <a:spcPct val="80000"/>
              </a:lnSpc>
            </a:pPr>
            <a:r>
              <a:rPr lang="ru-RU" sz="2800" b="1" i="1" smtClean="0">
                <a:solidFill>
                  <a:schemeClr val="hlink"/>
                </a:solidFill>
                <a:latin typeface="Times New Roman" pitchFamily="18" charset="0"/>
              </a:rPr>
              <a:t>Автор:</a:t>
            </a:r>
          </a:p>
          <a:p>
            <a:pPr algn="r" eaLnBrk="1" hangingPunct="1">
              <a:lnSpc>
                <a:spcPct val="80000"/>
              </a:lnSpc>
            </a:pPr>
            <a:r>
              <a:rPr lang="ru-RU" sz="2800" b="1" i="1" smtClean="0">
                <a:solidFill>
                  <a:schemeClr val="hlink"/>
                </a:solidFill>
                <a:latin typeface="Times New Roman" pitchFamily="18" charset="0"/>
              </a:rPr>
              <a:t>ученица 5 класса</a:t>
            </a:r>
          </a:p>
          <a:p>
            <a:pPr algn="r" eaLnBrk="1" hangingPunct="1">
              <a:lnSpc>
                <a:spcPct val="80000"/>
              </a:lnSpc>
            </a:pPr>
            <a:r>
              <a:rPr lang="ru-RU" sz="2800" b="1" i="1" smtClean="0">
                <a:solidFill>
                  <a:schemeClr val="hlink"/>
                </a:solidFill>
                <a:latin typeface="Times New Roman" pitchFamily="18" charset="0"/>
              </a:rPr>
              <a:t> Арфеева Ольга </a:t>
            </a:r>
          </a:p>
          <a:p>
            <a:pPr algn="r" eaLnBrk="1" hangingPunct="1">
              <a:lnSpc>
                <a:spcPct val="80000"/>
              </a:lnSpc>
            </a:pPr>
            <a:r>
              <a:rPr lang="ru-RU" sz="2800" b="1" i="1" smtClean="0">
                <a:solidFill>
                  <a:schemeClr val="hlink"/>
                </a:solidFill>
                <a:latin typeface="Times New Roman" pitchFamily="18" charset="0"/>
              </a:rPr>
              <a:t> Руководитель: пдо Масликова С.А.</a:t>
            </a:r>
          </a:p>
        </p:txBody>
      </p:sp>
      <p:pic>
        <p:nvPicPr>
          <p:cNvPr id="13315" name="Picture 7" descr="97a0a2ec-5540-462e-a088-4b856575f4b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4825" y="3644900"/>
            <a:ext cx="4019550" cy="267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/>
          </p:cNvSpPr>
          <p:nvPr>
            <p:ph type="title"/>
          </p:nvPr>
        </p:nvSpPr>
        <p:spPr>
          <a:xfrm>
            <a:off x="554038" y="274638"/>
            <a:ext cx="9982200" cy="1570037"/>
          </a:xfrm>
        </p:spPr>
        <p:txBody>
          <a:bodyPr/>
          <a:lstStyle/>
          <a:p>
            <a:r>
              <a:rPr lang="ru-RU" sz="2000" smtClean="0">
                <a:latin typeface="Times New Roman" pitchFamily="18" charset="0"/>
              </a:rPr>
              <a:t>Федоровские игрушки разных периодов хранятся  в Бондарском музее.</a:t>
            </a:r>
            <a:r>
              <a:rPr lang="ru-RU" smtClean="0"/>
              <a:t> </a:t>
            </a:r>
            <a:endParaRPr lang="ru-RU" sz="2000" smtClean="0">
              <a:latin typeface="Times New Roman" pitchFamily="18" charset="0"/>
            </a:endParaRPr>
          </a:p>
        </p:txBody>
      </p:sp>
      <p:pic>
        <p:nvPicPr>
          <p:cNvPr id="22530" name="Picture 6" descr="7032018_vystavka7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376488" y="2492375"/>
            <a:ext cx="5981700" cy="39814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/>
          </p:cNvSpPr>
          <p:nvPr>
            <p:ph type="title"/>
          </p:nvPr>
        </p:nvSpPr>
        <p:spPr>
          <a:xfrm>
            <a:off x="215900" y="274638"/>
            <a:ext cx="10514013" cy="2217737"/>
          </a:xfrm>
        </p:spPr>
        <p:txBody>
          <a:bodyPr/>
          <a:lstStyle/>
          <a:p>
            <a:pPr algn="l"/>
            <a:r>
              <a:rPr lang="ru-RU" sz="2000" smtClean="0">
                <a:latin typeface="Times New Roman" pitchFamily="18" charset="0"/>
              </a:rPr>
              <a:t>     </a:t>
            </a:r>
            <a:br>
              <a:rPr lang="ru-RU" sz="2000" smtClean="0">
                <a:latin typeface="Times New Roman" pitchFamily="18" charset="0"/>
              </a:rPr>
            </a:br>
            <a:r>
              <a:rPr lang="ru-RU" sz="2000" smtClean="0">
                <a:latin typeface="Times New Roman" pitchFamily="18" charset="0"/>
              </a:rPr>
              <a:t/>
            </a:r>
            <a:br>
              <a:rPr lang="ru-RU" sz="2000" smtClean="0">
                <a:latin typeface="Times New Roman" pitchFamily="18" charset="0"/>
              </a:rPr>
            </a:br>
            <a:r>
              <a:rPr lang="ru-RU" sz="2000" smtClean="0">
                <a:latin typeface="Times New Roman" pitchFamily="18" charset="0"/>
              </a:rPr>
              <a:t>  Самые известные Федоровские « игрушечники»- Иванов Григорий Сергеевич 1916 г.р., Попков Петр Яковлевич 1931 г.р. Их работы хранятся в фондах Российских музеев, в частных коллекциях. В 70-х годах их работы экспонировались на выставках ВДНХ.</a:t>
            </a:r>
            <a:br>
              <a:rPr lang="ru-RU" sz="2000" smtClean="0">
                <a:latin typeface="Times New Roman" pitchFamily="18" charset="0"/>
              </a:rPr>
            </a:br>
            <a:r>
              <a:rPr lang="ru-RU" sz="2000" smtClean="0">
                <a:latin typeface="Times New Roman" pitchFamily="18" charset="0"/>
              </a:rPr>
              <a:t/>
            </a:r>
            <a:br>
              <a:rPr lang="ru-RU" sz="2000" smtClean="0">
                <a:latin typeface="Times New Roman" pitchFamily="18" charset="0"/>
              </a:rPr>
            </a:br>
            <a:r>
              <a:rPr lang="ru-RU" sz="2000" smtClean="0">
                <a:latin typeface="Times New Roman" pitchFamily="18" charset="0"/>
              </a:rPr>
              <a:t>   В настоящее время керамисты  Тамбовского края занимаются возрождением фёдоровской игрушки.  Одна из них Кудрова Елена Семёновна.</a:t>
            </a:r>
          </a:p>
        </p:txBody>
      </p:sp>
      <p:sp>
        <p:nvSpPr>
          <p:cNvPr id="23554" name="Rectangle 3"/>
          <p:cNvSpPr>
            <a:spLocks noGrp="1"/>
          </p:cNvSpPr>
          <p:nvPr>
            <p:ph type="body" idx="1"/>
          </p:nvPr>
        </p:nvSpPr>
        <p:spPr>
          <a:xfrm>
            <a:off x="11090275" y="2565400"/>
            <a:ext cx="9623425" cy="3951288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23555" name="Picture 7" descr="fedorovskaya1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465638" y="3933825"/>
            <a:ext cx="2484437" cy="251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60363" y="4005263"/>
            <a:ext cx="3667125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345363" y="4076700"/>
            <a:ext cx="3425825" cy="237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smtClean="0">
                <a:latin typeface="Times New Roman" pitchFamily="18" charset="0"/>
              </a:rPr>
              <a:t>Мои работы по мотивам фёдоровской игрушки: </a:t>
            </a:r>
            <a:br>
              <a:rPr lang="ru-RU" sz="2000" smtClean="0">
                <a:latin typeface="Times New Roman" pitchFamily="18" charset="0"/>
              </a:rPr>
            </a:br>
            <a:r>
              <a:rPr lang="ru-RU" sz="2000" smtClean="0">
                <a:latin typeface="Times New Roman" pitchFamily="18" charset="0"/>
              </a:rPr>
              <a:t>колокольчик,   лось.</a:t>
            </a:r>
          </a:p>
        </p:txBody>
      </p:sp>
      <p:sp>
        <p:nvSpPr>
          <p:cNvPr id="2457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 typeface="Arial" charset="0"/>
              <a:buAutoNum type="arabicPeriod"/>
            </a:pPr>
            <a:endParaRPr lang="ru-RU" sz="2000" smtClean="0">
              <a:latin typeface="Times New Roman" pitchFamily="18" charset="0"/>
            </a:endParaRPr>
          </a:p>
          <a:p>
            <a:pPr marL="609600" indent="-609600">
              <a:buFont typeface="Arial" charset="0"/>
              <a:buAutoNum type="arabicPeriod"/>
            </a:pPr>
            <a:endParaRPr lang="ru-RU" sz="2000" smtClean="0">
              <a:latin typeface="Times New Roman" pitchFamily="18" charset="0"/>
            </a:endParaRPr>
          </a:p>
          <a:p>
            <a:pPr marL="609600" indent="-609600">
              <a:buFont typeface="Arial" charset="0"/>
              <a:buAutoNum type="arabicPeriod"/>
            </a:pPr>
            <a:endParaRPr lang="ru-RU" sz="2000" smtClean="0">
              <a:latin typeface="Times New Roman" pitchFamily="18" charset="0"/>
            </a:endParaRPr>
          </a:p>
        </p:txBody>
      </p:sp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376488" y="1628775"/>
            <a:ext cx="5976937" cy="383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ru-RU" sz="2000" smtClean="0">
                <a:latin typeface="Times New Roman" pitchFamily="18" charset="0"/>
              </a:rPr>
              <a:t>                           Список использованных источников:</a:t>
            </a:r>
          </a:p>
          <a:p>
            <a:pPr>
              <a:buFont typeface="Arial" charset="0"/>
              <a:buNone/>
            </a:pPr>
            <a:r>
              <a:rPr lang="ru-RU" sz="2000" smtClean="0">
                <a:latin typeface="Times New Roman" pitchFamily="18" charset="0"/>
              </a:rPr>
              <a:t>1..Брыжик Т.Г. Рассказы о глиняной игрушке. Старый Оскол. 2007.С.276-278</a:t>
            </a:r>
          </a:p>
          <a:p>
            <a:pPr>
              <a:buFont typeface="Arial" charset="0"/>
              <a:buNone/>
            </a:pPr>
            <a:r>
              <a:rPr lang="ru-RU" sz="2000" smtClean="0">
                <a:latin typeface="Times New Roman" pitchFamily="18" charset="0"/>
              </a:rPr>
              <a:t>2. Блинов Г.М. Чудо-кони, чудо-птицы.М.,1977 С.116-119</a:t>
            </a:r>
          </a:p>
          <a:p>
            <a:pPr>
              <a:buFont typeface="Arial" charset="0"/>
              <a:buNone/>
            </a:pPr>
            <a:r>
              <a:rPr lang="ru-RU" sz="2000" smtClean="0">
                <a:latin typeface="Times New Roman" pitchFamily="18" charset="0"/>
              </a:rPr>
              <a:t>3.Верещагин В. Райгазета Народная трибуна. р.п. Бондари, Тамбовская обл.</a:t>
            </a:r>
          </a:p>
          <a:p>
            <a:pPr>
              <a:buFont typeface="Arial" charset="0"/>
              <a:buNone/>
            </a:pPr>
            <a:r>
              <a:rPr lang="ru-RU" sz="2000" smtClean="0">
                <a:latin typeface="Times New Roman" pitchFamily="18" charset="0"/>
              </a:rPr>
              <a:t>4.Каллас Е.С. Диссертация. Развитие гончарного промысла в России на примере Тамбовского региона. 2015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ru-RU" sz="2400" smtClean="0">
                <a:latin typeface="Times New Roman" pitchFamily="18" charset="0"/>
              </a:rPr>
              <a:t>             Каждый человек должен гордиться своей Родиной, </a:t>
            </a:r>
          </a:p>
          <a:p>
            <a:pPr>
              <a:buFont typeface="Arial" charset="0"/>
              <a:buNone/>
            </a:pPr>
            <a:r>
              <a:rPr lang="ru-RU" sz="2400" smtClean="0">
                <a:latin typeface="Times New Roman" pitchFamily="18" charset="0"/>
              </a:rPr>
              <a:t>          знать её историю, интересоваться родной культурой. </a:t>
            </a:r>
          </a:p>
          <a:p>
            <a:pPr>
              <a:buFont typeface="Arial" charset="0"/>
              <a:buNone/>
            </a:pPr>
            <a:r>
              <a:rPr lang="ru-RU" sz="2400" smtClean="0">
                <a:latin typeface="Times New Roman" pitchFamily="18" charset="0"/>
              </a:rPr>
              <a:t>             Наш Тамбовский край богат своими художественными</a:t>
            </a:r>
          </a:p>
          <a:p>
            <a:pPr>
              <a:buFont typeface="Arial" charset="0"/>
              <a:buNone/>
            </a:pPr>
            <a:r>
              <a:rPr lang="ru-RU" sz="2400" smtClean="0">
                <a:latin typeface="Times New Roman" pitchFamily="18" charset="0"/>
              </a:rPr>
              <a:t>          ремёслами. Одним из таких промыслов является </a:t>
            </a:r>
          </a:p>
          <a:p>
            <a:pPr>
              <a:buFont typeface="Arial" charset="0"/>
              <a:buNone/>
            </a:pPr>
            <a:r>
              <a:rPr lang="ru-RU" sz="2400" smtClean="0">
                <a:latin typeface="Times New Roman" pitchFamily="18" charset="0"/>
              </a:rPr>
              <a:t>          Фёдоровская  игрушка. </a:t>
            </a:r>
            <a:endParaRPr lang="ru-RU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3"/>
          <p:cNvSpPr>
            <a:spLocks noGrp="1"/>
          </p:cNvSpPr>
          <p:nvPr>
            <p:ph type="body" idx="4294967295"/>
          </p:nvPr>
        </p:nvSpPr>
        <p:spPr>
          <a:xfrm>
            <a:off x="6913563" y="1844675"/>
            <a:ext cx="3573462" cy="4105275"/>
          </a:xfrm>
        </p:spPr>
        <p:txBody>
          <a:bodyPr/>
          <a:lstStyle/>
          <a:p>
            <a:pPr algn="r" eaLnBrk="1" hangingPunct="1">
              <a:lnSpc>
                <a:spcPct val="80000"/>
              </a:lnSpc>
              <a:buFont typeface="Arial" charset="0"/>
              <a:buNone/>
            </a:pPr>
            <a:endParaRPr lang="ru-RU" sz="2800" b="1" smtClean="0">
              <a:solidFill>
                <a:schemeClr val="hlink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600" b="1" smtClean="0">
                <a:latin typeface="Times New Roman" pitchFamily="18" charset="0"/>
              </a:rPr>
              <a:t>«</a:t>
            </a:r>
            <a:r>
              <a:rPr lang="ru-RU" sz="1600" smtClean="0">
                <a:latin typeface="Times New Roman" pitchFamily="18" charset="0"/>
              </a:rPr>
              <a:t>Деревня Зайцево - в большом лесу,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600" smtClean="0">
                <a:latin typeface="Times New Roman" pitchFamily="18" charset="0"/>
              </a:rPr>
              <a:t>Он тянется к Моршанску и Тамбову.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600" smtClean="0">
                <a:latin typeface="Times New Roman" pitchFamily="18" charset="0"/>
              </a:rPr>
              <a:t>В деревне этой  делали красу -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600" smtClean="0">
                <a:latin typeface="Times New Roman" pitchFamily="18" charset="0"/>
              </a:rPr>
              <a:t>Из глины утварь нужную для дома. </a:t>
            </a:r>
          </a:p>
          <a:p>
            <a:pPr>
              <a:lnSpc>
                <a:spcPct val="80000"/>
              </a:lnSpc>
            </a:pPr>
            <a:endParaRPr lang="ru-RU" sz="160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600" smtClean="0">
                <a:latin typeface="Times New Roman" pitchFamily="18" charset="0"/>
              </a:rPr>
              <a:t>Игрушки мастерили и свистки,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600" smtClean="0">
                <a:latin typeface="Times New Roman" pitchFamily="18" charset="0"/>
              </a:rPr>
              <a:t>Поющие ну просто  соловьями!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600" smtClean="0">
                <a:latin typeface="Times New Roman" pitchFamily="18" charset="0"/>
              </a:rPr>
              <a:t>Они красивы были и легки,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600" smtClean="0">
                <a:latin typeface="Times New Roman" pitchFamily="18" charset="0"/>
              </a:rPr>
              <a:t>В печном огне закалку получали.</a:t>
            </a:r>
          </a:p>
          <a:p>
            <a:pPr>
              <a:lnSpc>
                <a:spcPct val="80000"/>
              </a:lnSpc>
            </a:pPr>
            <a:endParaRPr lang="ru-RU" sz="160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600" smtClean="0">
                <a:latin typeface="Times New Roman" pitchFamily="18" charset="0"/>
              </a:rPr>
              <a:t>Здесь делали игрушки, шла молва,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600" smtClean="0">
                <a:latin typeface="Times New Roman" pitchFamily="18" charset="0"/>
              </a:rPr>
              <a:t>Мол, есть деревня, Фёдоровкой звали.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600" smtClean="0">
                <a:latin typeface="Times New Roman" pitchFamily="18" charset="0"/>
              </a:rPr>
              <a:t>Она ещё и Зайцево была!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600" smtClean="0">
                <a:latin typeface="Times New Roman" pitchFamily="18" charset="0"/>
              </a:rPr>
              <a:t>И там игрушку знатную  рождали….»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600" smtClean="0">
                <a:latin typeface="Times New Roman" pitchFamily="18" charset="0"/>
              </a:rPr>
              <a:t>                           Н. Меркушова</a:t>
            </a:r>
          </a:p>
        </p:txBody>
      </p:sp>
      <p:pic>
        <p:nvPicPr>
          <p:cNvPr id="15362" name="Picture 4" descr="58373675_2260919790823079_2809979892391739392_n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6263" y="2420938"/>
            <a:ext cx="4176712" cy="386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Rectangle 5"/>
          <p:cNvSpPr>
            <a:spLocks noChangeArrowheads="1"/>
          </p:cNvSpPr>
          <p:nvPr/>
        </p:nvSpPr>
        <p:spPr bwMode="auto">
          <a:xfrm>
            <a:off x="720725" y="427038"/>
            <a:ext cx="9432925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000"/>
              <a:t>   </a:t>
            </a:r>
            <a:r>
              <a:rPr lang="ru-RU" sz="2000">
                <a:latin typeface="Times New Roman" pitchFamily="18" charset="0"/>
              </a:rPr>
              <a:t>Фёдоровская игрушка является  народным символом Тамбовского края. Зародилась она в деревне Фёдоровка Тамбовской области Бондарского района, ранее деревня  Зайцево.</a:t>
            </a:r>
          </a:p>
          <a:p>
            <a:r>
              <a:rPr lang="ru-RU" sz="2000">
                <a:latin typeface="Times New Roman" pitchFamily="18" charset="0"/>
              </a:rPr>
              <a:t> Фёдоровские  игрушки получили признание не только в Тамбовской губернии, но </a:t>
            </a:r>
            <a:r>
              <a:rPr lang="ru-RU" sz="1800"/>
              <a:t> </a:t>
            </a:r>
            <a:r>
              <a:rPr lang="ru-RU" sz="2000">
                <a:latin typeface="Times New Roman" pitchFamily="18" charset="0"/>
              </a:rPr>
              <a:t>далеко за ее границами.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>
          <a:xfrm>
            <a:off x="431800" y="404813"/>
            <a:ext cx="10945813" cy="2232025"/>
          </a:xfrm>
        </p:spPr>
        <p:txBody>
          <a:bodyPr/>
          <a:lstStyle/>
          <a:p>
            <a:pPr algn="l" eaLnBrk="1" hangingPunct="1"/>
            <a:r>
              <a:rPr lang="ru-RU" sz="2000" smtClean="0">
                <a:latin typeface="Times New Roman" pitchFamily="18" charset="0"/>
              </a:rPr>
              <a:t/>
            </a:r>
            <a:br>
              <a:rPr lang="ru-RU" sz="2000" smtClean="0">
                <a:latin typeface="Times New Roman" pitchFamily="18" charset="0"/>
              </a:rPr>
            </a:br>
            <a:r>
              <a:rPr lang="ru-RU" sz="2000" smtClean="0">
                <a:latin typeface="Times New Roman" pitchFamily="18" charset="0"/>
              </a:rPr>
              <a:t/>
            </a:r>
            <a:br>
              <a:rPr lang="ru-RU" sz="2000" smtClean="0">
                <a:latin typeface="Times New Roman" pitchFamily="18" charset="0"/>
              </a:rPr>
            </a:br>
            <a:r>
              <a:rPr lang="ru-RU" sz="2000" smtClean="0">
                <a:latin typeface="Times New Roman" pitchFamily="18" charset="0"/>
              </a:rPr>
              <a:t>    Фёдоровские игрушки отличаются от многих других в керамическом промысле своей простотой, сдержанностью форм и приглушенной цветовой гаммой. Лепилась она в основном мужчинами, поэтому игрушка шероховатая, плохо заглажена. Размер игрушки был с ладонь мастера. </a:t>
            </a:r>
            <a:br>
              <a:rPr lang="ru-RU" sz="2000" smtClean="0">
                <a:latin typeface="Times New Roman" pitchFamily="18" charset="0"/>
              </a:rPr>
            </a:br>
            <a:r>
              <a:rPr lang="ru-RU" sz="2000" smtClean="0">
                <a:latin typeface="Times New Roman" pitchFamily="18" charset="0"/>
              </a:rPr>
              <a:t>   В основном лепили из целого куска глины, вытягивали детали игрушки.</a:t>
            </a:r>
            <a:br>
              <a:rPr lang="ru-RU" sz="2000" smtClean="0">
                <a:latin typeface="Times New Roman" pitchFamily="18" charset="0"/>
              </a:rPr>
            </a:br>
            <a:r>
              <a:rPr lang="ru-RU" sz="2000" smtClean="0">
                <a:latin typeface="Times New Roman" pitchFamily="18" charset="0"/>
              </a:rPr>
              <a:t>Глаза протыкали  палочкой. Игрушку не расписывали, а покрывали штрихами –</a:t>
            </a:r>
            <a:br>
              <a:rPr lang="ru-RU" sz="2000" smtClean="0">
                <a:latin typeface="Times New Roman" pitchFamily="18" charset="0"/>
              </a:rPr>
            </a:br>
            <a:r>
              <a:rPr lang="ru-RU" sz="2000" smtClean="0">
                <a:latin typeface="Times New Roman" pitchFamily="18" charset="0"/>
              </a:rPr>
              <a:t>«процарапками» и налепами, обливали свинцовой поливой. Процарапывание носило символический характер: рисунок напоминал славянский символ Древо жизни.</a:t>
            </a:r>
          </a:p>
        </p:txBody>
      </p:sp>
      <p:pic>
        <p:nvPicPr>
          <p:cNvPr id="16386" name="Picture 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24188" y="3284538"/>
            <a:ext cx="3676650" cy="310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Rectangle 7"/>
          <p:cNvSpPr>
            <a:spLocks noChangeArrowheads="1"/>
          </p:cNvSpPr>
          <p:nvPr/>
        </p:nvSpPr>
        <p:spPr bwMode="auto">
          <a:xfrm>
            <a:off x="5116513" y="7397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/>
            </a:r>
            <a:br>
              <a:rPr lang="ru-RU"/>
            </a:b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/>
          </p:cNvSpPr>
          <p:nvPr>
            <p:ph type="title"/>
          </p:nvPr>
        </p:nvSpPr>
        <p:spPr>
          <a:xfrm>
            <a:off x="215900" y="692150"/>
            <a:ext cx="10369550" cy="2016125"/>
          </a:xfrm>
        </p:spPr>
        <p:txBody>
          <a:bodyPr/>
          <a:lstStyle/>
          <a:p>
            <a:pPr algn="l"/>
            <a:r>
              <a:rPr lang="ru-RU" sz="2000" smtClean="0">
                <a:latin typeface="Times New Roman" pitchFamily="18" charset="0"/>
              </a:rPr>
              <a:t>       О ранней  федоровской игрушке мало что известно, но предполагают, что  первоначально  лепили игрушку как украшение к посуде. Ею украшали крышки от махоток, крынок и т.д., так называемые «навешники». Может сказалось древнее поверье о том, что животные, сидящие на крышках посуды, имеют охранное значение. Это не помешало ей       « отлепиться» от посуды  и начать своё  самостоятельное существование. Старые игрушки, в основном свистульки, находили местные жители. </a:t>
            </a:r>
            <a:endParaRPr lang="ru-RU" sz="4000" smtClean="0"/>
          </a:p>
        </p:txBody>
      </p:sp>
      <p:pic>
        <p:nvPicPr>
          <p:cNvPr id="17410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376488" y="3789363"/>
            <a:ext cx="5219700" cy="26098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>
          <a:xfrm>
            <a:off x="554038" y="333375"/>
            <a:ext cx="9982200" cy="935038"/>
          </a:xfrm>
        </p:spPr>
        <p:txBody>
          <a:bodyPr/>
          <a:lstStyle/>
          <a:p>
            <a:pPr eaLnBrk="1" hangingPunct="1"/>
            <a:r>
              <a:rPr lang="ru-RU" sz="2000" smtClean="0">
                <a:latin typeface="Times New Roman" pitchFamily="18" charset="0"/>
              </a:rPr>
              <a:t>Тематика лепки была разнообразной.</a:t>
            </a:r>
            <a:r>
              <a:rPr lang="ru-RU" sz="2000" b="1" smtClean="0">
                <a:latin typeface="Times New Roman" pitchFamily="18" charset="0"/>
              </a:rPr>
              <a:t> </a:t>
            </a:r>
            <a:br>
              <a:rPr lang="ru-RU" sz="2000" b="1" smtClean="0">
                <a:latin typeface="Times New Roman" pitchFamily="18" charset="0"/>
              </a:rPr>
            </a:br>
            <a:r>
              <a:rPr lang="ru-RU" sz="2000" smtClean="0">
                <a:latin typeface="Times New Roman" pitchFamily="18" charset="0"/>
              </a:rPr>
              <a:t>Это птицы: жаворонки, орлы, гусь, петух, лебедь.</a:t>
            </a:r>
            <a:r>
              <a:rPr lang="ru-RU" smtClean="0"/>
              <a:t> </a:t>
            </a:r>
          </a:p>
        </p:txBody>
      </p:sp>
      <p:sp>
        <p:nvSpPr>
          <p:cNvPr id="18434" name="Содержимое 2"/>
          <p:cNvSpPr>
            <a:spLocks noGrp="1"/>
          </p:cNvSpPr>
          <p:nvPr>
            <p:ph idx="1"/>
          </p:nvPr>
        </p:nvSpPr>
        <p:spPr>
          <a:xfrm>
            <a:off x="504825" y="1268413"/>
            <a:ext cx="9982200" cy="4392612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endParaRPr lang="ru-RU" sz="2000" b="1" smtClean="0">
              <a:solidFill>
                <a:schemeClr val="hlink"/>
              </a:solidFill>
              <a:latin typeface="Times New Roman" pitchFamily="18" charset="0"/>
            </a:endParaRPr>
          </a:p>
          <a:p>
            <a:pPr eaLnBrk="1" hangingPunct="1">
              <a:buFont typeface="Arial" charset="0"/>
              <a:buNone/>
            </a:pPr>
            <a:r>
              <a:rPr lang="ru-RU" smtClean="0"/>
              <a:t> </a:t>
            </a:r>
          </a:p>
        </p:txBody>
      </p:sp>
      <p:pic>
        <p:nvPicPr>
          <p:cNvPr id="18435" name="Picture 4" descr="large_DSC_027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96988" y="1268413"/>
            <a:ext cx="3019425" cy="2697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5" descr="351a688bed63909b6208e35307c0e7d8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4825" y="4005263"/>
            <a:ext cx="3057525" cy="228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7" descr="32379c2a4560537b97080cc14f1cd727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632700" y="3500438"/>
            <a:ext cx="2543175" cy="295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8" descr="1a530e17bb6b3c2c9ab84b7e6611bc31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058025" y="1341438"/>
            <a:ext cx="2771775" cy="208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Picture 9" descr="4106f9325c83fb4f9c125c7ac89c6141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465638" y="4076700"/>
            <a:ext cx="2838450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/>
          </p:cNvSpPr>
          <p:nvPr>
            <p:ph type="title"/>
          </p:nvPr>
        </p:nvSpPr>
        <p:spPr>
          <a:xfrm>
            <a:off x="504825" y="333375"/>
            <a:ext cx="10080625" cy="1871663"/>
          </a:xfrm>
        </p:spPr>
        <p:txBody>
          <a:bodyPr/>
          <a:lstStyle/>
          <a:p>
            <a:pPr eaLnBrk="1" hangingPunct="1"/>
            <a:r>
              <a:rPr lang="ru-RU" sz="2000" b="1" smtClean="0">
                <a:latin typeface="Times New Roman" pitchFamily="18" charset="0"/>
              </a:rPr>
              <a:t> </a:t>
            </a:r>
            <a:r>
              <a:rPr lang="ru-RU" sz="2000" smtClean="0">
                <a:latin typeface="Times New Roman" pitchFamily="18" charset="0"/>
              </a:rPr>
              <a:t>Животные: конь,  медведь, собака, лось, заяц, кот.</a:t>
            </a:r>
            <a:r>
              <a:rPr lang="ru-RU" smtClean="0"/>
              <a:t> </a:t>
            </a:r>
          </a:p>
        </p:txBody>
      </p:sp>
      <p:pic>
        <p:nvPicPr>
          <p:cNvPr id="19458" name="Picture 6" descr="_0561482_01 (1)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792163" y="1700213"/>
            <a:ext cx="2720975" cy="2519362"/>
          </a:xfrm>
        </p:spPr>
      </p:pic>
      <p:pic>
        <p:nvPicPr>
          <p:cNvPr id="19459" name="Picture 7" descr="efff2f3826d04170dd9ef27e84261d07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105275" y="4221163"/>
            <a:ext cx="2905125" cy="2233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8" descr="dsc_0320-1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921625" y="1557338"/>
            <a:ext cx="2524125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9" descr="fedorovskaya8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49288" y="4221163"/>
            <a:ext cx="3248025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10" descr="fedor_igrushka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416800" y="4005263"/>
            <a:ext cx="2390775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Picture 8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889375" y="1628775"/>
            <a:ext cx="3324225" cy="248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/>
          </p:cNvSpPr>
          <p:nvPr>
            <p:ph type="title"/>
          </p:nvPr>
        </p:nvSpPr>
        <p:spPr>
          <a:xfrm>
            <a:off x="554038" y="274638"/>
            <a:ext cx="10247312" cy="2001837"/>
          </a:xfrm>
        </p:spPr>
        <p:txBody>
          <a:bodyPr/>
          <a:lstStyle/>
          <a:p>
            <a:r>
              <a:rPr lang="ru-RU" sz="2400" b="1" i="1" smtClean="0">
                <a:solidFill>
                  <a:schemeClr val="hlink"/>
                </a:solidFill>
                <a:latin typeface="Times New Roman" pitchFamily="18" charset="0"/>
              </a:rPr>
              <a:t>      </a:t>
            </a:r>
            <a:r>
              <a:rPr lang="ru-RU" sz="2000" smtClean="0">
                <a:latin typeface="Times New Roman" pitchFamily="18" charset="0"/>
              </a:rPr>
              <a:t>Всадники, мужики, охотники.</a:t>
            </a:r>
          </a:p>
        </p:txBody>
      </p:sp>
      <p:pic>
        <p:nvPicPr>
          <p:cNvPr id="20482" name="Picture 5" descr="fedorovskaya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8925" y="3644900"/>
            <a:ext cx="2362200" cy="274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6" descr="8648492837b5f7eb694de00b5eecc82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665413" y="3716338"/>
            <a:ext cx="2841625" cy="268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7" descr="fedorovskaya10-1000x667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4825" y="404813"/>
            <a:ext cx="3449638" cy="284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8" descr="fedorovskaya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208963" y="2997200"/>
            <a:ext cx="2276475" cy="340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9" descr="b755a367715bd9e1e2f658c7e474c914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689600" y="3789363"/>
            <a:ext cx="2624138" cy="266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" name="Picture 5" descr="76c27e0168a3574f024266e2aab19ca8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7632700" y="404813"/>
            <a:ext cx="3076575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ru-RU" sz="2000" smtClean="0">
                <a:latin typeface="Times New Roman" pitchFamily="18" charset="0"/>
              </a:rPr>
              <a:t>                                                 Колокольчики, свистульки</a:t>
            </a:r>
            <a:r>
              <a:rPr lang="ru-RU" sz="1200" smtClean="0">
                <a:latin typeface="Times New Roman" pitchFamily="18" charset="0"/>
              </a:rPr>
              <a:t>.                                                                                                      </a:t>
            </a:r>
          </a:p>
        </p:txBody>
      </p:sp>
      <p:pic>
        <p:nvPicPr>
          <p:cNvPr id="21506" name="Picture 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769100" y="2924175"/>
            <a:ext cx="3952875" cy="263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6" descr="fedor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49738" y="2636838"/>
            <a:ext cx="2009775" cy="300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8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20725" y="2565400"/>
            <a:ext cx="2374900" cy="319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1468</TotalTime>
  <Words>288</Words>
  <Application>Microsoft Office PowerPoint</Application>
  <PresentationFormat>Произвольный</PresentationFormat>
  <Paragraphs>46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Шапкинский филиал МБОУ Мучкапской СОШ Презентация Фёдоровская игрушка</vt:lpstr>
      <vt:lpstr>Слайд 2</vt:lpstr>
      <vt:lpstr>Слайд 3</vt:lpstr>
      <vt:lpstr>      Фёдоровские игрушки отличаются от многих других в керамическом промысле своей простотой, сдержанностью форм и приглушенной цветовой гаммой. Лепилась она в основном мужчинами, поэтому игрушка шероховатая, плохо заглажена. Размер игрушки был с ладонь мастера.     В основном лепили из целого куска глины, вытягивали детали игрушки. Глаза протыкали  палочкой. Игрушку не расписывали, а покрывали штрихами – «процарапками» и налепами, обливали свинцовой поливой. Процарапывание носило символический характер: рисунок напоминал славянский символ Древо жизни.</vt:lpstr>
      <vt:lpstr>       О ранней  федоровской игрушке мало что известно, но предполагают, что  первоначально  лепили игрушку как украшение к посуде. Ею украшали крышки от махоток, крынок и т.д., так называемые «навешники». Может сказалось древнее поверье о том, что животные, сидящие на крышках посуды, имеют охранное значение. Это не помешало ей       « отлепиться» от посуды  и начать своё  самостоятельное существование. Старые игрушки, в основном свистульки, находили местные жители. </vt:lpstr>
      <vt:lpstr>Тематика лепки была разнообразной.  Это птицы: жаворонки, орлы, гусь, петух, лебедь. </vt:lpstr>
      <vt:lpstr> Животные: конь,  медведь, собака, лось, заяц, кот. </vt:lpstr>
      <vt:lpstr>      Всадники, мужики, охотники.</vt:lpstr>
      <vt:lpstr>                                                 Колокольчики, свистульки.                                                                                                      </vt:lpstr>
      <vt:lpstr>Федоровские игрушки разных периодов хранятся  в Бондарском музее. </vt:lpstr>
      <vt:lpstr>         Самые известные Федоровские « игрушечники»- Иванов Григорий Сергеевич 1916 г.р., Попков Петр Яковлевич 1931 г.р. Их работы хранятся в фондах Российских музеев, в частных коллекциях. В 70-х годах их работы экспонировались на выставках ВДНХ.     В настоящее время керамисты  Тамбовского края занимаются возрождением фёдоровской игрушки.  Одна из них Кудрова Елена Семёновна.</vt:lpstr>
      <vt:lpstr>Мои работы по мотивам фёдоровской игрушки:  колокольчик,   лось.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Дина</dc:creator>
  <cp:lastModifiedBy>Пользователь</cp:lastModifiedBy>
  <cp:revision>21</cp:revision>
  <dcterms:created xsi:type="dcterms:W3CDTF">2015-07-22T20:26:41Z</dcterms:created>
  <dcterms:modified xsi:type="dcterms:W3CDTF">2022-02-12T15:59:13Z</dcterms:modified>
</cp:coreProperties>
</file>