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73" r:id="rId4"/>
    <p:sldId id="274" r:id="rId5"/>
    <p:sldId id="275" r:id="rId6"/>
    <p:sldId id="276" r:id="rId7"/>
    <p:sldId id="277" r:id="rId8"/>
    <p:sldId id="279" r:id="rId9"/>
    <p:sldId id="280" r:id="rId10"/>
    <p:sldId id="281" r:id="rId11"/>
    <p:sldId id="282" r:id="rId12"/>
    <p:sldId id="283" r:id="rId13"/>
    <p:sldId id="293" r:id="rId14"/>
    <p:sldId id="303" r:id="rId15"/>
    <p:sldId id="284" r:id="rId16"/>
    <p:sldId id="304" r:id="rId17"/>
    <p:sldId id="285" r:id="rId18"/>
    <p:sldId id="305" r:id="rId19"/>
    <p:sldId id="286" r:id="rId20"/>
    <p:sldId id="306" r:id="rId21"/>
    <p:sldId id="287" r:id="rId22"/>
    <p:sldId id="307" r:id="rId23"/>
    <p:sldId id="301" r:id="rId24"/>
    <p:sldId id="310" r:id="rId25"/>
    <p:sldId id="308" r:id="rId26"/>
    <p:sldId id="288" r:id="rId27"/>
    <p:sldId id="294" r:id="rId28"/>
    <p:sldId id="289" r:id="rId29"/>
    <p:sldId id="311" r:id="rId30"/>
    <p:sldId id="314" r:id="rId31"/>
    <p:sldId id="292" r:id="rId32"/>
    <p:sldId id="312" r:id="rId33"/>
    <p:sldId id="295" r:id="rId34"/>
    <p:sldId id="313" r:id="rId35"/>
    <p:sldId id="297" r:id="rId36"/>
    <p:sldId id="298" r:id="rId37"/>
    <p:sldId id="302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6C29F-4557-47ED-9251-6500C6E2E33E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81D28-A02B-40E3-8F82-054B05775F6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6C29F-4557-47ED-9251-6500C6E2E33E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81D28-A02B-40E3-8F82-054B05775F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6C29F-4557-47ED-9251-6500C6E2E33E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81D28-A02B-40E3-8F82-054B05775F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6C29F-4557-47ED-9251-6500C6E2E33E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81D28-A02B-40E3-8F82-054B05775F6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6C29F-4557-47ED-9251-6500C6E2E33E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81D28-A02B-40E3-8F82-054B05775F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6C29F-4557-47ED-9251-6500C6E2E33E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81D28-A02B-40E3-8F82-054B05775F6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6C29F-4557-47ED-9251-6500C6E2E33E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81D28-A02B-40E3-8F82-054B05775F6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6C29F-4557-47ED-9251-6500C6E2E33E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81D28-A02B-40E3-8F82-054B05775F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6C29F-4557-47ED-9251-6500C6E2E33E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81D28-A02B-40E3-8F82-054B05775F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6C29F-4557-47ED-9251-6500C6E2E33E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81D28-A02B-40E3-8F82-054B05775F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6C29F-4557-47ED-9251-6500C6E2E33E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81D28-A02B-40E3-8F82-054B05775F6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006C29F-4557-47ED-9251-6500C6E2E33E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A681D28-A02B-40E3-8F82-054B05775F6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0.png"/><Relationship Id="rId4" Type="http://schemas.openxmlformats.org/officeDocument/2006/relationships/image" Target="../media/image6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51/1340045/slides/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858" y="3546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404664"/>
            <a:ext cx="7776864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/>
              <a:t> </a:t>
            </a:r>
            <a:r>
              <a:rPr lang="ru-RU" sz="1400" b="1" dirty="0" smtClean="0">
                <a:latin typeface="Gungsuh" pitchFamily="18" charset="-127"/>
                <a:ea typeface="Gungsuh" pitchFamily="18" charset="-127"/>
              </a:rPr>
              <a:t>Муниципальное бюджетное детское образовательное учреждение </a:t>
            </a:r>
          </a:p>
          <a:p>
            <a:pPr algn="r"/>
            <a:r>
              <a:rPr lang="ru-RU" sz="1400" b="1" dirty="0" smtClean="0">
                <a:latin typeface="Gungsuh" pitchFamily="18" charset="-127"/>
                <a:ea typeface="Gungsuh" pitchFamily="18" charset="-127"/>
              </a:rPr>
              <a:t>детский сад №20 « Снегурочка»  г. Оха Сахалинская обл.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algn="r"/>
            <a:r>
              <a:rPr lang="ru-RU" sz="1200" dirty="0" smtClean="0"/>
              <a:t>Добрым быть совсем не просто,</a:t>
            </a:r>
          </a:p>
          <a:p>
            <a:pPr algn="r"/>
            <a:r>
              <a:rPr lang="ru-RU" sz="1200" dirty="0" smtClean="0">
                <a:latin typeface="Gungsuh" pitchFamily="18" charset="-127"/>
                <a:ea typeface="Gungsuh" pitchFamily="18" charset="-127"/>
              </a:rPr>
              <a:t>Не зависит доброта от роста.</a:t>
            </a:r>
          </a:p>
          <a:p>
            <a:pPr algn="r"/>
            <a:r>
              <a:rPr lang="ru-RU" sz="1200" dirty="0" smtClean="0">
                <a:latin typeface="Gungsuh" pitchFamily="18" charset="-127"/>
                <a:ea typeface="Gungsuh" pitchFamily="18" charset="-127"/>
              </a:rPr>
              <a:t>Не зависит доброта от цвета, </a:t>
            </a:r>
          </a:p>
          <a:p>
            <a:pPr algn="r"/>
            <a:r>
              <a:rPr lang="ru-RU" sz="1200" dirty="0" smtClean="0">
                <a:latin typeface="Gungsuh" pitchFamily="18" charset="-127"/>
                <a:ea typeface="Gungsuh" pitchFamily="18" charset="-127"/>
              </a:rPr>
              <a:t>Доброта не пряник не конфета.</a:t>
            </a:r>
          </a:p>
          <a:p>
            <a:pPr algn="r"/>
            <a:r>
              <a:rPr lang="ru-RU" sz="1200" dirty="0" smtClean="0">
                <a:latin typeface="Gungsuh" pitchFamily="18" charset="-127"/>
                <a:ea typeface="Gungsuh" pitchFamily="18" charset="-127"/>
              </a:rPr>
              <a:t>Если доброта, как солнце светит, </a:t>
            </a:r>
          </a:p>
          <a:p>
            <a:pPr algn="r"/>
            <a:r>
              <a:rPr lang="ru-RU" sz="1200" dirty="0" smtClean="0">
                <a:latin typeface="Gungsuh" pitchFamily="18" charset="-127"/>
                <a:ea typeface="Gungsuh" pitchFamily="18" charset="-127"/>
              </a:rPr>
              <a:t>Радуются взрослые и дети.</a:t>
            </a:r>
          </a:p>
          <a:p>
            <a:pPr algn="r"/>
            <a:r>
              <a:rPr lang="ru-RU" sz="1200" dirty="0" smtClean="0">
                <a:latin typeface="Gungsuh" pitchFamily="18" charset="-127"/>
                <a:ea typeface="Gungsuh" pitchFamily="18" charset="-127"/>
              </a:rPr>
              <a:t>Н. </a:t>
            </a:r>
            <a:r>
              <a:rPr lang="ru-RU" sz="1200" dirty="0" err="1" smtClean="0">
                <a:latin typeface="Gungsuh" pitchFamily="18" charset="-127"/>
                <a:ea typeface="Gungsuh" pitchFamily="18" charset="-127"/>
              </a:rPr>
              <a:t>Тулупова</a:t>
            </a:r>
            <a:endParaRPr lang="ru-RU" sz="1200" dirty="0" smtClean="0">
              <a:latin typeface="Gungsuh" pitchFamily="18" charset="-127"/>
              <a:ea typeface="Gungsuh" pitchFamily="18" charset="-127"/>
            </a:endParaRPr>
          </a:p>
          <a:p>
            <a:pPr algn="r"/>
            <a:r>
              <a:rPr lang="ru-RU" b="1" dirty="0" smtClean="0">
                <a:latin typeface="Gungsuh" pitchFamily="18" charset="-127"/>
                <a:ea typeface="Gungsuh" pitchFamily="18" charset="-127"/>
              </a:rPr>
              <a:t>Тема проекта: </a:t>
            </a:r>
            <a:r>
              <a:rPr lang="ru-RU" sz="4400" b="1" i="1" dirty="0" smtClean="0">
                <a:solidFill>
                  <a:srgbClr val="FF0000"/>
                </a:solidFill>
                <a:latin typeface="Gungsuh" pitchFamily="18" charset="-127"/>
                <a:ea typeface="Gungsuh" pitchFamily="18" charset="-127"/>
              </a:rPr>
              <a:t>Добрым быть совсем не сложно»</a:t>
            </a:r>
            <a:endParaRPr lang="ru-RU" i="1" dirty="0"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48188" y="3573017"/>
            <a:ext cx="38722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dirty="0" smtClean="0">
              <a:solidFill>
                <a:srgbClr val="002060"/>
              </a:solidFill>
              <a:latin typeface="Franklin Gothic Demi" pitchFamily="34" charset="0"/>
            </a:endParaRPr>
          </a:p>
          <a:p>
            <a:pPr algn="r"/>
            <a:endParaRPr lang="ru-RU" dirty="0">
              <a:solidFill>
                <a:srgbClr val="002060"/>
              </a:solidFill>
              <a:latin typeface="Franklin Gothic Demi" pitchFamily="34" charset="0"/>
            </a:endParaRPr>
          </a:p>
          <a:p>
            <a:pPr algn="r"/>
            <a:endParaRPr lang="ru-RU" dirty="0" smtClean="0">
              <a:solidFill>
                <a:srgbClr val="002060"/>
              </a:solidFill>
              <a:latin typeface="Franklin Gothic Demi" pitchFamily="34" charset="0"/>
            </a:endParaRPr>
          </a:p>
          <a:p>
            <a:pPr algn="r"/>
            <a:endParaRPr lang="ru-RU" dirty="0">
              <a:solidFill>
                <a:srgbClr val="002060"/>
              </a:solidFill>
              <a:latin typeface="Franklin Gothic Demi" pitchFamily="34" charset="0"/>
            </a:endParaRPr>
          </a:p>
          <a:p>
            <a:pPr algn="r"/>
            <a:endParaRPr lang="ru-RU" dirty="0" smtClean="0">
              <a:solidFill>
                <a:srgbClr val="002060"/>
              </a:solidFill>
              <a:latin typeface="Franklin Gothic Demi" pitchFamily="34" charset="0"/>
            </a:endParaRPr>
          </a:p>
          <a:p>
            <a:pPr algn="r"/>
            <a:endParaRPr lang="ru-RU" sz="1400" dirty="0" smtClean="0">
              <a:solidFill>
                <a:srgbClr val="002060"/>
              </a:solidFill>
              <a:latin typeface="Gungsuh" pitchFamily="18" charset="-127"/>
              <a:ea typeface="Gungsuh" pitchFamily="18" charset="-127"/>
            </a:endParaRPr>
          </a:p>
          <a:p>
            <a:pPr algn="r"/>
            <a:r>
              <a:rPr lang="ru-RU" sz="1400" dirty="0" smtClean="0">
                <a:solidFill>
                  <a:srgbClr val="002060"/>
                </a:solidFill>
                <a:latin typeface="Gungsuh" pitchFamily="18" charset="-127"/>
                <a:ea typeface="Gungsuh" pitchFamily="18" charset="-127"/>
              </a:rPr>
              <a:t>Составили </a:t>
            </a:r>
            <a:r>
              <a:rPr lang="ru-RU" sz="1400" dirty="0">
                <a:solidFill>
                  <a:srgbClr val="002060"/>
                </a:solidFill>
                <a:latin typeface="Gungsuh" pitchFamily="18" charset="-127"/>
                <a:ea typeface="Gungsuh" pitchFamily="18" charset="-127"/>
              </a:rPr>
              <a:t>воспитатели</a:t>
            </a:r>
          </a:p>
          <a:p>
            <a:pPr algn="r"/>
            <a:r>
              <a:rPr lang="ru-RU" sz="1400" dirty="0">
                <a:solidFill>
                  <a:srgbClr val="002060"/>
                </a:solidFill>
                <a:latin typeface="Gungsuh" pitchFamily="18" charset="-127"/>
                <a:ea typeface="Gungsuh" pitchFamily="18" charset="-127"/>
              </a:rPr>
              <a:t>первой  </a:t>
            </a:r>
            <a:r>
              <a:rPr lang="ru-RU" sz="1400" dirty="0" smtClean="0">
                <a:solidFill>
                  <a:srgbClr val="002060"/>
                </a:solidFill>
                <a:latin typeface="Gungsuh" pitchFamily="18" charset="-127"/>
                <a:ea typeface="Gungsuh" pitchFamily="18" charset="-127"/>
              </a:rPr>
              <a:t>категории:</a:t>
            </a:r>
            <a:endParaRPr lang="ru-RU" sz="1400" dirty="0">
              <a:solidFill>
                <a:srgbClr val="002060"/>
              </a:solidFill>
              <a:latin typeface="Gungsuh" pitchFamily="18" charset="-127"/>
              <a:ea typeface="Gungsuh" pitchFamily="18" charset="-127"/>
            </a:endParaRPr>
          </a:p>
          <a:p>
            <a:pPr algn="r"/>
            <a:r>
              <a:rPr lang="ru-RU" sz="1400" dirty="0" err="1">
                <a:solidFill>
                  <a:srgbClr val="002060"/>
                </a:solidFill>
                <a:latin typeface="Gungsuh" pitchFamily="18" charset="-127"/>
                <a:ea typeface="Gungsuh" pitchFamily="18" charset="-127"/>
              </a:rPr>
              <a:t>Сидельцева</a:t>
            </a:r>
            <a:r>
              <a:rPr lang="ru-RU" sz="1400" dirty="0">
                <a:solidFill>
                  <a:srgbClr val="002060"/>
                </a:solidFill>
                <a:latin typeface="Gungsuh" pitchFamily="18" charset="-127"/>
                <a:ea typeface="Gungsuh" pitchFamily="18" charset="-127"/>
              </a:rPr>
              <a:t> Елена Геннадьевна</a:t>
            </a:r>
          </a:p>
          <a:p>
            <a:pPr algn="r"/>
            <a:r>
              <a:rPr lang="ru-RU" sz="1400" dirty="0" err="1">
                <a:solidFill>
                  <a:srgbClr val="002060"/>
                </a:solidFill>
                <a:latin typeface="Gungsuh" pitchFamily="18" charset="-127"/>
                <a:ea typeface="Gungsuh" pitchFamily="18" charset="-127"/>
              </a:rPr>
              <a:t>Сницарь</a:t>
            </a:r>
            <a:r>
              <a:rPr lang="ru-RU" sz="1400" dirty="0">
                <a:solidFill>
                  <a:srgbClr val="002060"/>
                </a:solidFill>
                <a:latin typeface="Gungsuh" pitchFamily="18" charset="-127"/>
                <a:ea typeface="Gungsuh" pitchFamily="18" charset="-127"/>
              </a:rPr>
              <a:t> Анна Васильевна</a:t>
            </a:r>
          </a:p>
        </p:txBody>
      </p:sp>
      <p:pic>
        <p:nvPicPr>
          <p:cNvPr id="8" name="Рисунок 7" descr="C:\Users\Елена\Desktop\IMG-20200218-WA000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4133834"/>
            <a:ext cx="1609898" cy="143290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Елена\Desktop\20200218_164958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980728"/>
            <a:ext cx="1728192" cy="1538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340768"/>
            <a:ext cx="1872208" cy="1728192"/>
          </a:xfrm>
          <a:prstGeom prst="rect">
            <a:avLst/>
          </a:prstGeom>
        </p:spPr>
      </p:pic>
      <p:pic>
        <p:nvPicPr>
          <p:cNvPr id="9" name="Рисунок 8" descr="C:\Users\Елена\Desktop\20200217_160454.jp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540"/>
          <a:stretch/>
        </p:blipFill>
        <p:spPr bwMode="auto">
          <a:xfrm>
            <a:off x="899592" y="3717032"/>
            <a:ext cx="2087255" cy="178263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4889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51/1340045/slides/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003"/>
            <a:ext cx="9132507" cy="684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476673"/>
            <a:ext cx="885698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FF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Продукт </a:t>
            </a:r>
            <a:r>
              <a:rPr lang="ru-RU" sz="1600" b="1" i="1" dirty="0">
                <a:solidFill>
                  <a:srgbClr val="FF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проектной деятельности (обучающая деятельность):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7030A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Чтение различной художественной литературы </a:t>
            </a:r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по теме «Доброта», обсуждение поступков героев, решение проблемных ситуаций: «Как поступить», заучивание стихотворений о доброте , рассказывание стихотворений родным и близким; заучивание пословиц о доброте.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Дидактические и словесные игры </a:t>
            </a:r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«Что такое хорошо, что такое плохо», «Как помочь другому человеку», «Комплименты», «Назови ласково».</a:t>
            </a:r>
            <a:b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Беседы: </a:t>
            </a:r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Что такое доброта?, Почему нужно уметь уступать? , К чему ведут ссоры?, </a:t>
            </a:r>
            <a:r>
              <a:rPr lang="ru-RU" sz="16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«Я </a:t>
            </a:r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люблю трудиться</a:t>
            </a:r>
            <a:r>
              <a:rPr lang="ru-RU" sz="16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!»</a:t>
            </a:r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 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Этюды</a:t>
            </a:r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: «Улыбнемся друг другу», «Скажи доброе слово </a:t>
            </a:r>
            <a:r>
              <a:rPr lang="ru-RU" sz="16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друг другу», </a:t>
            </a:r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«Добрый или злой» (задача: оценить героя из мультфильма, сказки, литературного произведения);</a:t>
            </a:r>
            <a:b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FF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Продукт проектной деятельности (продуктивная деятельность):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Конструирование</a:t>
            </a:r>
            <a:r>
              <a:rPr lang="ru-RU" sz="1600" dirty="0">
                <a:solidFill>
                  <a:srgbClr val="7030A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из бумаги </a:t>
            </a:r>
            <a:r>
              <a:rPr lang="ru-RU" sz="16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–тюльпаны.</a:t>
            </a:r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Аппликация</a:t>
            </a:r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 «Цветы для мамы»(к 8 Марта</a:t>
            </a:r>
            <a:r>
              <a:rPr lang="ru-RU" sz="16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).</a:t>
            </a:r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</a:br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«Как мы няне помогали» (помощь в сервировке столов к обеду).</a:t>
            </a:r>
          </a:p>
          <a:p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Работа в уголке природы</a:t>
            </a:r>
            <a:b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</a:br>
            <a:r>
              <a:rPr lang="ru-RU" sz="1600" dirty="0" smtClean="0">
                <a:solidFill>
                  <a:srgbClr val="7030A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Рисование </a:t>
            </a:r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«Мой папа самый лучший» (к 23 февраля</a:t>
            </a:r>
            <a:r>
              <a:rPr lang="ru-RU" sz="16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), портрет « Моя любимая мамочка»(к 8 Марта)</a:t>
            </a:r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Оформление</a:t>
            </a:r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 «Цветок добра</a:t>
            </a:r>
            <a:r>
              <a:rPr lang="ru-RU" sz="16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», газета к 8 Марта</a:t>
            </a:r>
          </a:p>
          <a:p>
            <a:r>
              <a:rPr lang="ru-RU" sz="1600" b="1" dirty="0">
                <a:solidFill>
                  <a:srgbClr val="7030A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Драматизация сказки </a:t>
            </a:r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«Репка» в младшей группе.</a:t>
            </a:r>
          </a:p>
          <a:p>
            <a:r>
              <a:rPr lang="ru-RU" sz="1600" b="1" dirty="0">
                <a:solidFill>
                  <a:srgbClr val="7030A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В гости в старшую группу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«Поговорим о доброте» - чтение стихов, д/игра, </a:t>
            </a:r>
          </a:p>
          <a:p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песня «Настоящий друг», подарок, сделанный своими руками (</a:t>
            </a:r>
            <a:r>
              <a:rPr lang="ru-RU" sz="16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тюльпаны)</a:t>
            </a:r>
            <a:endParaRPr lang="ru-RU" sz="1600" dirty="0">
              <a:solidFill>
                <a:srgbClr val="C00000"/>
              </a:solidFill>
              <a:latin typeface="Gungsuh" pitchFamily="18" charset="-127"/>
              <a:ea typeface="Gungsuh" pitchFamily="18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74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51/1340045/slides/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93" y="0"/>
            <a:ext cx="9132507" cy="684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612845"/>
            <a:ext cx="864096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Этапы проекта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Подготовительный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(Информационно – накопительный)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1.Определение </a:t>
            </a:r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темы проекта. </a:t>
            </a:r>
            <a:endParaRPr lang="ru-RU" dirty="0" smtClean="0">
              <a:solidFill>
                <a:srgbClr val="C00000"/>
              </a:solidFill>
              <a:latin typeface="Gungsuh" pitchFamily="18" charset="-127"/>
              <a:ea typeface="Gungsuh" pitchFamily="18" charset="-127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2</a:t>
            </a:r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. Формулировка цели и задач. </a:t>
            </a:r>
            <a:endParaRPr lang="ru-RU" dirty="0" smtClean="0">
              <a:solidFill>
                <a:srgbClr val="C00000"/>
              </a:solidFill>
              <a:latin typeface="Gungsuh" pitchFamily="18" charset="-127"/>
              <a:ea typeface="Gungsuh" pitchFamily="18" charset="-127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3 Информирование </a:t>
            </a:r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родителей о предстоящей деятельности. </a:t>
            </a:r>
            <a:endParaRPr lang="ru-RU" dirty="0" smtClean="0">
              <a:solidFill>
                <a:srgbClr val="C00000"/>
              </a:solidFill>
              <a:latin typeface="Gungsuh" pitchFamily="18" charset="-127"/>
              <a:ea typeface="Gungsuh" pitchFamily="18" charset="-127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4.Организация </a:t>
            </a:r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и подготовка работы с родителями воспитанников, сотрудниками. 5.Подбор художественной литературы, наглядного материала</a:t>
            </a:r>
            <a:r>
              <a:rPr lang="ru-RU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6.Составление перспективного плана работы. </a:t>
            </a:r>
            <a:endParaRPr lang="ru-RU" dirty="0" smtClean="0">
              <a:solidFill>
                <a:srgbClr val="C00000"/>
              </a:solidFill>
              <a:latin typeface="Gungsuh" pitchFamily="18" charset="-127"/>
              <a:ea typeface="Gungsuh" pitchFamily="18" charset="-127"/>
              <a:cs typeface="Times New Roman" pitchFamily="18" charset="0"/>
            </a:endParaRP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7</a:t>
            </a:r>
            <a:r>
              <a:rPr lang="ru-RU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.Подготовка </a:t>
            </a:r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изобразительного материала для продуктивной деятельности, дидактических игр, сюжетно - ролевых игр, изготовление атрибутов для </a:t>
            </a:r>
            <a:r>
              <a:rPr lang="ru-RU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игр -драматизаций</a:t>
            </a:r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, создание в группе соответствующей предметно- развивающей среды. </a:t>
            </a:r>
            <a:endParaRPr lang="ru-RU" dirty="0" smtClean="0">
              <a:solidFill>
                <a:srgbClr val="C00000"/>
              </a:solidFill>
              <a:latin typeface="Gungsuh" pitchFamily="18" charset="-127"/>
              <a:ea typeface="Gungsuh" pitchFamily="18" charset="-127"/>
              <a:cs typeface="Times New Roman" pitchFamily="18" charset="0"/>
            </a:endParaRP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8</a:t>
            </a:r>
            <a:r>
              <a:rPr lang="ru-RU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.Привлечение </a:t>
            </a:r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родителей для оказания разнообразной помощи педагогу. </a:t>
            </a:r>
          </a:p>
        </p:txBody>
      </p:sp>
    </p:spTree>
    <p:extLst>
      <p:ext uri="{BB962C8B-B14F-4D97-AF65-F5344CB8AC3E}">
        <p14:creationId xmlns:p14="http://schemas.microsoft.com/office/powerpoint/2010/main" val="409212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51/1340045/slides/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26" y="0"/>
            <a:ext cx="9132507" cy="684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404664"/>
            <a:ext cx="8208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Основной этап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solidFill>
                  <a:srgbClr val="7030A0"/>
                </a:solidFill>
                <a:latin typeface="Gungsuh" pitchFamily="18" charset="-127"/>
                <a:ea typeface="Gungsuh" pitchFamily="18" charset="-127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Gungsuh" pitchFamily="18" charset="-127"/>
                <a:ea typeface="Gungsuh" pitchFamily="18" charset="-127"/>
              </a:rPr>
              <a:t>Организационно </a:t>
            </a:r>
            <a:r>
              <a:rPr lang="ru-RU" b="1" dirty="0">
                <a:solidFill>
                  <a:srgbClr val="002060"/>
                </a:solidFill>
                <a:latin typeface="Gungsuh" pitchFamily="18" charset="-127"/>
                <a:ea typeface="Gungsuh" pitchFamily="18" charset="-127"/>
              </a:rPr>
              <a:t>– </a:t>
            </a:r>
            <a:r>
              <a:rPr lang="ru-RU" b="1" dirty="0" smtClean="0">
                <a:solidFill>
                  <a:srgbClr val="002060"/>
                </a:solidFill>
                <a:latin typeface="Gungsuh" pitchFamily="18" charset="-127"/>
                <a:ea typeface="Gungsuh" pitchFamily="18" charset="-127"/>
              </a:rPr>
              <a:t>практический </a:t>
            </a:r>
          </a:p>
          <a:p>
            <a:r>
              <a:rPr lang="ru-RU" dirty="0" smtClean="0">
                <a:solidFill>
                  <a:srgbClr val="0070C0"/>
                </a:solidFill>
                <a:latin typeface="Gungsuh" pitchFamily="18" charset="-127"/>
                <a:ea typeface="Gungsuh" pitchFamily="18" charset="-127"/>
              </a:rPr>
              <a:t>1.Реализации </a:t>
            </a:r>
            <a:r>
              <a:rPr lang="ru-RU" dirty="0">
                <a:solidFill>
                  <a:srgbClr val="0070C0"/>
                </a:solidFill>
                <a:latin typeface="Gungsuh" pitchFamily="18" charset="-127"/>
                <a:ea typeface="Gungsuh" pitchFamily="18" charset="-127"/>
              </a:rPr>
              <a:t>проектной деятельности: </a:t>
            </a:r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Свой проект </a:t>
            </a:r>
            <a:r>
              <a:rPr lang="ru-RU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мы начали </a:t>
            </a:r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с бесед и рассматривания сюжетных картин из серии «Хорошо - плохо» Книги дружно мы читали, вместе дружно обсуждали. Доброта нужна всем людям, пусть побольше добрых будет!!!</a:t>
            </a:r>
          </a:p>
        </p:txBody>
      </p:sp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664236"/>
            <a:ext cx="3816424" cy="2155505"/>
          </a:xfrm>
          <a:prstGeom prst="rect">
            <a:avLst/>
          </a:prstGeom>
        </p:spPr>
      </p:pic>
      <p:pic>
        <p:nvPicPr>
          <p:cNvPr id="7" name="Рисунок 6" descr="F:\рабочий стол 2019\фото ср. гр. Снежинка 2019-2020гг\20200120_155058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259628"/>
            <a:ext cx="3367697" cy="25561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156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51/1340045/slides/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4985" y="0"/>
            <a:ext cx="9132507" cy="684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548681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Gungsuh" pitchFamily="18" charset="-127"/>
                <a:ea typeface="Gungsuh" pitchFamily="18" charset="-127"/>
              </a:rPr>
              <a:t>Очень добрым быть хотели, потрудиться мы успели!</a:t>
            </a:r>
          </a:p>
        </p:txBody>
      </p:sp>
      <p:pic>
        <p:nvPicPr>
          <p:cNvPr id="4" name="Рисунок 3" descr="C:\Users\Елена\Desktop\20200303_10051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841" y="1124744"/>
            <a:ext cx="3911775" cy="330425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Елена\Desktop\694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5448" y="1772563"/>
            <a:ext cx="3600400" cy="33042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690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Елена\Desktop\128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1124744"/>
            <a:ext cx="3600400" cy="33123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C:\Users\Елена\Desktop\030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69500" y="331588"/>
            <a:ext cx="1846716" cy="316942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Елена\Desktop\02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2636912"/>
            <a:ext cx="2376264" cy="28932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Елена\Desktop\715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861048"/>
            <a:ext cx="1728192" cy="27877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21615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51/1340045/slides/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003"/>
            <a:ext cx="9132507" cy="684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404664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Дети с удовольствием играли в сюжетно-ролевые игры: «Моя семья</a:t>
            </a:r>
            <a:r>
              <a:rPr lang="ru-RU" b="1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», « Магазин» 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« Больница», « Бюро </a:t>
            </a:r>
            <a:r>
              <a:rPr lang="ru-RU" b="1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добрых дел»</a:t>
            </a:r>
          </a:p>
        </p:txBody>
      </p:sp>
      <p:pic>
        <p:nvPicPr>
          <p:cNvPr id="4" name="Рисунок 3" descr="F:\рабочий стол 2019\фото ср. гр. Снежинка 2019-2020гг\зимние постройки ср.гр\20200124_16483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916832"/>
            <a:ext cx="4896544" cy="360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F:\рабочий стол 2019\фото ср. гр. Снежинка 2019-2020гг\20200120_17061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85" y="3272338"/>
            <a:ext cx="4248472" cy="34465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002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рабочий стол 2019\фото ср. гр. Снежинка 2019-2020гг\20200122_162009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5256584" cy="3528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Елена\Desktop\20200207_16043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3392" y="3768697"/>
            <a:ext cx="4680520" cy="28803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907705" y="188640"/>
            <a:ext cx="4866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« Больница», « Бюро добрых дел»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31569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51/1340045/slides/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84" y="0"/>
            <a:ext cx="9132507" cy="684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0" y="476672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Играли в подвижные игры:</a:t>
            </a:r>
          </a:p>
        </p:txBody>
      </p:sp>
      <p:pic>
        <p:nvPicPr>
          <p:cNvPr id="4" name="Рисунок 3" descr="C:\Users\Елена\Desktop\20200316_171615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3473" y="874215"/>
            <a:ext cx="3211469" cy="32403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Елена\Desktop\20200317_11512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828657"/>
            <a:ext cx="2971362" cy="312074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F:\рабочий стол 2019\проэкт в д.саду 2020\фото собрание 2020\20200212_105153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3707" y="4114575"/>
            <a:ext cx="3825941" cy="25159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9450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Елена\Desktop\20200219_103802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476672"/>
            <a:ext cx="3816424" cy="43204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C:\Users\Елена\Desktop\IMG-20200219-WA003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196752"/>
            <a:ext cx="3816424" cy="31147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46419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51/1340045/slides/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451" y="0"/>
            <a:ext cx="9132507" cy="684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C:\Users\Елена\Desktop\20200217_08230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038" y="2780928"/>
            <a:ext cx="4392488" cy="365704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683568" y="332656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Очень </a:t>
            </a:r>
            <a:r>
              <a:rPr lang="ru-RU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нравилась </a:t>
            </a:r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детям </a:t>
            </a:r>
            <a:r>
              <a:rPr lang="ru-RU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артикуляционная, пальчиковая гимнастика</a:t>
            </a:r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 «Дружные </a:t>
            </a:r>
            <a:r>
              <a:rPr lang="ru-RU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ребята»,</a:t>
            </a:r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 «Моя семья»,</a:t>
            </a:r>
            <a:r>
              <a:rPr lang="ru-RU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  </a:t>
            </a:r>
            <a:endParaRPr lang="ru-RU" dirty="0">
              <a:solidFill>
                <a:srgbClr val="C00000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6" name="Рисунок 5" descr="F:\рабочий стол 2019\фото ср. гр. Снежинка 2019-2020гг\зимние постройки ср.гр\20200123_085535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 b="-21"/>
          <a:stretch/>
        </p:blipFill>
        <p:spPr bwMode="auto">
          <a:xfrm>
            <a:off x="4932040" y="1988841"/>
            <a:ext cx="3744416" cy="32403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8406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51/1340045/slides/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75" y="-32095"/>
            <a:ext cx="9132507" cy="684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47664" y="404665"/>
            <a:ext cx="5832648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7030A0"/>
                </a:solidFill>
                <a:latin typeface="Gungsuh" pitchFamily="18" charset="-127"/>
                <a:ea typeface="Gungsuh" pitchFamily="18" charset="-127"/>
              </a:rPr>
              <a:t>Участники проекта:</a:t>
            </a:r>
            <a:r>
              <a:rPr lang="ru-RU" sz="1600" b="1" dirty="0">
                <a:latin typeface="Gungsuh" pitchFamily="18" charset="-127"/>
                <a:ea typeface="Gungsuh" pitchFamily="18" charset="-127"/>
              </a:rPr>
              <a:t> </a:t>
            </a:r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дети </a:t>
            </a:r>
            <a:r>
              <a:rPr lang="ru-RU" sz="1600" dirty="0" err="1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старшейгруппы</a:t>
            </a:r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, родители, сотрудники ДОУ</a:t>
            </a:r>
          </a:p>
          <a:p>
            <a:r>
              <a:rPr lang="ru-RU" sz="1600" b="1" i="1" dirty="0">
                <a:solidFill>
                  <a:srgbClr val="7030A0"/>
                </a:solidFill>
                <a:latin typeface="Gungsuh" pitchFamily="18" charset="-127"/>
                <a:ea typeface="Gungsuh" pitchFamily="18" charset="-127"/>
              </a:rPr>
              <a:t>По доминирующему методу:</a:t>
            </a:r>
            <a:r>
              <a:rPr lang="ru-RU" sz="1600" dirty="0">
                <a:solidFill>
                  <a:srgbClr val="7030A0"/>
                </a:solidFill>
                <a:latin typeface="Gungsuh" pitchFamily="18" charset="-127"/>
                <a:ea typeface="Gungsuh" pitchFamily="18" charset="-127"/>
              </a:rPr>
              <a:t> </a:t>
            </a:r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познавательно – творческий.</a:t>
            </a:r>
          </a:p>
          <a:p>
            <a:r>
              <a:rPr lang="ru-RU" sz="1600" b="1" i="1" dirty="0">
                <a:solidFill>
                  <a:srgbClr val="7030A0"/>
                </a:solidFill>
                <a:latin typeface="Gungsuh" pitchFamily="18" charset="-127"/>
                <a:ea typeface="Gungsuh" pitchFamily="18" charset="-127"/>
              </a:rPr>
              <a:t>По характеру содержания:</a:t>
            </a:r>
            <a:r>
              <a:rPr lang="ru-RU" sz="1600" dirty="0">
                <a:solidFill>
                  <a:srgbClr val="7030A0"/>
                </a:solidFill>
                <a:latin typeface="Gungsuh" pitchFamily="18" charset="-127"/>
                <a:ea typeface="Gungsuh" pitchFamily="18" charset="-127"/>
              </a:rPr>
              <a:t> </a:t>
            </a:r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ребенок и социальное окружение.</a:t>
            </a:r>
          </a:p>
          <a:p>
            <a:r>
              <a:rPr lang="ru-RU" sz="1600" b="1" i="1" dirty="0">
                <a:solidFill>
                  <a:srgbClr val="7030A0"/>
                </a:solidFill>
                <a:latin typeface="Gungsuh" pitchFamily="18" charset="-127"/>
                <a:ea typeface="Gungsuh" pitchFamily="18" charset="-127"/>
              </a:rPr>
              <a:t>По характеру контактов:</a:t>
            </a:r>
            <a:r>
              <a:rPr lang="ru-RU" sz="1600" dirty="0">
                <a:solidFill>
                  <a:srgbClr val="7030A0"/>
                </a:solidFill>
                <a:latin typeface="Gungsuh" pitchFamily="18" charset="-127"/>
                <a:ea typeface="Gungsuh" pitchFamily="18" charset="-127"/>
              </a:rPr>
              <a:t> </a:t>
            </a:r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внутри одной возрастной группы </a:t>
            </a:r>
            <a:r>
              <a:rPr lang="ru-RU" sz="16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(старшая группа).</a:t>
            </a:r>
            <a:endParaRPr lang="ru-RU" sz="1600" dirty="0">
              <a:solidFill>
                <a:srgbClr val="C00000"/>
              </a:solidFill>
              <a:latin typeface="Gungsuh" pitchFamily="18" charset="-127"/>
              <a:ea typeface="Gungsuh" pitchFamily="18" charset="-127"/>
            </a:endParaRPr>
          </a:p>
          <a:p>
            <a:r>
              <a:rPr lang="ru-RU" sz="1600" b="1" i="1" dirty="0">
                <a:solidFill>
                  <a:srgbClr val="7030A0"/>
                </a:solidFill>
                <a:latin typeface="Gungsuh" pitchFamily="18" charset="-127"/>
                <a:ea typeface="Gungsuh" pitchFamily="18" charset="-127"/>
              </a:rPr>
              <a:t>По количеству участников:</a:t>
            </a:r>
            <a:r>
              <a:rPr lang="ru-RU" sz="1600" dirty="0">
                <a:solidFill>
                  <a:srgbClr val="7030A0"/>
                </a:solidFill>
                <a:latin typeface="Gungsuh" pitchFamily="18" charset="-127"/>
                <a:ea typeface="Gungsuh" pitchFamily="18" charset="-127"/>
              </a:rPr>
              <a:t> </a:t>
            </a:r>
            <a:r>
              <a:rPr lang="ru-RU" sz="16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коллективный.</a:t>
            </a:r>
            <a:endParaRPr lang="ru-RU" sz="1600" dirty="0">
              <a:solidFill>
                <a:srgbClr val="C00000"/>
              </a:solidFill>
              <a:latin typeface="Gungsuh" pitchFamily="18" charset="-127"/>
              <a:ea typeface="Gungsuh" pitchFamily="18" charset="-127"/>
            </a:endParaRPr>
          </a:p>
          <a:p>
            <a:r>
              <a:rPr lang="ru-RU" sz="1600" b="1" i="1" dirty="0">
                <a:solidFill>
                  <a:srgbClr val="7030A0"/>
                </a:solidFill>
                <a:latin typeface="Gungsuh" pitchFamily="18" charset="-127"/>
                <a:ea typeface="Gungsuh" pitchFamily="18" charset="-127"/>
              </a:rPr>
              <a:t>По продолжительности:</a:t>
            </a:r>
            <a:r>
              <a:rPr lang="ru-RU" sz="1600" b="1" dirty="0">
                <a:solidFill>
                  <a:srgbClr val="7030A0"/>
                </a:solidFill>
                <a:latin typeface="Gungsuh" pitchFamily="18" charset="-127"/>
                <a:ea typeface="Gungsuh" pitchFamily="18" charset="-127"/>
              </a:rPr>
              <a:t> </a:t>
            </a:r>
            <a:r>
              <a:rPr lang="ru-RU" sz="16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среднесрочный (</a:t>
            </a:r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2 месяца).</a:t>
            </a:r>
          </a:p>
          <a:p>
            <a:r>
              <a:rPr lang="ru-RU" dirty="0"/>
              <a:t> </a:t>
            </a:r>
          </a:p>
        </p:txBody>
      </p:sp>
      <p:pic>
        <p:nvPicPr>
          <p:cNvPr id="5" name="Рисунок 4" descr="F:\рабочий стол 2019\фото ср. гр. Снежинка 2019-2020гг\20191127_154421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62"/>
          <a:stretch/>
        </p:blipFill>
        <p:spPr bwMode="auto">
          <a:xfrm>
            <a:off x="5652120" y="4365104"/>
            <a:ext cx="3335821" cy="2135311"/>
          </a:xfrm>
          <a:prstGeom prst="round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Елена\Desktop\20200206_18273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9135" y="3468496"/>
            <a:ext cx="2292985" cy="3057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264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620688"/>
            <a:ext cx="8064895" cy="648072"/>
          </a:xfrm>
        </p:spPr>
        <p:txBody>
          <a:bodyPr/>
          <a:lstStyle/>
          <a:p>
            <a:pPr marL="0" indent="0" algn="l">
              <a:buNone/>
            </a:pPr>
            <a:r>
              <a:rPr lang="ru-RU" sz="1800" dirty="0" err="1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психогимнастика</a:t>
            </a:r>
            <a:r>
              <a:rPr lang="ru-RU" sz="18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 «Поделись улыбкой</a:t>
            </a:r>
            <a:r>
              <a:rPr lang="ru-RU" sz="18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», «</a:t>
            </a:r>
            <a:r>
              <a:rPr lang="ru-RU" sz="18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Дружные ребята».</a:t>
            </a:r>
            <a:br>
              <a:rPr lang="ru-RU" sz="18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</a:br>
            <a:endParaRPr lang="ru-RU" sz="1800" dirty="0"/>
          </a:p>
        </p:txBody>
      </p:sp>
      <p:pic>
        <p:nvPicPr>
          <p:cNvPr id="3" name="Рисунок 2" descr="F:\рабочий стол 2019\фото ср. гр. Снежинка 2019-2020гг\20200122_16580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410" y="1412776"/>
            <a:ext cx="3528392" cy="2736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0802" y="3356992"/>
            <a:ext cx="4819736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80748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51/1340045/slides/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833" y="-459432"/>
            <a:ext cx="9170669" cy="684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0" y="476672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Играли в </a:t>
            </a:r>
            <a:r>
              <a:rPr lang="ru-RU" b="1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дидактические игры</a:t>
            </a:r>
            <a:endParaRPr lang="ru-RU" b="1" dirty="0">
              <a:solidFill>
                <a:srgbClr val="C00000"/>
              </a:solidFill>
              <a:latin typeface="Gungsuh" pitchFamily="18" charset="-127"/>
              <a:ea typeface="Gungsuh" pitchFamily="18" charset="-127"/>
              <a:cs typeface="Times New Roman" pitchFamily="18" charset="0"/>
            </a:endParaRPr>
          </a:p>
        </p:txBody>
      </p:sp>
      <p:pic>
        <p:nvPicPr>
          <p:cNvPr id="11" name="Рисунок 10" descr="C:\Users\Елена\Desktop\20191204_09224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846004"/>
            <a:ext cx="3816424" cy="28710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F:\рабочий стол 2019\проэкт в д.саду 2020\фото собрание 2020\20200122_16194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917763"/>
            <a:ext cx="4144417" cy="28126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F:\рабочий стол 2019\проэкт в д.саду 2020\фото собрание 2020\20200210_093844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3869668"/>
            <a:ext cx="3802682" cy="2520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127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F:\рабочий стол 2019\фото ср. гр. Снежинка 2019-2020гг\20200122_18002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4392488" cy="3193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F:\рабочий стол 2019\фото ср. гр. Снежинка 2019-2020гг\20200122_174530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0072" y="1844824"/>
            <a:ext cx="3312368" cy="34243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051720" y="188640"/>
            <a:ext cx="4176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настольный театр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46420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51/1340045/slides/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959" y="8620"/>
            <a:ext cx="9132507" cy="684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476672"/>
            <a:ext cx="7632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Gungsuh" pitchFamily="18" charset="-127"/>
                <a:ea typeface="Gungsuh" pitchFamily="18" charset="-127"/>
              </a:rPr>
              <a:t>Посмотрите вы на нас! Мы- ребята, супер -класс</a:t>
            </a:r>
            <a:endParaRPr lang="ru-RU" b="1" dirty="0">
              <a:solidFill>
                <a:srgbClr val="FF0000"/>
              </a:solidFill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b="1" dirty="0">
              <a:solidFill>
                <a:srgbClr val="FF0000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5" name="Рисунок 4" descr="F:\рабочий стол 2019\фото ср. гр. Снежинка 2019-2020гг\20191031_11050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362" y="1265992"/>
            <a:ext cx="3625850" cy="2595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F:\рабочий стол 2019\фото ср. гр. Снежинка 2019-2020гг\20200110_15480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4005064"/>
            <a:ext cx="4220262" cy="2736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Елена\Desktop\20200302_164552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92080" y="1225934"/>
            <a:ext cx="2664296" cy="27071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8229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рабочий стол 2019\проэкт в д.саду 2020\фото собрание 2020\20200110_16055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4032448" cy="295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F:\рабочий стол 2019\проэкт в д.саду 2020\фото собрание 2020\20200110_16052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924944"/>
            <a:ext cx="3816424" cy="2998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92063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рабочий стол 2019\проэкт в д.саду 2020\фото собрание 2020\20200212_104857_00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844" y="1052736"/>
            <a:ext cx="4248472" cy="349238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F:\рабочий стол 2019\проэкт в д.саду 2020\фото собрание 2020\20200212_10474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924944"/>
            <a:ext cx="3600400" cy="30243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77991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51/1340045/slides/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" y="-210292"/>
            <a:ext cx="9132507" cy="684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404664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Gungsuh" pitchFamily="18" charset="-127"/>
                <a:ea typeface="Gungsuh" pitchFamily="18" charset="-127"/>
              </a:rPr>
              <a:t>Нарисую лепесток, получился вот цветок (Рисование на тему: «Цветик - </a:t>
            </a:r>
            <a:r>
              <a:rPr lang="ru-RU" dirty="0" err="1">
                <a:solidFill>
                  <a:srgbClr val="FF0000"/>
                </a:solidFill>
                <a:latin typeface="Gungsuh" pitchFamily="18" charset="-127"/>
                <a:ea typeface="Gungsuh" pitchFamily="18" charset="-127"/>
              </a:rPr>
              <a:t>семицветик</a:t>
            </a:r>
            <a:r>
              <a:rPr lang="ru-RU" dirty="0" smtClean="0">
                <a:solidFill>
                  <a:srgbClr val="FF0000"/>
                </a:solidFill>
                <a:latin typeface="Gungsuh" pitchFamily="18" charset="-127"/>
                <a:ea typeface="Gungsuh" pitchFamily="18" charset="-127"/>
              </a:rPr>
              <a:t>»). </a:t>
            </a:r>
            <a:r>
              <a:rPr lang="ru-RU" dirty="0">
                <a:solidFill>
                  <a:srgbClr val="FF0000"/>
                </a:solidFill>
                <a:latin typeface="Gungsuh" pitchFamily="18" charset="-127"/>
                <a:ea typeface="Gungsuh" pitchFamily="18" charset="-127"/>
              </a:rPr>
              <a:t>А</a:t>
            </a:r>
            <a:r>
              <a:rPr lang="ru-RU" dirty="0" smtClean="0">
                <a:solidFill>
                  <a:srgbClr val="FF0000"/>
                </a:solidFill>
                <a:latin typeface="Gungsuh" pitchFamily="18" charset="-127"/>
                <a:ea typeface="Gungsuh" pitchFamily="18" charset="-127"/>
              </a:rPr>
              <a:t>ппликация «Цветок добра»</a:t>
            </a:r>
            <a:endParaRPr lang="ru-RU" dirty="0">
              <a:solidFill>
                <a:srgbClr val="FF0000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4" name="Рисунок 3" descr="F:\рабочий стол 2019\проэкт в д.саду 2020\фото собрание 2020\20200304_16424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274830"/>
            <a:ext cx="3456384" cy="269726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F:\рабочий стол 2019\проэкт в д.саду 2020\фото собрание 2020\20191021_10020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3972095"/>
            <a:ext cx="4392488" cy="2553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F:\рабочий стол 2019\проэкт в д.саду 2020\фото собрание 2020\20191021_095654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32868" y="1274830"/>
            <a:ext cx="2723507" cy="28742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042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51/1340045/slides/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003"/>
            <a:ext cx="9132507" cy="684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player.myshared.ru/51/1340045/slides/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88403"/>
            <a:ext cx="9132507" cy="684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661338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7030A0"/>
                </a:solidFill>
                <a:latin typeface="Gungsuh" pitchFamily="18" charset="-127"/>
                <a:ea typeface="Gungsuh" pitchFamily="18" charset="-127"/>
              </a:rPr>
              <a:t>Добрая традиция нашей группы «Сделай подарок своими руками» (Мы делали подарки для папы, мамы, бабушки).</a:t>
            </a:r>
          </a:p>
        </p:txBody>
      </p:sp>
      <p:pic>
        <p:nvPicPr>
          <p:cNvPr id="7" name="Рисунок 6" descr="F:\рабочий стол 2019\проэкт в д.саду 2020\фото собрание 2020\20200217_16495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772816"/>
            <a:ext cx="3024336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F:\рабочий стол 2019\фото ср. гр. Снежинка 2019-2020гг\20191119_163945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6276" y="1412777"/>
            <a:ext cx="3352027" cy="1933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F:\рабочий стол 2019\проэкт в д.саду 2020\фото собрание 2020\20200302_161747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2391" y="3346603"/>
            <a:ext cx="3035300" cy="2276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K:\добро фото\20191121_102915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4293096"/>
            <a:ext cx="3665099" cy="28840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379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51/1340045/slides/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844" y="0"/>
            <a:ext cx="9099092" cy="6849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1640" y="548681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Gungsuh" pitchFamily="18" charset="-127"/>
                <a:ea typeface="Gungsuh" pitchFamily="18" charset="-127"/>
              </a:rPr>
              <a:t>Готовим подарок для детей старшей группы</a:t>
            </a:r>
          </a:p>
          <a:p>
            <a:endParaRPr lang="ru-RU" dirty="0"/>
          </a:p>
        </p:txBody>
      </p:sp>
      <p:pic>
        <p:nvPicPr>
          <p:cNvPr id="11" name="Рисунок 10" descr="C:\Users\Елена\Desktop\20200206_15484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935595" y="1268086"/>
            <a:ext cx="2520282" cy="2448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Елена\Desktop\20200206_15533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6876" y="3789041"/>
            <a:ext cx="2459099" cy="3060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C:\Users\Елена\Desktop\20200206_155509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8042" y="1232081"/>
            <a:ext cx="2510222" cy="31330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915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Елена\Desktop\20200206_18273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412776"/>
            <a:ext cx="4032448" cy="4680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Елена\Desktop\20200206_16021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5" y="576891"/>
            <a:ext cx="3168352" cy="39322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6837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51/1340045/slides/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003"/>
            <a:ext cx="9132507" cy="684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476672"/>
            <a:ext cx="59584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Gungsuh" pitchFamily="18" charset="-127"/>
                <a:ea typeface="Gungsuh" pitchFamily="18" charset="-127"/>
              </a:rPr>
              <a:t>Актуальность проекта</a:t>
            </a:r>
            <a:r>
              <a:rPr lang="ru-RU" b="1" dirty="0" smtClean="0">
                <a:solidFill>
                  <a:srgbClr val="7030A0"/>
                </a:solidFill>
                <a:latin typeface="Gungsuh" pitchFamily="18" charset="-127"/>
                <a:ea typeface="Gungsuh" pitchFamily="18" charset="-127"/>
              </a:rPr>
              <a:t>:</a:t>
            </a:r>
          </a:p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Умение уважать мнение других людей, приходить на помощь, сочувствовать и сопереживать другим людям. </a:t>
            </a:r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Д</a:t>
            </a:r>
            <a:r>
              <a:rPr lang="ru-RU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оброта – вот те необходимые качества, которые необходимо заложить в раннем возрасте. </a:t>
            </a:r>
          </a:p>
          <a:p>
            <a:pPr algn="ctr"/>
            <a:endParaRPr lang="ru-RU" dirty="0"/>
          </a:p>
          <a:p>
            <a:r>
              <a:rPr lang="ru-RU" dirty="0"/>
              <a:t>                                                       </a:t>
            </a:r>
            <a:r>
              <a:rPr lang="ru-RU" dirty="0" smtClean="0"/>
              <a:t>      </a:t>
            </a:r>
            <a:r>
              <a:rPr lang="ru-RU" sz="1400" dirty="0"/>
              <a:t> </a:t>
            </a:r>
          </a:p>
        </p:txBody>
      </p:sp>
      <p:pic>
        <p:nvPicPr>
          <p:cNvPr id="4" name="Рисунок 3" descr="F:\рабочий стол 2019\проэкт в д.саду 2020\фото собрание 2020\20200124_17123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7883" y="3717032"/>
            <a:ext cx="3816424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Елена\Desktop\IMG-20200219-WA003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2020649"/>
            <a:ext cx="2212614" cy="15286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Елена\Desktop\20200219_103309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1650" y="2996952"/>
            <a:ext cx="2762250" cy="2071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1889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3"/>
            <a:ext cx="83529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Gungsuh" pitchFamily="18" charset="-127"/>
                <a:ea typeface="Gungsuh" pitchFamily="18" charset="-127"/>
              </a:rPr>
              <a:t>III. Заключительный этап. </a:t>
            </a: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1.Оформление проекта. </a:t>
            </a: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2.Выставка детского творчества, оформление папки-передвижки, стенгазет. </a:t>
            </a: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3.Фотоотчёт </a:t>
            </a: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4.Подготовка презентации к защите проекта и отчета на родительском собрании. </a:t>
            </a: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5.Театрализованное представление «Репка». </a:t>
            </a: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6.В гости в старшую группу « Поговорим о доброте»</a:t>
            </a: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7</a:t>
            </a:r>
            <a:r>
              <a:rPr lang="ru-RU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.Подведение </a:t>
            </a:r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итогов и обобщение результатов работы.</a:t>
            </a:r>
          </a:p>
        </p:txBody>
      </p:sp>
    </p:spTree>
    <p:extLst>
      <p:ext uri="{BB962C8B-B14F-4D97-AF65-F5344CB8AC3E}">
        <p14:creationId xmlns:p14="http://schemas.microsoft.com/office/powerpoint/2010/main" val="19648923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51/1340045/slides/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64989" y="476673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Gungsuh" pitchFamily="18" charset="-127"/>
                <a:ea typeface="Gungsuh" pitchFamily="18" charset="-127"/>
              </a:rPr>
              <a:t>Итоговое </a:t>
            </a:r>
            <a:r>
              <a:rPr lang="ru-RU" b="1" dirty="0" smtClean="0">
                <a:solidFill>
                  <a:srgbClr val="FF0000"/>
                </a:solidFill>
                <a:latin typeface="Gungsuh" pitchFamily="18" charset="-127"/>
                <a:ea typeface="Gungsuh" pitchFamily="18" charset="-127"/>
              </a:rPr>
              <a:t>мероприятие- « В гости в старшую группу»</a:t>
            </a:r>
            <a:endParaRPr lang="ru-RU" b="1" dirty="0">
              <a:solidFill>
                <a:srgbClr val="FF0000"/>
              </a:solidFill>
              <a:latin typeface="Gungsuh" pitchFamily="18" charset="-127"/>
              <a:ea typeface="Gungsuh" pitchFamily="18" charset="-127"/>
            </a:endParaRPr>
          </a:p>
          <a:p>
            <a:endParaRPr lang="ru-RU" dirty="0"/>
          </a:p>
        </p:txBody>
      </p:sp>
      <p:pic>
        <p:nvPicPr>
          <p:cNvPr id="4" name="Рисунок 3" descr="F:\рабочий стол 2019\проэкт в д.саду 2020\фото собрание 2020\20200217_155223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1007441"/>
            <a:ext cx="3075691" cy="284518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04412" y="4077072"/>
            <a:ext cx="2818879" cy="2880320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1412776"/>
            <a:ext cx="3384376" cy="3521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32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6136" y="2708920"/>
            <a:ext cx="3024336" cy="3616894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404664"/>
            <a:ext cx="3136402" cy="3893809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9872" y="1484783"/>
            <a:ext cx="2304256" cy="3457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9363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51/1340045/slides/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93" y="8620"/>
            <a:ext cx="9132507" cy="684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260648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Gungsuh" pitchFamily="18" charset="-127"/>
                <a:ea typeface="Gungsuh" pitchFamily="18" charset="-127"/>
              </a:rPr>
              <a:t>Итоговое </a:t>
            </a:r>
            <a:r>
              <a:rPr lang="ru-RU" b="1" dirty="0" smtClean="0">
                <a:solidFill>
                  <a:srgbClr val="FF0000"/>
                </a:solidFill>
                <a:latin typeface="Gungsuh" pitchFamily="18" charset="-127"/>
                <a:ea typeface="Gungsuh" pitchFamily="18" charset="-127"/>
              </a:rPr>
              <a:t>мероприятие: </a:t>
            </a:r>
            <a:r>
              <a:rPr lang="ru-RU" b="1" dirty="0">
                <a:solidFill>
                  <a:srgbClr val="FF0000"/>
                </a:solidFill>
                <a:latin typeface="Gungsuh" pitchFamily="18" charset="-127"/>
                <a:ea typeface="Gungsuh" pitchFamily="18" charset="-127"/>
              </a:rPr>
              <a:t>Театрализованное представление «Репка</a:t>
            </a:r>
            <a:r>
              <a:rPr lang="ru-RU" b="1" dirty="0" smtClean="0">
                <a:solidFill>
                  <a:srgbClr val="FF0000"/>
                </a:solidFill>
                <a:latin typeface="Gungsuh" pitchFamily="18" charset="-127"/>
                <a:ea typeface="Gungsuh" pitchFamily="18" charset="-127"/>
              </a:rPr>
              <a:t>» в младшей группе.</a:t>
            </a:r>
            <a:endParaRPr lang="ru-RU" b="1" dirty="0">
              <a:solidFill>
                <a:srgbClr val="FF0000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4" name="Рисунок 3" descr="C:\Users\Елена\Desktop\IMG-20200218-WA000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4076076"/>
            <a:ext cx="3672408" cy="2735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Елена\Desktop\IMG-20200218-WA0002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1268760"/>
            <a:ext cx="3240360" cy="2807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Елена\Desktop\IMG-20200218-WA0008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1053155"/>
            <a:ext cx="3816423" cy="28748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156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Елена\Desktop\20200218_16495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764704"/>
            <a:ext cx="6408712" cy="50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95912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51/1340045/slides/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620"/>
            <a:ext cx="9132507" cy="684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404664"/>
            <a:ext cx="849694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Gungsuh" pitchFamily="18" charset="-127"/>
                <a:ea typeface="Gungsuh" pitchFamily="18" charset="-127"/>
              </a:rPr>
              <a:t>Рефлексивная записка (заключение). </a:t>
            </a:r>
            <a:endParaRPr lang="ru-RU" sz="1600" b="1" dirty="0" smtClean="0">
              <a:solidFill>
                <a:srgbClr val="002060"/>
              </a:solidFill>
              <a:latin typeface="Gungsuh" pitchFamily="18" charset="-127"/>
              <a:ea typeface="Gungsuh" pitchFamily="18" charset="-127"/>
            </a:endParaRPr>
          </a:p>
          <a:p>
            <a:r>
              <a:rPr lang="ru-RU" sz="1400" dirty="0" smtClean="0">
                <a:latin typeface="Gungsuh" pitchFamily="18" charset="-127"/>
                <a:ea typeface="Gungsuh" pitchFamily="18" charset="-127"/>
              </a:rPr>
              <a:t>В </a:t>
            </a:r>
            <a:r>
              <a:rPr lang="ru-RU" sz="1400" dirty="0">
                <a:latin typeface="Gungsuh" pitchFamily="18" charset="-127"/>
                <a:ea typeface="Gungsuh" pitchFamily="18" charset="-127"/>
              </a:rPr>
              <a:t>ходе совместного проекта, еще раз убеждаешься в том, что взаимосвязь с семьей нам необходима и жизненно необходима ребёнку. Ведь родители и педагоги – партнеры в общем деле воспитания, ведь все мы члены одного коллектива. Совместное участие в проектной деятельности помогает нам лучше узнать друг друга, поделиться опытом семейного воспитания, активизировать творческое общение родителей с детьми. Родители становятся более коммуникабельными, доброжелательными и дипломатичными. Устанавливаются доверительные детско-родительские отношения. У родителей появляется заинтересованность в продолжительном сотрудничестве. Результатом проекта является удовлетворенность от общения, проделанной работы и совместных дел родителей, детей и педагогов. Особенность данного проекта на </a:t>
            </a:r>
            <a:r>
              <a:rPr lang="ru-RU" sz="1400" dirty="0" smtClean="0">
                <a:latin typeface="Gungsuh" pitchFamily="18" charset="-127"/>
                <a:ea typeface="Gungsuh" pitchFamily="18" charset="-127"/>
              </a:rPr>
              <a:t>наш </a:t>
            </a:r>
            <a:r>
              <a:rPr lang="ru-RU" sz="1400" dirty="0">
                <a:latin typeface="Gungsuh" pitchFamily="18" charset="-127"/>
                <a:ea typeface="Gungsuh" pitchFamily="18" charset="-127"/>
              </a:rPr>
              <a:t>взгляд, в том, что родители превращаются из наблюдателей в активных участников образовательной и воспитательной жизни своих детей в детском саду. В результате проведенного проекта </a:t>
            </a:r>
            <a:r>
              <a:rPr lang="ru-RU" sz="1400" dirty="0" smtClean="0">
                <a:latin typeface="Gungsuh" pitchFamily="18" charset="-127"/>
                <a:ea typeface="Gungsuh" pitchFamily="18" charset="-127"/>
              </a:rPr>
              <a:t>мы отметили, </a:t>
            </a:r>
            <a:r>
              <a:rPr lang="ru-RU" sz="1400" dirty="0">
                <a:latin typeface="Gungsuh" pitchFamily="18" charset="-127"/>
                <a:ea typeface="Gungsuh" pitchFamily="18" charset="-127"/>
              </a:rPr>
              <a:t>что в группе создана атмосферы доверия, взаимопонимания и сотрудничества со всеми участниками образовательного процесса. Активное участие родителей в реализации проекта позволило осуществить преемственность между детским садом и семьей по </a:t>
            </a:r>
            <a:r>
              <a:rPr lang="ru-RU" sz="1400" dirty="0" smtClean="0">
                <a:latin typeface="Gungsuh" pitchFamily="18" charset="-127"/>
                <a:ea typeface="Gungsuh" pitchFamily="18" charset="-127"/>
              </a:rPr>
              <a:t>духовно-нравственному </a:t>
            </a:r>
            <a:r>
              <a:rPr lang="ru-RU" sz="1400" dirty="0">
                <a:latin typeface="Gungsuh" pitchFamily="18" charset="-127"/>
                <a:ea typeface="Gungsuh" pitchFamily="18" charset="-127"/>
              </a:rPr>
              <a:t>воспитанию, сформированы способности детей договариваться, оказывать друг другу поддержку, </a:t>
            </a:r>
            <a:r>
              <a:rPr lang="ru-RU" sz="1400" dirty="0" smtClean="0">
                <a:latin typeface="Gungsuh" pitchFamily="18" charset="-127"/>
                <a:ea typeface="Gungsuh" pitchFamily="18" charset="-127"/>
              </a:rPr>
              <a:t>взаимопомощь. </a:t>
            </a:r>
          </a:p>
          <a:p>
            <a:r>
              <a:rPr lang="ru-RU" sz="1400" dirty="0" smtClean="0">
                <a:latin typeface="Gungsuh" pitchFamily="18" charset="-127"/>
                <a:ea typeface="Gungsuh" pitchFamily="18" charset="-127"/>
              </a:rPr>
              <a:t>У </a:t>
            </a:r>
            <a:r>
              <a:rPr lang="ru-RU" sz="1400" dirty="0">
                <a:latin typeface="Gungsuh" pitchFamily="18" charset="-127"/>
                <a:ea typeface="Gungsuh" pitchFamily="18" charset="-127"/>
              </a:rPr>
              <a:t>участников проекта появилось стремление совершать добрые поступки. </a:t>
            </a:r>
            <a:r>
              <a:rPr lang="ru-RU" sz="1400" dirty="0" smtClean="0">
                <a:latin typeface="Gungsuh" pitchFamily="18" charset="-127"/>
                <a:ea typeface="Gungsuh" pitchFamily="18" charset="-127"/>
              </a:rPr>
              <a:t>Мы уверены, </a:t>
            </a:r>
            <a:r>
              <a:rPr lang="ru-RU" sz="1400" dirty="0">
                <a:latin typeface="Gungsuh" pitchFamily="18" charset="-127"/>
                <a:ea typeface="Gungsuh" pitchFamily="18" charset="-127"/>
              </a:rPr>
              <a:t>что дети будут стараться всегда, в любой ситуации говорить вежливые слова, совершать добрые поступки, делать добрые дела. </a:t>
            </a:r>
          </a:p>
        </p:txBody>
      </p:sp>
    </p:spTree>
    <p:extLst>
      <p:ext uri="{BB962C8B-B14F-4D97-AF65-F5344CB8AC3E}">
        <p14:creationId xmlns:p14="http://schemas.microsoft.com/office/powerpoint/2010/main" val="404308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51/1340045/slides/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620"/>
            <a:ext cx="9132507" cy="684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404664"/>
            <a:ext cx="84249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Arial Narrow" pitchFamily="34" charset="0"/>
                <a:ea typeface="Gungsuh" pitchFamily="18" charset="-127"/>
                <a:cs typeface="Aharoni" pitchFamily="2" charset="-79"/>
              </a:rPr>
              <a:t>Доброта нужна всем людям, </a:t>
            </a:r>
            <a:endParaRPr lang="ru-RU" b="1" i="1" dirty="0" smtClean="0">
              <a:solidFill>
                <a:srgbClr val="FF0000"/>
              </a:solidFill>
              <a:latin typeface="Arial Narrow" pitchFamily="34" charset="0"/>
              <a:ea typeface="Gungsuh" pitchFamily="18" charset="-127"/>
              <a:cs typeface="Aharoni" pitchFamily="2" charset="-79"/>
            </a:endParaRPr>
          </a:p>
          <a:p>
            <a:r>
              <a:rPr lang="ru-RU" b="1" i="1" dirty="0" smtClean="0">
                <a:solidFill>
                  <a:srgbClr val="FF0000"/>
                </a:solidFill>
                <a:latin typeface="Arial Narrow" pitchFamily="34" charset="0"/>
                <a:ea typeface="Gungsuh" pitchFamily="18" charset="-127"/>
                <a:cs typeface="Aharoni" pitchFamily="2" charset="-79"/>
              </a:rPr>
              <a:t>Пусть </a:t>
            </a:r>
            <a:r>
              <a:rPr lang="ru-RU" b="1" i="1" dirty="0">
                <a:solidFill>
                  <a:srgbClr val="FF0000"/>
                </a:solidFill>
                <a:latin typeface="Arial Narrow" pitchFamily="34" charset="0"/>
                <a:ea typeface="Gungsuh" pitchFamily="18" charset="-127"/>
                <a:cs typeface="Aharoni" pitchFamily="2" charset="-79"/>
              </a:rPr>
              <a:t>побольше добрых будет. </a:t>
            </a:r>
            <a:endParaRPr lang="ru-RU" b="1" i="1" dirty="0" smtClean="0">
              <a:solidFill>
                <a:srgbClr val="FF0000"/>
              </a:solidFill>
              <a:latin typeface="Arial Narrow" pitchFamily="34" charset="0"/>
              <a:ea typeface="Gungsuh" pitchFamily="18" charset="-127"/>
              <a:cs typeface="Aharoni" pitchFamily="2" charset="-79"/>
            </a:endParaRPr>
          </a:p>
          <a:p>
            <a:r>
              <a:rPr lang="ru-RU" b="1" i="1" dirty="0" smtClean="0">
                <a:solidFill>
                  <a:srgbClr val="FF0000"/>
                </a:solidFill>
                <a:latin typeface="Arial Narrow" pitchFamily="34" charset="0"/>
                <a:ea typeface="Gungsuh" pitchFamily="18" charset="-127"/>
                <a:cs typeface="Aharoni" pitchFamily="2" charset="-79"/>
              </a:rPr>
              <a:t>Говорят </a:t>
            </a:r>
            <a:r>
              <a:rPr lang="ru-RU" b="1" i="1" dirty="0">
                <a:solidFill>
                  <a:srgbClr val="FF0000"/>
                </a:solidFill>
                <a:latin typeface="Arial Narrow" pitchFamily="34" charset="0"/>
                <a:ea typeface="Gungsuh" pitchFamily="18" charset="-127"/>
                <a:cs typeface="Aharoni" pitchFamily="2" charset="-79"/>
              </a:rPr>
              <a:t>не зря при встрече: «Добрый день» и «Добрый вечер». </a:t>
            </a:r>
            <a:endParaRPr lang="ru-RU" b="1" i="1" dirty="0" smtClean="0">
              <a:solidFill>
                <a:srgbClr val="FF0000"/>
              </a:solidFill>
              <a:latin typeface="Arial Narrow" pitchFamily="34" charset="0"/>
              <a:ea typeface="Gungsuh" pitchFamily="18" charset="-127"/>
              <a:cs typeface="Aharoni" pitchFamily="2" charset="-79"/>
            </a:endParaRPr>
          </a:p>
          <a:p>
            <a:r>
              <a:rPr lang="ru-RU" b="1" i="1" dirty="0" smtClean="0">
                <a:solidFill>
                  <a:srgbClr val="FF0000"/>
                </a:solidFill>
                <a:latin typeface="Arial Narrow" pitchFamily="34" charset="0"/>
                <a:ea typeface="Gungsuh" pitchFamily="18" charset="-127"/>
                <a:cs typeface="Aharoni" pitchFamily="2" charset="-79"/>
              </a:rPr>
              <a:t>И </a:t>
            </a:r>
            <a:r>
              <a:rPr lang="ru-RU" b="1" i="1" dirty="0">
                <a:solidFill>
                  <a:srgbClr val="FF0000"/>
                </a:solidFill>
                <a:latin typeface="Arial Narrow" pitchFamily="34" charset="0"/>
                <a:ea typeface="Gungsuh" pitchFamily="18" charset="-127"/>
                <a:cs typeface="Aharoni" pitchFamily="2" charset="-79"/>
              </a:rPr>
              <a:t>не зря ведь есть у нас </a:t>
            </a:r>
            <a:r>
              <a:rPr lang="ru-RU" b="1" i="1" dirty="0" smtClean="0">
                <a:solidFill>
                  <a:srgbClr val="FF0000"/>
                </a:solidFill>
                <a:latin typeface="Arial Narrow" pitchFamily="34" charset="0"/>
                <a:ea typeface="Gungsuh" pitchFamily="18" charset="-127"/>
                <a:cs typeface="Aharoni" pitchFamily="2" charset="-79"/>
              </a:rPr>
              <a:t>пожеланье </a:t>
            </a:r>
            <a:r>
              <a:rPr lang="ru-RU" b="1" i="1" dirty="0">
                <a:solidFill>
                  <a:srgbClr val="FF0000"/>
                </a:solidFill>
                <a:latin typeface="Arial Narrow" pitchFamily="34" charset="0"/>
                <a:ea typeface="Gungsuh" pitchFamily="18" charset="-127"/>
                <a:cs typeface="Aharoni" pitchFamily="2" charset="-79"/>
              </a:rPr>
              <a:t>«В добрый час». </a:t>
            </a:r>
            <a:endParaRPr lang="ru-RU" b="1" i="1" dirty="0" smtClean="0">
              <a:solidFill>
                <a:srgbClr val="FF0000"/>
              </a:solidFill>
              <a:latin typeface="Arial Narrow" pitchFamily="34" charset="0"/>
              <a:ea typeface="Gungsuh" pitchFamily="18" charset="-127"/>
              <a:cs typeface="Aharoni" pitchFamily="2" charset="-79"/>
            </a:endParaRPr>
          </a:p>
          <a:p>
            <a:r>
              <a:rPr lang="ru-RU" b="1" i="1" dirty="0" smtClean="0">
                <a:solidFill>
                  <a:srgbClr val="FF0000"/>
                </a:solidFill>
                <a:latin typeface="Arial Narrow" pitchFamily="34" charset="0"/>
                <a:ea typeface="Gungsuh" pitchFamily="18" charset="-127"/>
                <a:cs typeface="Aharoni" pitchFamily="2" charset="-79"/>
              </a:rPr>
              <a:t>Доброта </a:t>
            </a:r>
            <a:r>
              <a:rPr lang="ru-RU" b="1" i="1" dirty="0">
                <a:solidFill>
                  <a:srgbClr val="FF0000"/>
                </a:solidFill>
                <a:latin typeface="Arial Narrow" pitchFamily="34" charset="0"/>
                <a:ea typeface="Gungsuh" pitchFamily="18" charset="-127"/>
                <a:cs typeface="Aharoni" pitchFamily="2" charset="-79"/>
              </a:rPr>
              <a:t>– она от </a:t>
            </a:r>
            <a:r>
              <a:rPr lang="ru-RU" b="1" i="1" dirty="0" smtClean="0">
                <a:solidFill>
                  <a:srgbClr val="FF0000"/>
                </a:solidFill>
                <a:latin typeface="Arial Narrow" pitchFamily="34" charset="0"/>
                <a:ea typeface="Gungsuh" pitchFamily="18" charset="-127"/>
                <a:cs typeface="Aharoni" pitchFamily="2" charset="-79"/>
              </a:rPr>
              <a:t>века, </a:t>
            </a:r>
            <a:r>
              <a:rPr lang="ru-RU" b="1" i="1" dirty="0">
                <a:solidFill>
                  <a:srgbClr val="FF0000"/>
                </a:solidFill>
                <a:latin typeface="Arial Narrow" pitchFamily="34" charset="0"/>
                <a:ea typeface="Gungsuh" pitchFamily="18" charset="-127"/>
                <a:cs typeface="Aharoni" pitchFamily="2" charset="-79"/>
              </a:rPr>
              <a:t>украшенье человека! </a:t>
            </a:r>
          </a:p>
        </p:txBody>
      </p:sp>
      <p:pic>
        <p:nvPicPr>
          <p:cNvPr id="4" name="Рисунок 3" descr="F:\рабочий стол 2019\проэкт в д.саду 2020\фото собрание 2020\20200227_15481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9762" y="1857667"/>
            <a:ext cx="4644516" cy="3131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F:\рабочий стол 2019\проэкт в д.саду 2020\фото собрание 2020\20200210_094157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4509120"/>
            <a:ext cx="3753850" cy="21833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F:\рабочий стол 2019\проэкт в д.саду 2020\фото собрание 2020\20200212_104745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748" y="4562570"/>
            <a:ext cx="3978220" cy="23948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495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89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51/1340045/slides/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93" y="36003"/>
            <a:ext cx="9132507" cy="684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404664"/>
            <a:ext cx="61926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7030A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Обоснование  проблемы:</a:t>
            </a:r>
            <a:endParaRPr lang="ru-RU" sz="1600" i="1" dirty="0">
              <a:solidFill>
                <a:srgbClr val="7030A0"/>
              </a:solidFill>
              <a:latin typeface="Gungsuh" pitchFamily="18" charset="-127"/>
              <a:ea typeface="Gungsuh" pitchFamily="18" charset="-127"/>
              <a:cs typeface="Times New Roman" pitchFamily="18" charset="0"/>
            </a:endParaRPr>
          </a:p>
          <a:p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Недостаточная  </a:t>
            </a:r>
            <a:r>
              <a:rPr lang="ru-RU" sz="1600" dirty="0" err="1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сформированость</a:t>
            </a:r>
            <a:r>
              <a:rPr lang="ru-RU" sz="16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 первоначальных представлений о правилах поведения, хороших и плохих поступках, неумение сопереживать близким, сверстникам, осознавать свои поступки, отсутствие  готовности сделать хорошее для них.</a:t>
            </a:r>
          </a:p>
          <a:p>
            <a:r>
              <a:rPr lang="ru-RU" sz="1600" b="1" dirty="0"/>
              <a:t> </a:t>
            </a:r>
            <a:endParaRPr lang="ru-RU" sz="1600" i="1" dirty="0"/>
          </a:p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i="1" dirty="0">
                <a:solidFill>
                  <a:srgbClr val="7030A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Цель проекта</a:t>
            </a:r>
            <a:r>
              <a:rPr lang="ru-RU" sz="1600" i="1" dirty="0">
                <a:solidFill>
                  <a:srgbClr val="7030A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:</a:t>
            </a:r>
          </a:p>
          <a:p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1. Создание условий для формирования первоначальных представлений о нравственных чувствах и эмоциях.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:\рабочий стол 2019\проэкт в д.саду 2020\фото собрание 2020\20200210_09382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36771">
            <a:off x="6169145" y="2484927"/>
            <a:ext cx="2613605" cy="135965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F:\рабочий стол 2019\проэкт в д.саду 2020\фото собрание 2020\20200217_16493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34921">
            <a:off x="6294848" y="4243910"/>
            <a:ext cx="2362200" cy="177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F:\рабочий стол 2019\фото ср. гр. Снежинка 2019-2020гг\20191119_163945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5719" y="3284984"/>
            <a:ext cx="2946400" cy="1657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8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51/1340045/slides/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003"/>
            <a:ext cx="9132507" cy="684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60648"/>
            <a:ext cx="8568952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Gungsuh" pitchFamily="18" charset="-127"/>
                <a:ea typeface="Gungsuh" pitchFamily="18" charset="-127"/>
              </a:rPr>
              <a:t>Задачи проекта:</a:t>
            </a:r>
            <a:r>
              <a:rPr lang="ru-RU" i="1" dirty="0">
                <a:solidFill>
                  <a:srgbClr val="7030A0"/>
                </a:solidFill>
                <a:latin typeface="Gungsuh" pitchFamily="18" charset="-127"/>
                <a:ea typeface="Gungsuh" pitchFamily="18" charset="-127"/>
              </a:rPr>
              <a:t> </a:t>
            </a:r>
            <a:endParaRPr lang="ru-RU" dirty="0">
              <a:solidFill>
                <a:srgbClr val="7030A0"/>
              </a:solidFill>
              <a:latin typeface="Gungsuh" pitchFamily="18" charset="-127"/>
              <a:ea typeface="Gungsuh" pitchFamily="18" charset="-127"/>
            </a:endParaRPr>
          </a:p>
          <a:p>
            <a:pPr algn="ctr"/>
            <a:r>
              <a:rPr lang="ru-RU" sz="1400" b="1" i="1" dirty="0">
                <a:solidFill>
                  <a:srgbClr val="C00000"/>
                </a:solidFill>
              </a:rPr>
              <a:t> Для детей</a:t>
            </a:r>
            <a:r>
              <a:rPr lang="ru-RU" sz="1400" i="1" dirty="0">
                <a:solidFill>
                  <a:srgbClr val="C00000"/>
                </a:solidFill>
              </a:rPr>
              <a:t> </a:t>
            </a:r>
            <a:r>
              <a:rPr lang="ru-RU" sz="1400" b="1" i="1" dirty="0">
                <a:solidFill>
                  <a:srgbClr val="C00000"/>
                </a:solidFill>
              </a:rPr>
              <a:t>-</a:t>
            </a:r>
            <a:endParaRPr lang="ru-RU" sz="1400" i="1" dirty="0">
              <a:solidFill>
                <a:srgbClr val="C00000"/>
              </a:solidFill>
            </a:endParaRPr>
          </a:p>
          <a:p>
            <a:pPr lvl="0"/>
            <a:r>
              <a:rPr lang="ru-RU" sz="16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1.Уточнить </a:t>
            </a:r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знания детей о добрых и злых поступках и их последствиях;</a:t>
            </a:r>
          </a:p>
          <a:p>
            <a:pPr lvl="0"/>
            <a:r>
              <a:rPr lang="ru-RU" sz="16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2.Расширить </a:t>
            </a:r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представления детей о понятиях «добро», «зло» и  их важности в жизни людей;</a:t>
            </a:r>
          </a:p>
          <a:p>
            <a:pPr lvl="0"/>
            <a:r>
              <a:rPr lang="ru-RU" sz="16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3.Вхождение </a:t>
            </a:r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детей в проблемную игровую ситуацию (ведущая роль педагога);</a:t>
            </a:r>
          </a:p>
          <a:p>
            <a:pPr lvl="0"/>
            <a:r>
              <a:rPr lang="ru-RU" sz="16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4.Развивать </a:t>
            </a:r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умение оценивать свои  поступки  и поступки окружающих,  поощрять стремление  совершать добрые поступки; </a:t>
            </a:r>
          </a:p>
          <a:p>
            <a:pPr lvl="0"/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Формировать доброжелательные дружеские взаимоотношения между детьми</a:t>
            </a:r>
            <a:r>
              <a:rPr lang="ru-RU" sz="16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;</a:t>
            </a:r>
          </a:p>
          <a:p>
            <a:pPr lvl="0"/>
            <a:endParaRPr lang="ru-RU" sz="1400" dirty="0"/>
          </a:p>
          <a:p>
            <a:endParaRPr lang="ru-RU" sz="1400" b="1" dirty="0" smtClean="0"/>
          </a:p>
          <a:p>
            <a:endParaRPr lang="ru-RU" sz="1400" b="1" dirty="0"/>
          </a:p>
          <a:p>
            <a:r>
              <a:rPr lang="ru-RU" sz="1400" b="1" dirty="0" smtClean="0"/>
              <a:t> </a:t>
            </a:r>
          </a:p>
          <a:p>
            <a:pPr algn="ctr"/>
            <a:r>
              <a:rPr lang="ru-RU" sz="1400" b="1" i="1" dirty="0" smtClean="0">
                <a:solidFill>
                  <a:srgbClr val="C00000"/>
                </a:solidFill>
              </a:rPr>
              <a:t>Для </a:t>
            </a:r>
            <a:r>
              <a:rPr lang="ru-RU" sz="1400" b="1" i="1" dirty="0">
                <a:solidFill>
                  <a:srgbClr val="C00000"/>
                </a:solidFill>
              </a:rPr>
              <a:t>родителей </a:t>
            </a:r>
            <a:r>
              <a:rPr lang="ru-RU" sz="1400" b="1" i="1" dirty="0" smtClean="0">
                <a:solidFill>
                  <a:srgbClr val="C00000"/>
                </a:solidFill>
              </a:rPr>
              <a:t>–</a:t>
            </a:r>
          </a:p>
          <a:p>
            <a:pPr algn="ctr"/>
            <a:r>
              <a:rPr lang="ru-RU" sz="16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1.Способствовать </a:t>
            </a:r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созданию активной позиции родителей в  формировании у детей нравственных чувств; привитии им моральных норм поведения.</a:t>
            </a:r>
          </a:p>
          <a:p>
            <a:pPr algn="just"/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 </a:t>
            </a:r>
            <a:r>
              <a:rPr lang="ru-RU" sz="16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2.Обогащать </a:t>
            </a:r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детско-родительские отношения опытом совместной  творческой деятельности в условиях детского сада и</a:t>
            </a:r>
            <a:r>
              <a:rPr lang="ru-RU" sz="1600" b="1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 </a:t>
            </a:r>
            <a:r>
              <a:rPr lang="ru-RU" sz="16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семьи, вызывать положительные эмоции в процессе данной деятельности. </a:t>
            </a:r>
            <a:endParaRPr lang="ru-RU" sz="1600" dirty="0" smtClean="0">
              <a:solidFill>
                <a:srgbClr val="C00000"/>
              </a:solidFill>
              <a:latin typeface="Gungsuh" pitchFamily="18" charset="-127"/>
              <a:ea typeface="Gungsuh" pitchFamily="18" charset="-127"/>
            </a:endParaRPr>
          </a:p>
          <a:p>
            <a:endParaRPr lang="ru-RU" sz="1400" dirty="0"/>
          </a:p>
        </p:txBody>
      </p:sp>
      <p:pic>
        <p:nvPicPr>
          <p:cNvPr id="4" name="Рисунок 3" descr="C:\Users\Елена\Desktop\20200129_180446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826540">
            <a:off x="6588224" y="5455323"/>
            <a:ext cx="2376264" cy="11521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F:\рабочий стол 2019\фото ср. гр. Снежинка 2019-2020гг\зимние постройки ср.гр\20200123_085535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 b="-21"/>
          <a:stretch/>
        </p:blipFill>
        <p:spPr bwMode="auto">
          <a:xfrm>
            <a:off x="6156176" y="2825887"/>
            <a:ext cx="2252723" cy="12696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3884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51/1340045/slides/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146" y="8620"/>
            <a:ext cx="9132507" cy="684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16631"/>
            <a:ext cx="835292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Предполагаемый результат:</a:t>
            </a: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400" b="1" i="1" dirty="0" smtClean="0">
                <a:solidFill>
                  <a:srgbClr val="7030A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Для детей</a:t>
            </a:r>
            <a:r>
              <a:rPr lang="ru-RU" sz="1400" i="1" dirty="0" smtClean="0">
                <a:solidFill>
                  <a:srgbClr val="7030A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: </a:t>
            </a:r>
            <a:r>
              <a:rPr lang="ru-RU" sz="1400" i="1" dirty="0" smtClean="0">
                <a:latin typeface="Gungsuh" pitchFamily="18" charset="-127"/>
                <a:ea typeface="Gungsuh" pitchFamily="18" charset="-127"/>
                <a:cs typeface="Times New Roman" pitchFamily="18" charset="0"/>
              </a:rPr>
              <a:t> 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- Дети имеют четкое представление о доброте, добрых поступках.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- Дети знают стихи, пословицы о доброте, считалки, </a:t>
            </a:r>
            <a:r>
              <a:rPr lang="ru-RU" sz="1400" dirty="0" err="1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мирилки</a:t>
            </a:r>
            <a:r>
              <a:rPr lang="ru-RU" sz="14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. Они стали охотнее их применять в совместной деятельности. Обогатился словарный запас по данной теме.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- Пополнение центра литературы в группе книгами о добре и добрых поступках.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- У детей повысилась способность договариваться между собой, оказывать друг другу поддержку.</a:t>
            </a: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Елена\Desktop\20200207_16043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701531"/>
            <a:ext cx="3456384" cy="20832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F:\рабочий стол 2019\проэкт в д.саду 2020\фото собрание 2020\20200110_16055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204" y="2701531"/>
            <a:ext cx="3888432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F:\рабочий стол 2019\проэкт в д.саду 2020\фото собрание 2020\20200217_164950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1605" y="4221088"/>
            <a:ext cx="2156773" cy="20678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329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51/1340045/slides/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062" y="79558"/>
            <a:ext cx="9132507" cy="684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332656"/>
            <a:ext cx="72008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родителей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- Активная позиция в формировании у детей нравственных чувств, привитии им  моральных норм поведения.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- Интерес к деятельности ДОУ в целом и группы в частности- возможность участвовать в образовательном процессе, проявлять свое творчество.  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- Сближение с детьми при совместной деятельности, установление близких, доверительных отношений.</a:t>
            </a: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педагогов</a:t>
            </a:r>
            <a:r>
              <a:rPr lang="ru-RU" sz="16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 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Приобретение знаний и практических умений.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Установление партнерского взаимодействия с родителями воспитанников.</a:t>
            </a:r>
          </a:p>
          <a:p>
            <a:pPr marL="285750" indent="-285750">
              <a:buFontTx/>
              <a:buChar char="-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:\рабочий стол 2019\фото ср. гр. Снежинка 2019-2020гг\зимние постройки ср.гр\20200208_10170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1820" y="2420888"/>
            <a:ext cx="2248052" cy="1656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F:\рабочий стол 2019\фото ср. гр. Снежинка 2019-2020гг\зимние постройки ср.гр\20200208_101625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2420888"/>
            <a:ext cx="2664296" cy="1656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F:\рабочий стол 2019\фото ср. гр. Снежинка 2019-2020гг\зимние постройки ср.гр\IMG-20200208-WA0000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981" y="4897272"/>
            <a:ext cx="3188157" cy="200253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F:\рабочий стол 2019\фото ср. гр. Снежинка 2019-2020гг\зимние постройки ср.гр\IMG-20200208-WA0002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4897272"/>
            <a:ext cx="2880320" cy="19802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131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51/1340045/slides/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003"/>
            <a:ext cx="9132507" cy="684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404664"/>
            <a:ext cx="856895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Интеграция образовательных областей</a:t>
            </a:r>
            <a:r>
              <a:rPr lang="ru-RU" sz="16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 </a:t>
            </a: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- Социально-коммуникативное развитие.</a:t>
            </a: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- Физическое развитие.</a:t>
            </a: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- Художественно-эстетическое развитие.</a:t>
            </a: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- Речевое развитие.</a:t>
            </a: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-Познавательное </a:t>
            </a:r>
            <a:r>
              <a:rPr lang="ru-RU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развитие</a:t>
            </a:r>
          </a:p>
          <a:p>
            <a:pPr algn="ctr"/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Формы и методы реализации  проекта:  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                                                                                     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- </a:t>
            </a:r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Чтение художественной литературы, пословиц по теме.</a:t>
            </a: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- Просмотр презентаций, м/ф.</a:t>
            </a: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- Рассматривание сюжетных картин, иллюстраций, альбомов, фотографий.</a:t>
            </a: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- Решение проблемных ситуаций.</a:t>
            </a: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- Сюжетные, пальчиковые, дидактические игры.</a:t>
            </a: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- Беседы.</a:t>
            </a: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- Выставка рисунков, поделок, фотовыставки.</a:t>
            </a: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- Разучивание стихов, пословиц,  песен, отгадывание загадок.</a:t>
            </a: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- Рисование, аппликация, лепка.</a:t>
            </a:r>
            <a:r>
              <a:rPr lang="ru-RU" b="1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 </a:t>
            </a:r>
            <a:endParaRPr lang="ru-RU" dirty="0">
              <a:solidFill>
                <a:srgbClr val="C00000"/>
              </a:solidFill>
              <a:latin typeface="Gungsuh" pitchFamily="18" charset="-127"/>
              <a:ea typeface="Gungsuh" pitchFamily="18" charset="-127"/>
              <a:cs typeface="Times New Roman" pitchFamily="18" charset="0"/>
            </a:endParaRP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- Развлечения, досуги.</a:t>
            </a:r>
            <a:r>
              <a:rPr lang="ru-RU" sz="14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 </a:t>
            </a:r>
          </a:p>
          <a:p>
            <a:r>
              <a:rPr lang="ru-RU" b="1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171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51/1340045/slides/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54" y="20610"/>
            <a:ext cx="9132507" cy="684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332654"/>
            <a:ext cx="8496944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>
                <a:solidFill>
                  <a:srgbClr val="7030A0"/>
                </a:solidFill>
              </a:rPr>
              <a:t>Ресурсное обеспечение</a:t>
            </a:r>
            <a:endParaRPr lang="ru-RU" sz="1600" i="1" dirty="0">
              <a:solidFill>
                <a:srgbClr val="7030A0"/>
              </a:solidFill>
            </a:endParaRP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-Художественная литература по теме.</a:t>
            </a: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-Наглядный материал (презентации, картинки, плакаты, -фотографии, книги, сказки, м/ф по теме).</a:t>
            </a: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-мультимедийное оборудование.</a:t>
            </a: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-Аудио проигрыватель</a:t>
            </a: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-Материалы для детского творчества (цветная бумага, гуашь, карандаши, </a:t>
            </a:r>
            <a:r>
              <a:rPr lang="ru-RU" i="1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пластилин,  ножницы, цветной картон).</a:t>
            </a:r>
          </a:p>
          <a:p>
            <a:pPr algn="ctr"/>
            <a:r>
              <a:rPr lang="ru-RU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Предварительная </a:t>
            </a:r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работа:</a:t>
            </a: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- Познакомить детей и родителей с темой проекта, обозначить значимость выбранной темы.</a:t>
            </a: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- В ходе работы над проектом подвести детей к пониманию того, что добро приносит радость, что добрый человек – хороший друг.</a:t>
            </a: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- Доброта украшает наш мир, и чем ее больше, тем красивее и светлей мир вокруг нас.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родителями:</a:t>
            </a: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- Консультация для родителей «Нравственное воспитание детей»..</a:t>
            </a:r>
          </a:p>
          <a:p>
            <a:r>
              <a:rPr lang="ru-RU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- Консультация для родителей «Вежливость воспитывается вежливостью»</a:t>
            </a:r>
          </a:p>
        </p:txBody>
      </p:sp>
    </p:spTree>
    <p:extLst>
      <p:ext uri="{BB962C8B-B14F-4D97-AF65-F5344CB8AC3E}">
        <p14:creationId xmlns:p14="http://schemas.microsoft.com/office/powerpoint/2010/main" val="115201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1076</TotalTime>
  <Words>753</Words>
  <Application>Microsoft Office PowerPoint</Application>
  <PresentationFormat>Экран (4:3)</PresentationFormat>
  <Paragraphs>156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психогимнастика «Поделись улыбкой», «Дружные ребята».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детское образовательное учреждение №20 детский сад « Снегурочка»          Тема проекта: Добрым быть совсем не сложно»</dc:title>
  <dc:creator>Елена</dc:creator>
  <cp:lastModifiedBy>Елена</cp:lastModifiedBy>
  <cp:revision>67</cp:revision>
  <dcterms:created xsi:type="dcterms:W3CDTF">2020-03-11T06:39:59Z</dcterms:created>
  <dcterms:modified xsi:type="dcterms:W3CDTF">2022-02-12T02:56:10Z</dcterms:modified>
</cp:coreProperties>
</file>