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69" r:id="rId4"/>
    <p:sldId id="257" r:id="rId5"/>
    <p:sldId id="276" r:id="rId6"/>
    <p:sldId id="259" r:id="rId7"/>
    <p:sldId id="258" r:id="rId8"/>
    <p:sldId id="260" r:id="rId9"/>
    <p:sldId id="280" r:id="rId10"/>
    <p:sldId id="277" r:id="rId11"/>
    <p:sldId id="275" r:id="rId12"/>
    <p:sldId id="266" r:id="rId13"/>
    <p:sldId id="279" r:id="rId14"/>
    <p:sldId id="271" r:id="rId15"/>
    <p:sldId id="267" r:id="rId16"/>
    <p:sldId id="273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ю9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4" descr="https://avatars.mds.yandex.net/get-pdb/1549090/76a0f96f-ddf3-40cf-80fb-8392db86facd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-99392"/>
            <a:ext cx="5112568" cy="5112568"/>
          </a:xfrm>
          <a:prstGeom prst="rect">
            <a:avLst/>
          </a:prstGeom>
          <a:noFill/>
        </p:spPr>
      </p:pic>
      <p:pic>
        <p:nvPicPr>
          <p:cNvPr id="5" name="Picture 2" descr="C:\Users\Admin\.android_secure\папка\3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264" y="1700808"/>
            <a:ext cx="1856589" cy="51571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643074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2800" dirty="0" smtClean="0">
                <a:latin typeface="Arial Black" pitchFamily="34" charset="0"/>
              </a:rPr>
              <a:t>Выделите грамматические основы в предложении. Определите, простое или сложное предложение. </a:t>
            </a:r>
            <a:endParaRPr lang="ru-RU" sz="2800" dirty="0"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428868"/>
            <a:ext cx="8229600" cy="2686056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pPr indent="342900" algn="just">
              <a:buNone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Кедровка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перестала кричать, неторопливо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ощипалась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, задрала голову, и по лесу снова понеслось её скрипучее «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кра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!»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i.mycdn.me/i?r=AzEPZsRbOZEKgBhR0XGMT1RkXG105nsGYnEoEKvVHcfrjKaKTM5SRkZCeTgDn6uOyi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ikids.ru/image/view?id=zQmQgLx3jGAAIAmE_eIodua-AUVLM1r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428604"/>
            <a:ext cx="8371660" cy="56165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643074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atin typeface="Arial Black" pitchFamily="34" charset="0"/>
              </a:rPr>
              <a:t>Проверяем себя</a:t>
            </a:r>
            <a:endParaRPr lang="ru-RU" sz="3600" dirty="0"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428868"/>
            <a:ext cx="8229600" cy="2686056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pPr indent="342900" algn="just">
              <a:lnSpc>
                <a:spcPct val="150000"/>
              </a:lnSpc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Кедровка перестала кричать, неторопливо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ощипалась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, задрала голову, и по лесу снова понеслось её скрипучее «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кра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!»</a:t>
            </a: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1214414" y="3071810"/>
            <a:ext cx="1785950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4071934" y="3000372"/>
            <a:ext cx="3143272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4071934" y="3143248"/>
            <a:ext cx="3071834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7072330" y="3000372"/>
            <a:ext cx="1428760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7072330" y="3143248"/>
            <a:ext cx="1428760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3214678" y="3714752"/>
            <a:ext cx="1928826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3214678" y="3857628"/>
            <a:ext cx="2000264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5429256" y="3714752"/>
            <a:ext cx="1428760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5429256" y="3857628"/>
            <a:ext cx="1428760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4000496" y="4286256"/>
            <a:ext cx="1785950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4000496" y="4429132"/>
            <a:ext cx="1785950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857224" y="5000636"/>
            <a:ext cx="1071570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Овал 15"/>
          <p:cNvSpPr/>
          <p:nvPr/>
        </p:nvSpPr>
        <p:spPr>
          <a:xfrm>
            <a:off x="8286776" y="3286124"/>
            <a:ext cx="357190" cy="42862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/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ru-RU" b="1" i="1" dirty="0" smtClean="0">
                <a:latin typeface="Arial Black" pitchFamily="34" charset="0"/>
              </a:rPr>
              <a:t>Упр. 188</a:t>
            </a:r>
            <a:endParaRPr lang="ru-RU" b="1" i="1" dirty="0"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43510"/>
          </a:xfrm>
          <a:solidFill>
            <a:srgbClr val="92D050"/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indent="342900" algn="just">
              <a:lnSpc>
                <a:spcPct val="150000"/>
              </a:lnSpc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Они паутинками спустились на землю, и хрусталики инея тотчас вспыхнули холодными огнем. </a:t>
            </a:r>
          </a:p>
          <a:p>
            <a:pPr indent="342900" algn="just">
              <a:lnSpc>
                <a:spcPct val="150000"/>
              </a:lnSpc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Наконец появилась луна, в тот же миг начались чудеса. (Т. Крюкова)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4572000" y="2428868"/>
            <a:ext cx="1857388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4572000" y="2285992"/>
            <a:ext cx="1857388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1357290" y="2285992"/>
            <a:ext cx="714380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6572264" y="3000372"/>
            <a:ext cx="2071702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1428728" y="3071810"/>
            <a:ext cx="2071702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6572264" y="3143248"/>
            <a:ext cx="2071702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3000364" y="4714884"/>
            <a:ext cx="2000264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3000364" y="4572008"/>
            <a:ext cx="2000264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5143504" y="4572008"/>
            <a:ext cx="857256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857224" y="5357826"/>
            <a:ext cx="1714512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857224" y="5572140"/>
            <a:ext cx="1714512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>
            <a:off x="2714612" y="5357826"/>
            <a:ext cx="1357322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" name="Овал 17"/>
          <p:cNvSpPr/>
          <p:nvPr/>
        </p:nvSpPr>
        <p:spPr>
          <a:xfrm>
            <a:off x="857224" y="2571744"/>
            <a:ext cx="357190" cy="42862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Arial Black" pitchFamily="34" charset="0"/>
              </a:rPr>
              <a:t>«Закончи предложение»: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Выберите понравившуюся фразу и продолжите её:</a:t>
            </a:r>
          </a:p>
          <a:p>
            <a:pPr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• На уроке я узнал(а)…</a:t>
            </a:r>
          </a:p>
          <a:p>
            <a:pPr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• Мне было интересно…</a:t>
            </a:r>
          </a:p>
          <a:p>
            <a:pPr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• Теперь я могу…</a:t>
            </a:r>
          </a:p>
          <a:p>
            <a:pPr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• Я научился(ась)…</a:t>
            </a:r>
          </a:p>
          <a:p>
            <a:pPr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• Меня удивило…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4929198"/>
            <a:ext cx="8229600" cy="1143000"/>
          </a:xfrm>
          <a:solidFill>
            <a:srgbClr val="00B050"/>
          </a:solidFill>
        </p:spPr>
        <p:txBody>
          <a:bodyPr/>
          <a:lstStyle/>
          <a:p>
            <a:r>
              <a:rPr lang="ru-RU" dirty="0" smtClean="0">
                <a:latin typeface="Arial Black" pitchFamily="34" charset="0"/>
              </a:rPr>
              <a:t>Ф.М. Достоевский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642918"/>
            <a:ext cx="4857784" cy="4097335"/>
          </a:xfrm>
          <a:solidFill>
            <a:srgbClr val="FFFF00"/>
          </a:solidFill>
        </p:spPr>
        <p:txBody>
          <a:bodyPr>
            <a:normAutofit/>
          </a:bodyPr>
          <a:lstStyle/>
          <a:p>
            <a:pPr indent="342900" algn="ctr">
              <a:buNone/>
            </a:pPr>
            <a:r>
              <a:rPr lang="ru-RU" sz="3600" dirty="0" smtClean="0">
                <a:latin typeface="Arial" pitchFamily="34" charset="0"/>
                <a:cs typeface="Arial" pitchFamily="34" charset="0"/>
              </a:rPr>
              <a:t>Образование – это главная задача нашего времени, первый шаг к любой деятельности</a:t>
            </a:r>
          </a:p>
          <a:p>
            <a:endParaRPr lang="ru-RU" dirty="0"/>
          </a:p>
        </p:txBody>
      </p:sp>
      <p:pic>
        <p:nvPicPr>
          <p:cNvPr id="1026" name="Picture 2" descr="https://avatars.mds.yandex.net/get-zen_doc/5233619/pub_60fbceeabb5d9f5153426efc_60fbcefed0a97d540080aa5d/scale_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70" y="714356"/>
            <a:ext cx="2915820" cy="40005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ru-RU" b="1" dirty="0" smtClean="0">
                <a:latin typeface="Arial Black" pitchFamily="34" charset="0"/>
              </a:rPr>
              <a:t>Домашнее задание</a:t>
            </a:r>
            <a:endParaRPr lang="ru-RU" b="1" dirty="0"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571612"/>
            <a:ext cx="8229600" cy="4525963"/>
          </a:xfr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ru-RU" sz="4800" dirty="0" smtClean="0"/>
              <a:t>Упр. 187.</a:t>
            </a:r>
          </a:p>
          <a:p>
            <a:r>
              <a:rPr lang="ru-RU" sz="4800" dirty="0" smtClean="0"/>
              <a:t>Дополнительное – упр. 190.</a:t>
            </a:r>
          </a:p>
          <a:p>
            <a:r>
              <a:rPr lang="ru-RU" sz="4800" dirty="0" smtClean="0"/>
              <a:t>Выучить схему</a:t>
            </a:r>
            <a:endParaRPr lang="ru-RU" sz="4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7652" name="Picture 4" descr="https://avatars.mds.yandex.net/get-zen_doc/3582174/pub_60223d4bb73c460f6c6c712d_60223dc0390eb32b9bd26ceb/scale_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642918"/>
            <a:ext cx="3783654" cy="5857916"/>
          </a:xfrm>
          <a:prstGeom prst="rect">
            <a:avLst/>
          </a:prstGeom>
          <a:noFill/>
        </p:spPr>
      </p:pic>
      <p:pic>
        <p:nvPicPr>
          <p:cNvPr id="27654" name="Picture 6" descr="https://images.ua.prom.st/771553332_w640_h640_folio-shb-zarli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18422" y="642918"/>
            <a:ext cx="4393438" cy="58579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4929198"/>
            <a:ext cx="8229600" cy="1143000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ru-RU" b="1" dirty="0" smtClean="0">
                <a:latin typeface="Arial Black" pitchFamily="34" charset="0"/>
              </a:rPr>
              <a:t>Ф.М. Достоевский</a:t>
            </a:r>
            <a:endParaRPr lang="ru-RU" b="1" dirty="0"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642918"/>
            <a:ext cx="4857784" cy="4097335"/>
          </a:xfr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>
            <a:normAutofit lnSpcReduction="10000"/>
          </a:bodyPr>
          <a:lstStyle/>
          <a:p>
            <a:pPr indent="342900" algn="just">
              <a:buNone/>
            </a:pPr>
            <a:r>
              <a:rPr lang="ru-RU" sz="4000" dirty="0" smtClean="0">
                <a:latin typeface="Arial Black" pitchFamily="34" charset="0"/>
                <a:cs typeface="Arial" pitchFamily="34" charset="0"/>
              </a:rPr>
              <a:t>Образование – это главная задача нашего времени, первый шаг к любой деятельности</a:t>
            </a:r>
            <a:endParaRPr lang="ru-RU" sz="4000" dirty="0">
              <a:latin typeface="Arial Black" pitchFamily="34" charset="0"/>
              <a:cs typeface="Arial" pitchFamily="34" charset="0"/>
            </a:endParaRPr>
          </a:p>
        </p:txBody>
      </p:sp>
      <p:pic>
        <p:nvPicPr>
          <p:cNvPr id="1026" name="Picture 2" descr="https://avatars.mds.yandex.net/get-zen_doc/5233619/pub_60fbceeabb5d9f5153426efc_60fbcefed0a97d540080aa5d/scale_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70" y="714356"/>
            <a:ext cx="2915820" cy="40005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uiExpand="1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8786874" cy="1714512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ru-RU" sz="3200" dirty="0" smtClean="0">
                <a:latin typeface="Arial Black" pitchFamily="34" charset="0"/>
              </a:rPr>
              <a:t>Выделите грамматическую основу предложений, определить их вид </a:t>
            </a:r>
            <a:endParaRPr lang="ru-RU" sz="3200" b="1" dirty="0"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071678"/>
            <a:ext cx="8643998" cy="4525963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/>
          <a:lstStyle/>
          <a:p>
            <a:pPr marL="514350" indent="-514350">
              <a:buAutoNum type="arabicPeriod"/>
            </a:pPr>
            <a:r>
              <a:rPr lang="ru-RU" sz="4400" dirty="0" smtClean="0">
                <a:latin typeface="Arial" pitchFamily="34" charset="0"/>
                <a:cs typeface="Arial" pitchFamily="34" charset="0"/>
              </a:rPr>
              <a:t>Вот и вода поднялась и затопила  бобровую хатку! </a:t>
            </a:r>
          </a:p>
          <a:p>
            <a:pPr marL="514350" indent="-514350">
              <a:buAutoNum type="arabicPeriod"/>
            </a:pPr>
            <a:endParaRPr lang="ru-RU" sz="4400" dirty="0" smtClean="0">
              <a:latin typeface="Arial" pitchFamily="34" charset="0"/>
              <a:cs typeface="Arial" pitchFamily="34" charset="0"/>
            </a:endParaRPr>
          </a:p>
          <a:p>
            <a:pPr marL="514350" indent="-514350">
              <a:buAutoNum type="arabicPeriod"/>
            </a:pPr>
            <a:r>
              <a:rPr lang="ru-RU" sz="4400" dirty="0" smtClean="0">
                <a:latin typeface="Arial" pitchFamily="34" charset="0"/>
                <a:cs typeface="Arial" pitchFamily="34" charset="0"/>
              </a:rPr>
              <a:t>Бобры перетащили бобрят на сухие листья, но вода подобралась еще выше.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Arial Black" pitchFamily="34" charset="0"/>
              </a:rPr>
              <a:t>Сигнальные карточки 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00298" y="2000240"/>
            <a:ext cx="4000528" cy="4197361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/>
              <a:t>Все верно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Есть ошибка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Все неверно 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1500166" y="1928802"/>
            <a:ext cx="1357322" cy="1285884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500166" y="3286124"/>
            <a:ext cx="1357322" cy="128588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500166" y="4643446"/>
            <a:ext cx="1357322" cy="128588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ru-RU" b="1" dirty="0" smtClean="0">
                <a:latin typeface="Arial Black" pitchFamily="34" charset="0"/>
              </a:rPr>
              <a:t>Проверьте себя</a:t>
            </a:r>
            <a:endParaRPr lang="ru-RU" b="1" dirty="0"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072098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>
            <a:normAutofit fontScale="92500"/>
          </a:bodyPr>
          <a:lstStyle/>
          <a:p>
            <a:pPr>
              <a:lnSpc>
                <a:spcPct val="270000"/>
              </a:lnSpc>
            </a:pPr>
            <a:r>
              <a:rPr lang="ru-RU" dirty="0" smtClean="0"/>
              <a:t>1.Вот вода поднялась и затопила  бобровую хатку! 2. Бобры перетащили бобрят на сухие листья, но вода подобралась еще выше. </a:t>
            </a:r>
          </a:p>
          <a:p>
            <a:endParaRPr lang="ru-RU" dirty="0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1785918" y="2214554"/>
            <a:ext cx="785818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2643174" y="2357430"/>
            <a:ext cx="1785950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2643174" y="2214554"/>
            <a:ext cx="1785950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4786314" y="2214554"/>
            <a:ext cx="1500198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4786314" y="2357430"/>
            <a:ext cx="1500198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3500430" y="4786322"/>
            <a:ext cx="2071702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3500430" y="4643446"/>
            <a:ext cx="2071702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2500298" y="4643446"/>
            <a:ext cx="857256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3500430" y="3571876"/>
            <a:ext cx="2000264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3500430" y="3429000"/>
            <a:ext cx="2000264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2214546" y="3429000"/>
            <a:ext cx="1214446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736"/>
            <a:ext cx="8115328" cy="3000396"/>
          </a:xfrm>
          <a:solidFill>
            <a:srgbClr val="FFFF00"/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b="1" dirty="0" smtClean="0">
                <a:latin typeface="Arial Black" pitchFamily="34" charset="0"/>
                <a:cs typeface="Arial" pitchFamily="34" charset="0"/>
              </a:rPr>
              <a:t>ТЕМА: </a:t>
            </a:r>
            <a:br>
              <a:rPr lang="ru-RU" b="1" dirty="0" smtClean="0">
                <a:latin typeface="Arial Black" pitchFamily="34" charset="0"/>
                <a:cs typeface="Arial" pitchFamily="34" charset="0"/>
              </a:rPr>
            </a:br>
            <a:r>
              <a:rPr lang="ru-RU" b="1" dirty="0" smtClean="0">
                <a:latin typeface="Arial Black" pitchFamily="34" charset="0"/>
                <a:cs typeface="Arial" pitchFamily="34" charset="0"/>
              </a:rPr>
              <a:t>Простое и сложное предложение</a:t>
            </a:r>
            <a:endParaRPr lang="ru-RU" b="1" dirty="0">
              <a:latin typeface="Arial Black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714356"/>
            <a:ext cx="8372476" cy="1257296"/>
          </a:xfr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pPr>
              <a:buNone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Цель: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научиться различать простое и сложное предложение.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500034" y="2428868"/>
            <a:ext cx="8229600" cy="292895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Задачи:</a:t>
            </a:r>
          </a:p>
          <a:p>
            <a:pPr lvl="0"/>
            <a:r>
              <a:rPr lang="ru-RU" sz="3200" dirty="0" smtClean="0">
                <a:latin typeface="Arial" pitchFamily="34" charset="0"/>
                <a:cs typeface="Arial" pitchFamily="34" charset="0"/>
              </a:rPr>
              <a:t>1. Узнать, чем отличаются простые и сложные предложения.</a:t>
            </a:r>
          </a:p>
          <a:p>
            <a:pPr lvl="0"/>
            <a:r>
              <a:rPr lang="ru-RU" sz="3200" dirty="0" smtClean="0">
                <a:latin typeface="Arial" pitchFamily="34" charset="0"/>
                <a:cs typeface="Arial" pitchFamily="34" charset="0"/>
              </a:rPr>
              <a:t>2. Переработать, составить схему.</a:t>
            </a:r>
          </a:p>
          <a:p>
            <a:pPr lvl="0"/>
            <a:r>
              <a:rPr lang="ru-RU" sz="3200" dirty="0" smtClean="0">
                <a:latin typeface="Arial" pitchFamily="34" charset="0"/>
                <a:cs typeface="Arial" pitchFamily="34" charset="0"/>
              </a:rPr>
              <a:t>3. Применить, выполняя упражнения.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uiExpand="1" build="allAtOnce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photocentra.ru/images/main84/845587_mai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85728"/>
            <a:ext cx="9144000" cy="609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1611</TotalTime>
  <Words>214</Words>
  <PresentationFormat>Экран (4:3)</PresentationFormat>
  <Paragraphs>42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ю9</vt:lpstr>
      <vt:lpstr>Слайд 2</vt:lpstr>
      <vt:lpstr>Ф.М. Достоевский</vt:lpstr>
      <vt:lpstr>Выделите грамматическую основу предложений, определить их вид </vt:lpstr>
      <vt:lpstr>Сигнальные карточки </vt:lpstr>
      <vt:lpstr>Проверьте себя</vt:lpstr>
      <vt:lpstr>ТЕМА:  Простое и сложное предложение</vt:lpstr>
      <vt:lpstr>Слайд 8</vt:lpstr>
      <vt:lpstr>Слайд 9</vt:lpstr>
      <vt:lpstr>Выделите грамматические основы в предложении. Определите, простое или сложное предложение. </vt:lpstr>
      <vt:lpstr>Слайд 11</vt:lpstr>
      <vt:lpstr>Слайд 12</vt:lpstr>
      <vt:lpstr>Проверяем себя</vt:lpstr>
      <vt:lpstr>Упр. 188</vt:lpstr>
      <vt:lpstr>«Закончи предложение»:</vt:lpstr>
      <vt:lpstr>Ф.М. Достоевский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Кристина</dc:creator>
  <cp:lastModifiedBy>Кристина</cp:lastModifiedBy>
  <cp:revision>108</cp:revision>
  <dcterms:created xsi:type="dcterms:W3CDTF">2021-11-10T17:38:55Z</dcterms:created>
  <dcterms:modified xsi:type="dcterms:W3CDTF">2021-11-14T17:50:17Z</dcterms:modified>
</cp:coreProperties>
</file>