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Lst>
  <p:sldIdLst>
    <p:sldId id="256" r:id="rId2"/>
    <p:sldId id="257" r:id="rId3"/>
    <p:sldId id="260" r:id="rId4"/>
    <p:sldId id="264" r:id="rId5"/>
    <p:sldId id="265" r:id="rId6"/>
    <p:sldId id="263" r:id="rId7"/>
    <p:sldId id="267" r:id="rId8"/>
    <p:sldId id="268" r:id="rId9"/>
    <p:sldId id="269" r:id="rId10"/>
    <p:sldId id="270" r:id="rId11"/>
    <p:sldId id="271" r:id="rId12"/>
    <p:sldId id="272" r:id="rId13"/>
    <p:sldId id="273" r:id="rId14"/>
    <p:sldId id="274" r:id="rId15"/>
    <p:sldId id="275" r:id="rId16"/>
    <p:sldId id="276" r:id="rId1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257" autoAdjust="0"/>
    <p:restoredTop sz="94660"/>
  </p:normalViewPr>
  <p:slideViewPr>
    <p:cSldViewPr>
      <p:cViewPr>
        <p:scale>
          <a:sx n="75" d="100"/>
          <a:sy n="75" d="100"/>
        </p:scale>
        <p:origin x="-2664" y="-85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pPr>
              <a:defRPr/>
            </a:pPr>
            <a:endParaRPr lang="ru-RU"/>
          </a:p>
        </p:txBody>
      </p:sp>
      <p:sp>
        <p:nvSpPr>
          <p:cNvPr id="20" name="Нижний колонтитул 19"/>
          <p:cNvSpPr>
            <a:spLocks noGrp="1"/>
          </p:cNvSpPr>
          <p:nvPr>
            <p:ph type="ftr" sz="quarter" idx="11"/>
          </p:nvPr>
        </p:nvSpPr>
        <p:spPr/>
        <p:txBody>
          <a:bodyPr/>
          <a:lstStyle>
            <a:extLst/>
          </a:lstStyle>
          <a:p>
            <a:pPr>
              <a:defRPr/>
            </a:pPr>
            <a:endParaRPr lang="ru-RU"/>
          </a:p>
        </p:txBody>
      </p:sp>
      <p:sp>
        <p:nvSpPr>
          <p:cNvPr id="10" name="Номер слайда 9"/>
          <p:cNvSpPr>
            <a:spLocks noGrp="1"/>
          </p:cNvSpPr>
          <p:nvPr>
            <p:ph type="sldNum" sz="quarter" idx="12"/>
          </p:nvPr>
        </p:nvSpPr>
        <p:spPr/>
        <p:txBody>
          <a:bodyPr/>
          <a:lstStyle>
            <a:extLst/>
          </a:lstStyle>
          <a:p>
            <a:pPr>
              <a:defRPr/>
            </a:pPr>
            <a:fld id="{01B53828-536C-4DFD-8225-436208905DD6}" type="slidenum">
              <a:rPr lang="ru-RU" smtClean="0"/>
              <a:pPr>
                <a:defRPr/>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BF701049-BC44-44D9-AF1D-BB88EF17BB38}"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1979980B-991D-4468-A217-82BDF869B912}" type="slidenum">
              <a:rPr lang="ru-RU" smtClean="0"/>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C27FF688-14C1-4E6A-B9CB-DFD7BB13498D}" type="slidenum">
              <a:rPr lang="ru-RU" smtClean="0"/>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pPr>
              <a:defRPr/>
            </a:pPr>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B48CA385-4199-46D5-ABA8-F3F9EE39CE6F}" type="slidenum">
              <a:rPr lang="ru-RU" smtClean="0"/>
              <a:pPr>
                <a:defRPr/>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pPr>
              <a:defRPr/>
            </a:pPr>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A067C277-AC2E-4DD8-BCA4-C1340492CFF5}" type="slidenum">
              <a:rPr lang="ru-RU" smtClean="0"/>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pPr>
              <a:defRPr/>
            </a:pPr>
            <a:endParaRPr lang="ru-RU"/>
          </a:p>
        </p:txBody>
      </p:sp>
      <p:sp>
        <p:nvSpPr>
          <p:cNvPr id="8" name="Нижний колонтитул 7"/>
          <p:cNvSpPr>
            <a:spLocks noGrp="1"/>
          </p:cNvSpPr>
          <p:nvPr>
            <p:ph type="ftr" sz="quarter" idx="11"/>
          </p:nvPr>
        </p:nvSpPr>
        <p:spPr/>
        <p:txBody>
          <a:bodyPr/>
          <a:lstStyle>
            <a:extLst/>
          </a:lstStyle>
          <a:p>
            <a:pPr>
              <a:defRPr/>
            </a:pPr>
            <a:endParaRPr lang="ru-RU"/>
          </a:p>
        </p:txBody>
      </p:sp>
      <p:sp>
        <p:nvSpPr>
          <p:cNvPr id="9" name="Номер слайда 8"/>
          <p:cNvSpPr>
            <a:spLocks noGrp="1"/>
          </p:cNvSpPr>
          <p:nvPr>
            <p:ph type="sldNum" sz="quarter" idx="12"/>
          </p:nvPr>
        </p:nvSpPr>
        <p:spPr/>
        <p:txBody>
          <a:bodyPr/>
          <a:lstStyle>
            <a:extLst/>
          </a:lstStyle>
          <a:p>
            <a:pPr>
              <a:defRPr/>
            </a:pPr>
            <a:fld id="{1CBAC561-AE14-4F1D-B01D-C533154024E5}" type="slidenum">
              <a:rPr lang="ru-RU" smtClean="0"/>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pPr>
              <a:defRPr/>
            </a:pPr>
            <a:endParaRPr lang="ru-RU"/>
          </a:p>
        </p:txBody>
      </p:sp>
      <p:sp>
        <p:nvSpPr>
          <p:cNvPr id="4" name="Нижний колонтитул 3"/>
          <p:cNvSpPr>
            <a:spLocks noGrp="1"/>
          </p:cNvSpPr>
          <p:nvPr>
            <p:ph type="ftr" sz="quarter" idx="11"/>
          </p:nvPr>
        </p:nvSpPr>
        <p:spPr/>
        <p:txBody>
          <a:bodyPr/>
          <a:lstStyle>
            <a:extLst/>
          </a:lstStyle>
          <a:p>
            <a:pPr>
              <a:defRPr/>
            </a:pPr>
            <a:endParaRPr lang="ru-RU"/>
          </a:p>
        </p:txBody>
      </p:sp>
      <p:sp>
        <p:nvSpPr>
          <p:cNvPr id="5" name="Номер слайда 4"/>
          <p:cNvSpPr>
            <a:spLocks noGrp="1"/>
          </p:cNvSpPr>
          <p:nvPr>
            <p:ph type="sldNum" sz="quarter" idx="12"/>
          </p:nvPr>
        </p:nvSpPr>
        <p:spPr/>
        <p:txBody>
          <a:bodyPr/>
          <a:lstStyle>
            <a:extLst/>
          </a:lstStyle>
          <a:p>
            <a:pPr>
              <a:defRPr/>
            </a:pPr>
            <a:fld id="{11EAC807-198B-45AE-BB85-1EDA75F84386}" type="slidenum">
              <a:rPr lang="ru-RU" smtClean="0"/>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pPr>
              <a:defRPr/>
            </a:pPr>
            <a:endParaRPr lang="ru-RU"/>
          </a:p>
        </p:txBody>
      </p:sp>
      <p:sp>
        <p:nvSpPr>
          <p:cNvPr id="3" name="Нижний колонтитул 2"/>
          <p:cNvSpPr>
            <a:spLocks noGrp="1"/>
          </p:cNvSpPr>
          <p:nvPr>
            <p:ph type="ftr" sz="quarter" idx="11"/>
          </p:nvPr>
        </p:nvSpPr>
        <p:spPr/>
        <p:txBody>
          <a:bodyPr/>
          <a:lstStyle>
            <a:extLst/>
          </a:lstStyle>
          <a:p>
            <a:pPr>
              <a:defRPr/>
            </a:pPr>
            <a:endParaRPr lang="ru-RU"/>
          </a:p>
        </p:txBody>
      </p:sp>
      <p:sp>
        <p:nvSpPr>
          <p:cNvPr id="4" name="Номер слайда 3"/>
          <p:cNvSpPr>
            <a:spLocks noGrp="1"/>
          </p:cNvSpPr>
          <p:nvPr>
            <p:ph type="sldNum" sz="quarter" idx="12"/>
          </p:nvPr>
        </p:nvSpPr>
        <p:spPr/>
        <p:txBody>
          <a:bodyPr/>
          <a:lstStyle>
            <a:extLst/>
          </a:lstStyle>
          <a:p>
            <a:pPr>
              <a:defRPr/>
            </a:pPr>
            <a:fld id="{C22A4475-C59B-479A-A84D-9308F18B32B1}" type="slidenum">
              <a:rPr lang="ru-RU" smtClean="0"/>
              <a:pPr>
                <a:defRPr/>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pPr>
              <a:defRPr/>
            </a:pPr>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E82AECD6-1C5D-485C-A143-0A6720234F8E}" type="slidenum">
              <a:rPr lang="ru-RU" smtClean="0"/>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pPr>
              <a:defRPr/>
            </a:pPr>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DEE950E6-C986-4B6F-86A1-C979AC271730}" type="slidenum">
              <a:rPr lang="ru-RU" smtClean="0"/>
              <a:pPr>
                <a:defRPr/>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12069008-1EA1-4214-A05B-73FB5451112E}" type="slidenum">
              <a:rPr lang="ru-RU" smtClean="0"/>
              <a:pPr>
                <a:defRPr/>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ctrTitle"/>
          </p:nvPr>
        </p:nvSpPr>
        <p:spPr>
          <a:xfrm>
            <a:off x="1547664" y="2492896"/>
            <a:ext cx="7773987" cy="1728787"/>
          </a:xfrm>
        </p:spPr>
        <p:txBody>
          <a:bodyPr>
            <a:normAutofit fontScale="90000"/>
          </a:bodyPr>
          <a:lstStyle/>
          <a:p>
            <a:pPr eaLnBrk="1" hangingPunct="1"/>
            <a:r>
              <a:rPr lang="ru-RU" sz="3600" dirty="0" smtClean="0">
                <a:latin typeface="Times New Roman" pitchFamily="18" charset="0"/>
                <a:cs typeface="Times New Roman" pitchFamily="18" charset="0"/>
              </a:rPr>
              <a:t>Взаимодействие с родителями и сотрудниками образовательного учреждения</a:t>
            </a:r>
            <a:endParaRPr lang="ru-RU" sz="3600" dirty="0" smtClean="0">
              <a:latin typeface="Times New Roman" pitchFamily="18" charset="0"/>
              <a:cs typeface="Times New Roman" pitchFamily="18" charset="0"/>
            </a:endParaRPr>
          </a:p>
        </p:txBody>
      </p:sp>
      <p:sp>
        <p:nvSpPr>
          <p:cNvPr id="3076" name="Rectangle 5"/>
          <p:cNvSpPr>
            <a:spLocks noChangeArrowheads="1"/>
          </p:cNvSpPr>
          <p:nvPr/>
        </p:nvSpPr>
        <p:spPr bwMode="auto">
          <a:xfrm>
            <a:off x="5435600" y="4652963"/>
            <a:ext cx="2628900" cy="1631216"/>
          </a:xfrm>
          <a:prstGeom prst="rect">
            <a:avLst/>
          </a:prstGeom>
          <a:noFill/>
          <a:ln w="9525">
            <a:noFill/>
            <a:miter lim="800000"/>
            <a:headEnd/>
            <a:tailEnd/>
          </a:ln>
        </p:spPr>
        <p:txBody>
          <a:bodyPr>
            <a:spAutoFit/>
          </a:bodyPr>
          <a:lstStyle/>
          <a:p>
            <a:pPr algn="ctr"/>
            <a:r>
              <a:rPr lang="ru-RU" sz="2000" dirty="0" smtClean="0">
                <a:solidFill>
                  <a:schemeClr val="tx2"/>
                </a:solidFill>
                <a:latin typeface="Times New Roman" pitchFamily="18" charset="0"/>
                <a:cs typeface="Times New Roman" pitchFamily="18" charset="0"/>
              </a:rPr>
              <a:t>Выполнила</a:t>
            </a:r>
            <a:endParaRPr lang="ru-RU" sz="2000" dirty="0">
              <a:solidFill>
                <a:schemeClr val="tx2"/>
              </a:solidFill>
              <a:latin typeface="Times New Roman" pitchFamily="18" charset="0"/>
              <a:cs typeface="Times New Roman" pitchFamily="18" charset="0"/>
            </a:endParaRPr>
          </a:p>
          <a:p>
            <a:pPr algn="ctr"/>
            <a:r>
              <a:rPr lang="ru-RU" sz="2000" dirty="0" smtClean="0">
                <a:solidFill>
                  <a:schemeClr val="tx2"/>
                </a:solidFill>
                <a:latin typeface="Times New Roman" pitchFamily="18" charset="0"/>
                <a:cs typeface="Times New Roman" pitchFamily="18" charset="0"/>
              </a:rPr>
              <a:t>студентка группы 444-З1</a:t>
            </a:r>
          </a:p>
          <a:p>
            <a:pPr algn="ctr"/>
            <a:r>
              <a:rPr lang="ru-RU" sz="2000" dirty="0" err="1" smtClean="0">
                <a:solidFill>
                  <a:schemeClr val="tx2"/>
                </a:solidFill>
                <a:latin typeface="Times New Roman" pitchFamily="18" charset="0"/>
                <a:cs typeface="Times New Roman" pitchFamily="18" charset="0"/>
              </a:rPr>
              <a:t>Рюмшина</a:t>
            </a:r>
            <a:r>
              <a:rPr lang="ru-RU" sz="2000" dirty="0" smtClean="0">
                <a:solidFill>
                  <a:schemeClr val="tx2"/>
                </a:solidFill>
                <a:latin typeface="Times New Roman" pitchFamily="18" charset="0"/>
                <a:cs typeface="Times New Roman" pitchFamily="18" charset="0"/>
              </a:rPr>
              <a:t> Виктория Евгеньевна</a:t>
            </a:r>
            <a:endParaRPr lang="ru-RU" sz="2000" dirty="0">
              <a:solidFill>
                <a:schemeClr val="tx2"/>
              </a:solidFill>
              <a:latin typeface="Times New Roman" pitchFamily="18" charset="0"/>
              <a:cs typeface="Times New Roman" pitchFamily="18" charset="0"/>
            </a:endParaRPr>
          </a:p>
        </p:txBody>
      </p:sp>
      <p:sp>
        <p:nvSpPr>
          <p:cNvPr id="5" name="Rectangle 2"/>
          <p:cNvSpPr txBox="1">
            <a:spLocks noChangeArrowheads="1"/>
          </p:cNvSpPr>
          <p:nvPr/>
        </p:nvSpPr>
        <p:spPr bwMode="auto">
          <a:xfrm>
            <a:off x="1187624" y="404664"/>
            <a:ext cx="6912767" cy="100811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ru-RU" sz="2000" kern="0" dirty="0" smtClean="0">
                <a:solidFill>
                  <a:schemeClr val="tx2"/>
                </a:solidFill>
                <a:latin typeface="Times New Roman" pitchFamily="18" charset="0"/>
                <a:ea typeface="+mj-ea"/>
                <a:cs typeface="Times New Roman" pitchFamily="18" charset="0"/>
              </a:rPr>
              <a:t>ГБПОУ «Нижегородский Губернский колледж»</a:t>
            </a:r>
            <a:endParaRPr kumimoji="0" lang="ru-RU" sz="20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04664"/>
            <a:ext cx="8686800" cy="2035696"/>
          </a:xfrm>
        </p:spPr>
        <p:txBody>
          <a:bodyPr>
            <a:normAutofit/>
          </a:bodyPr>
          <a:lstStyle/>
          <a:p>
            <a:pPr fontAlgn="auto">
              <a:spcAft>
                <a:spcPts val="0"/>
              </a:spcAft>
              <a:defRPr/>
            </a:pPr>
            <a:r>
              <a:rPr lang="ru-RU" sz="3600" b="1" dirty="0" smtClean="0">
                <a:latin typeface="Times New Roman" pitchFamily="18" charset="0"/>
                <a:cs typeface="Times New Roman" pitchFamily="18" charset="0"/>
              </a:rPr>
              <a:t>Информационно-аналитические формы</a:t>
            </a:r>
            <a:endParaRPr lang="ru-RU" sz="3600" dirty="0">
              <a:latin typeface="Times New Roman" pitchFamily="18" charset="0"/>
              <a:cs typeface="Times New Roman" pitchFamily="18" charset="0"/>
            </a:endParaRPr>
          </a:p>
        </p:txBody>
      </p:sp>
      <p:sp>
        <p:nvSpPr>
          <p:cNvPr id="3" name="Содержимое 2"/>
          <p:cNvSpPr>
            <a:spLocks noGrp="1"/>
          </p:cNvSpPr>
          <p:nvPr>
            <p:ph idx="1"/>
          </p:nvPr>
        </p:nvSpPr>
        <p:spPr>
          <a:xfrm>
            <a:off x="611188" y="2349500"/>
            <a:ext cx="8380412" cy="3730625"/>
          </a:xfrm>
        </p:spPr>
        <p:txBody>
          <a:bodyPr>
            <a:noAutofit/>
          </a:bodyPr>
          <a:lstStyle/>
          <a:p>
            <a:pPr fontAlgn="auto">
              <a:spcAft>
                <a:spcPts val="0"/>
              </a:spcAft>
              <a:buFont typeface="Wingdings 2"/>
              <a:buNone/>
              <a:defRPr/>
            </a:pPr>
            <a:r>
              <a:rPr lang="ru-RU" sz="2800"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Направлены </a:t>
            </a:r>
            <a:r>
              <a:rPr lang="ru-RU" sz="2800" dirty="0" smtClean="0">
                <a:latin typeface="Times New Roman" pitchFamily="18" charset="0"/>
                <a:cs typeface="Times New Roman" pitchFamily="18" charset="0"/>
              </a:rPr>
              <a:t>на выявление интересов, запросов родителей, установление эмоционального контакта между педагогами, родителями и детьми. </a:t>
            </a:r>
            <a:r>
              <a:rPr lang="ru-RU" sz="2800" dirty="0" smtClean="0">
                <a:latin typeface="Times New Roman" pitchFamily="18" charset="0"/>
                <a:cs typeface="Times New Roman" pitchFamily="18" charset="0"/>
              </a:rPr>
              <a:t>Из анкет педагоги узнают особенности дошкольников, что ребенок любит, не любит, его предпочтения, как называть ребенка. Сюда относятся также опрос, тесты, «Почтовый ящик», информационные корзины, куда родители могут помещать волнующие их вопросы. </a:t>
            </a:r>
          </a:p>
          <a:p>
            <a:pPr fontAlgn="auto">
              <a:spcAft>
                <a:spcPts val="0"/>
              </a:spcAft>
              <a:buFont typeface="Wingdings 2"/>
              <a:buChar char=""/>
              <a:defRPr/>
            </a:pPr>
            <a:endParaRPr lang="ru-RU" sz="28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3728" y="-315416"/>
            <a:ext cx="5194920" cy="1728192"/>
          </a:xfrm>
        </p:spPr>
        <p:txBody>
          <a:bodyPr/>
          <a:lstStyle/>
          <a:p>
            <a:pPr algn="ctr" fontAlgn="auto">
              <a:spcAft>
                <a:spcPts val="0"/>
              </a:spcAft>
              <a:defRPr/>
            </a:pPr>
            <a:r>
              <a:rPr lang="ru-RU" sz="3600" b="1" dirty="0" err="1" smtClean="0">
                <a:effectLst/>
                <a:latin typeface="Times New Roman" pitchFamily="18" charset="0"/>
                <a:cs typeface="Times New Roman" pitchFamily="18" charset="0"/>
              </a:rPr>
              <a:t>Досуговые</a:t>
            </a:r>
            <a:r>
              <a:rPr lang="ru-RU" b="1" dirty="0" smtClean="0">
                <a:latin typeface="Times New Roman" panose="02020603050405020304" pitchFamily="18" charset="0"/>
                <a:cs typeface="Times New Roman" panose="02020603050405020304" pitchFamily="18" charset="0"/>
              </a:rPr>
              <a:t> </a:t>
            </a:r>
            <a:r>
              <a:rPr lang="ru-RU" sz="3600" b="1" dirty="0" err="1" smtClean="0">
                <a:effectLst/>
                <a:latin typeface="Times New Roman" pitchFamily="18" charset="0"/>
                <a:cs typeface="Times New Roman" pitchFamily="18" charset="0"/>
              </a:rPr>
              <a:t>формы </a:t>
            </a:r>
          </a:p>
        </p:txBody>
      </p:sp>
      <p:sp>
        <p:nvSpPr>
          <p:cNvPr id="18435" name="Содержимое 2"/>
          <p:cNvSpPr>
            <a:spLocks noGrp="1"/>
          </p:cNvSpPr>
          <p:nvPr>
            <p:ph idx="1"/>
          </p:nvPr>
        </p:nvSpPr>
        <p:spPr>
          <a:xfrm>
            <a:off x="1187624" y="1268760"/>
            <a:ext cx="4824536" cy="2736304"/>
          </a:xfrm>
        </p:spPr>
        <p:txBody>
          <a:bodyPr>
            <a:normAutofit/>
          </a:bodyPr>
          <a:lstStyle/>
          <a:p>
            <a:r>
              <a:rPr lang="ru-RU" altLang="ru-RU" sz="2800" dirty="0" smtClean="0">
                <a:latin typeface="Times New Roman" pitchFamily="18" charset="0"/>
                <a:cs typeface="Times New Roman" pitchFamily="18" charset="0"/>
              </a:rPr>
              <a:t>совместные досуги;</a:t>
            </a:r>
          </a:p>
          <a:p>
            <a:r>
              <a:rPr lang="ru-RU" altLang="ru-RU" sz="2800" dirty="0" smtClean="0">
                <a:latin typeface="Times New Roman" pitchFamily="18" charset="0"/>
                <a:cs typeface="Times New Roman" pitchFamily="18" charset="0"/>
              </a:rPr>
              <a:t>праздники;</a:t>
            </a:r>
          </a:p>
          <a:p>
            <a:r>
              <a:rPr lang="ru-RU" altLang="ru-RU" sz="2800" dirty="0" smtClean="0">
                <a:latin typeface="Times New Roman" pitchFamily="18" charset="0"/>
                <a:cs typeface="Times New Roman" pitchFamily="18" charset="0"/>
              </a:rPr>
              <a:t>выставки;</a:t>
            </a:r>
          </a:p>
          <a:p>
            <a:r>
              <a:rPr lang="ru-RU" altLang="ru-RU" sz="2800" dirty="0" smtClean="0">
                <a:latin typeface="Times New Roman" pitchFamily="18" charset="0"/>
                <a:cs typeface="Times New Roman" pitchFamily="18" charset="0"/>
              </a:rPr>
              <a:t>игры;</a:t>
            </a:r>
          </a:p>
          <a:p>
            <a:r>
              <a:rPr lang="ru-RU" altLang="ru-RU" sz="2800" dirty="0" smtClean="0">
                <a:latin typeface="Times New Roman" pitchFamily="18" charset="0"/>
                <a:cs typeface="Times New Roman" pitchFamily="18" charset="0"/>
              </a:rPr>
              <a:t>дефиле костюмов и другие.</a:t>
            </a:r>
          </a:p>
          <a:p>
            <a:endParaRPr lang="ru-RU" altLang="ru-RU" sz="2800" dirty="0" smtClean="0">
              <a:latin typeface="Times New Roman" pitchFamily="18" charset="0"/>
              <a:cs typeface="Times New Roman" pitchFamily="18" charset="0"/>
            </a:endParaRPr>
          </a:p>
        </p:txBody>
      </p:sp>
      <p:pic>
        <p:nvPicPr>
          <p:cNvPr id="4" name="Picture 4"/>
          <p:cNvPicPr>
            <a:picLocks noChangeAspect="1" noChangeArrowheads="1"/>
          </p:cNvPicPr>
          <p:nvPr/>
        </p:nvPicPr>
        <p:blipFill>
          <a:blip r:embed="rId2" cstate="print"/>
          <a:srcRect/>
          <a:stretch>
            <a:fillRect/>
          </a:stretch>
        </p:blipFill>
        <p:spPr bwMode="auto">
          <a:xfrm rot="5400000">
            <a:off x="5412093" y="2612911"/>
            <a:ext cx="3720413" cy="2232248"/>
          </a:xfrm>
          <a:prstGeom prst="rect">
            <a:avLst/>
          </a:prstGeom>
          <a:noFill/>
          <a:ln w="9525">
            <a:noFill/>
            <a:miter lim="800000"/>
            <a:headEnd/>
            <a:tailEnd/>
          </a:ln>
          <a:effectLst/>
        </p:spPr>
      </p:pic>
      <p:pic>
        <p:nvPicPr>
          <p:cNvPr id="6" name="Picture 3" descr="D:\Desktop\DSC03134.JPG"/>
          <p:cNvPicPr>
            <a:picLocks noChangeAspect="1" noChangeArrowheads="1"/>
          </p:cNvPicPr>
          <p:nvPr/>
        </p:nvPicPr>
        <p:blipFill>
          <a:blip r:embed="rId3" cstate="print"/>
          <a:srcRect/>
          <a:stretch>
            <a:fillRect/>
          </a:stretch>
        </p:blipFill>
        <p:spPr bwMode="auto">
          <a:xfrm>
            <a:off x="1187624" y="4293096"/>
            <a:ext cx="2112383" cy="1584176"/>
          </a:xfrm>
          <a:prstGeom prst="rect">
            <a:avLst/>
          </a:prstGeom>
          <a:noFill/>
        </p:spPr>
      </p:pic>
      <p:pic>
        <p:nvPicPr>
          <p:cNvPr id="7" name="Picture 2" descr="F:\DCIM\101MSDCF\DSC03139.JPG"/>
          <p:cNvPicPr>
            <a:picLocks noChangeAspect="1" noChangeArrowheads="1"/>
          </p:cNvPicPr>
          <p:nvPr/>
        </p:nvPicPr>
        <p:blipFill>
          <a:blip r:embed="rId4" cstate="print"/>
          <a:srcRect/>
          <a:stretch>
            <a:fillRect/>
          </a:stretch>
        </p:blipFill>
        <p:spPr bwMode="auto">
          <a:xfrm>
            <a:off x="3707904" y="4293096"/>
            <a:ext cx="2016366" cy="151216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2467744"/>
          </a:xfrm>
        </p:spPr>
        <p:txBody>
          <a:bodyPr>
            <a:normAutofit/>
          </a:bodyPr>
          <a:lstStyle/>
          <a:p>
            <a:pPr algn="ctr" fontAlgn="auto">
              <a:spcAft>
                <a:spcPts val="0"/>
              </a:spcAft>
              <a:defRPr/>
            </a:pPr>
            <a:r>
              <a:rPr lang="ru-RU" sz="3600" b="1" dirty="0" smtClean="0">
                <a:latin typeface="Times New Roman" panose="02020603050405020304" pitchFamily="18" charset="0"/>
                <a:cs typeface="Times New Roman" panose="02020603050405020304" pitchFamily="18" charset="0"/>
              </a:rPr>
              <a:t>Познавательные формы </a:t>
            </a:r>
            <a:endParaRPr lang="ru-RU" sz="3600" dirty="0">
              <a:latin typeface="Times New Roman" panose="02020603050405020304" pitchFamily="18" charset="0"/>
              <a:cs typeface="Times New Roman" panose="02020603050405020304" pitchFamily="18" charset="0"/>
            </a:endParaRPr>
          </a:p>
        </p:txBody>
      </p:sp>
      <p:sp>
        <p:nvSpPr>
          <p:cNvPr id="19459" name="Содержимое 2"/>
          <p:cNvSpPr>
            <a:spLocks noGrp="1"/>
          </p:cNvSpPr>
          <p:nvPr>
            <p:ph idx="1"/>
          </p:nvPr>
        </p:nvSpPr>
        <p:spPr>
          <a:xfrm>
            <a:off x="457200" y="2492896"/>
            <a:ext cx="8686800" cy="3514725"/>
          </a:xfrm>
        </p:spPr>
        <p:txBody>
          <a:bodyPr/>
          <a:lstStyle/>
          <a:p>
            <a:pPr algn="ctr"/>
            <a:r>
              <a:rPr lang="ru-RU" altLang="ru-RU" sz="2800" dirty="0" smtClean="0">
                <a:latin typeface="Times New Roman" pitchFamily="18" charset="0"/>
                <a:cs typeface="Times New Roman" pitchFamily="18" charset="0"/>
              </a:rPr>
              <a:t>родительские собрания в нетрадиционной форме («КВН», «Педагогическое поле чудес», «Театральная пятница», «Педагогический случай», «Что, где когда?», «Круглый стол», «Ток-шоу», «Телефон доверия», «Викторины»);</a:t>
            </a:r>
          </a:p>
          <a:p>
            <a:pPr algn="ctr"/>
            <a:r>
              <a:rPr lang="ru-RU" altLang="ru-RU" sz="2800" dirty="0" smtClean="0">
                <a:latin typeface="Times New Roman" pitchFamily="18" charset="0"/>
                <a:cs typeface="Times New Roman" pitchFamily="18" charset="0"/>
              </a:rPr>
              <a:t>групповые консультации</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686800" cy="2724411"/>
          </a:xfrm>
        </p:spPr>
        <p:txBody>
          <a:bodyPr>
            <a:normAutofit/>
          </a:bodyPr>
          <a:lstStyle/>
          <a:p>
            <a:pPr algn="ctr" fontAlgn="auto">
              <a:spcAft>
                <a:spcPts val="0"/>
              </a:spcAft>
              <a:defRPr/>
            </a:pPr>
            <a:r>
              <a:rPr lang="ru-RU" sz="3600" b="1" dirty="0" smtClean="0">
                <a:latin typeface="Times New Roman" panose="02020603050405020304" pitchFamily="18" charset="0"/>
                <a:cs typeface="Times New Roman" panose="02020603050405020304" pitchFamily="18" charset="0"/>
              </a:rPr>
              <a:t>Наглядно-информационные формы </a:t>
            </a:r>
            <a:endParaRPr lang="ru-RU" sz="3600" dirty="0">
              <a:latin typeface="Times New Roman" panose="02020603050405020304" pitchFamily="18" charset="0"/>
              <a:cs typeface="Times New Roman" panose="02020603050405020304" pitchFamily="18" charset="0"/>
            </a:endParaRPr>
          </a:p>
        </p:txBody>
      </p:sp>
      <p:sp>
        <p:nvSpPr>
          <p:cNvPr id="20483" name="Содержимое 2"/>
          <p:cNvSpPr>
            <a:spLocks noGrp="1"/>
          </p:cNvSpPr>
          <p:nvPr>
            <p:ph idx="1"/>
          </p:nvPr>
        </p:nvSpPr>
        <p:spPr>
          <a:xfrm>
            <a:off x="1043608" y="2204864"/>
            <a:ext cx="8686800" cy="3443287"/>
          </a:xfrm>
        </p:spPr>
        <p:txBody>
          <a:bodyPr/>
          <a:lstStyle/>
          <a:p>
            <a:r>
              <a:rPr lang="ru-RU" altLang="ru-RU" sz="2800" i="1" dirty="0" smtClean="0">
                <a:latin typeface="Times New Roman" pitchFamily="18" charset="0"/>
                <a:cs typeface="Times New Roman" pitchFamily="18" charset="0"/>
              </a:rPr>
              <a:t>информационно-ознакомительная; </a:t>
            </a:r>
            <a:endParaRPr lang="ru-RU" altLang="ru-RU" sz="2800" dirty="0" smtClean="0">
              <a:latin typeface="Times New Roman" pitchFamily="18" charset="0"/>
              <a:cs typeface="Times New Roman" pitchFamily="18" charset="0"/>
            </a:endParaRPr>
          </a:p>
          <a:p>
            <a:r>
              <a:rPr lang="ru-RU" altLang="ru-RU" sz="2800" i="1" dirty="0" smtClean="0">
                <a:latin typeface="Times New Roman" pitchFamily="18" charset="0"/>
                <a:cs typeface="Times New Roman" pitchFamily="18" charset="0"/>
              </a:rPr>
              <a:t>информационно-просветительская. </a:t>
            </a:r>
            <a:endParaRPr lang="ru-RU" altLang="ru-RU" sz="2800" dirty="0" smtClean="0">
              <a:latin typeface="Times New Roman" pitchFamily="18" charset="0"/>
              <a:cs typeface="Times New Roman" pitchFamily="18" charset="0"/>
            </a:endParaRPr>
          </a:p>
          <a:p>
            <a:endParaRPr lang="ru-RU" altLang="ru-RU" sz="2800" dirty="0" smtClean="0">
              <a:latin typeface="Times New Roman" pitchFamily="18" charset="0"/>
              <a:cs typeface="Times New Roman"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115616" y="3861048"/>
            <a:ext cx="2339381" cy="1754536"/>
          </a:xfrm>
          <a:prstGeom prst="rect">
            <a:avLst/>
          </a:prstGeom>
          <a:noFill/>
        </p:spPr>
      </p:pic>
      <p:pic>
        <p:nvPicPr>
          <p:cNvPr id="5" name="Рисунок 4"/>
          <p:cNvPicPr>
            <a:picLocks noChangeAspect="1"/>
          </p:cNvPicPr>
          <p:nvPr/>
        </p:nvPicPr>
        <p:blipFill>
          <a:blip r:embed="rId3" cstate="print"/>
          <a:stretch>
            <a:fillRect/>
          </a:stretch>
        </p:blipFill>
        <p:spPr>
          <a:xfrm>
            <a:off x="3563888" y="4509120"/>
            <a:ext cx="2598651" cy="2159255"/>
          </a:xfrm>
          <a:prstGeom prst="rect">
            <a:avLst/>
          </a:prstGeom>
          <a:noFill/>
        </p:spPr>
      </p:pic>
      <p:pic>
        <p:nvPicPr>
          <p:cNvPr id="6" name="Picture 6" descr="G:\DCIM\101MSDCF\DSC03211.JPG"/>
          <p:cNvPicPr>
            <a:picLocks noChangeAspect="1" noChangeArrowheads="1"/>
          </p:cNvPicPr>
          <p:nvPr/>
        </p:nvPicPr>
        <p:blipFill>
          <a:blip r:embed="rId4" cstate="print"/>
          <a:srcRect/>
          <a:stretch>
            <a:fillRect/>
          </a:stretch>
        </p:blipFill>
        <p:spPr bwMode="auto">
          <a:xfrm>
            <a:off x="6228184" y="3789040"/>
            <a:ext cx="2796820" cy="209761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686800" cy="1891680"/>
          </a:xfrm>
        </p:spPr>
        <p:txBody>
          <a:bodyPr>
            <a:normAutofit/>
          </a:bodyPr>
          <a:lstStyle/>
          <a:p>
            <a:pPr algn="ctr" fontAlgn="auto">
              <a:spcAft>
                <a:spcPts val="0"/>
              </a:spcAft>
              <a:defRPr/>
            </a:pPr>
            <a:r>
              <a:rPr lang="ru-RU" sz="3600" b="1" dirty="0" smtClean="0">
                <a:latin typeface="Times New Roman" panose="02020603050405020304" pitchFamily="18" charset="0"/>
                <a:cs typeface="Times New Roman" panose="02020603050405020304" pitchFamily="18" charset="0"/>
              </a:rPr>
              <a:t>Информационно-ознакомительные формы </a:t>
            </a:r>
            <a:endParaRPr lang="ru-RU" sz="3600" dirty="0">
              <a:latin typeface="Times New Roman" panose="02020603050405020304" pitchFamily="18" charset="0"/>
              <a:cs typeface="Times New Roman" panose="02020603050405020304" pitchFamily="18" charset="0"/>
            </a:endParaRPr>
          </a:p>
        </p:txBody>
      </p:sp>
      <p:sp>
        <p:nvSpPr>
          <p:cNvPr id="21507" name="Содержимое 2"/>
          <p:cNvSpPr>
            <a:spLocks noGrp="1"/>
          </p:cNvSpPr>
          <p:nvPr>
            <p:ph idx="1"/>
          </p:nvPr>
        </p:nvSpPr>
        <p:spPr>
          <a:xfrm>
            <a:off x="971600" y="2708920"/>
            <a:ext cx="8686800" cy="3946525"/>
          </a:xfrm>
        </p:spPr>
        <p:txBody>
          <a:bodyPr>
            <a:normAutofit/>
          </a:bodyPr>
          <a:lstStyle/>
          <a:p>
            <a:r>
              <a:rPr lang="ru-RU" altLang="ru-RU" sz="2800" dirty="0" smtClean="0">
                <a:latin typeface="Times New Roman" pitchFamily="18" charset="0"/>
                <a:cs typeface="Times New Roman" pitchFamily="18" charset="0"/>
              </a:rPr>
              <a:t>дни открытых дверей;</a:t>
            </a:r>
          </a:p>
          <a:p>
            <a:r>
              <a:rPr lang="ru-RU" altLang="ru-RU" sz="2800" dirty="0" smtClean="0">
                <a:latin typeface="Times New Roman" pitchFamily="18" charset="0"/>
                <a:cs typeface="Times New Roman" pitchFamily="18" charset="0"/>
              </a:rPr>
              <a:t>просмотр видеороликов; </a:t>
            </a:r>
          </a:p>
          <a:p>
            <a:r>
              <a:rPr lang="ru-RU" altLang="ru-RU" sz="2800" dirty="0" smtClean="0">
                <a:latin typeface="Times New Roman" pitchFamily="18" charset="0"/>
                <a:cs typeface="Times New Roman" pitchFamily="18" charset="0"/>
              </a:rPr>
              <a:t>выставки детских работ;</a:t>
            </a:r>
          </a:p>
          <a:p>
            <a:r>
              <a:rPr lang="ru-RU" altLang="ru-RU" sz="2800" dirty="0" smtClean="0">
                <a:latin typeface="Times New Roman" pitchFamily="18" charset="0"/>
                <a:cs typeface="Times New Roman" pitchFamily="18" charset="0"/>
              </a:rPr>
              <a:t>совместные выставки детских рисунков и фотографий на тему «Моя семья на отдыхе», «Поделки из природного материала»;</a:t>
            </a:r>
          </a:p>
          <a:p>
            <a:r>
              <a:rPr lang="ru-RU" altLang="ru-RU" sz="2800" dirty="0" smtClean="0">
                <a:latin typeface="Times New Roman" pitchFamily="18" charset="0"/>
                <a:cs typeface="Times New Roman" pitchFamily="18" charset="0"/>
              </a:rPr>
              <a:t>другие, в том числе с использованием ИКТ.</a:t>
            </a:r>
          </a:p>
        </p:txBody>
      </p:sp>
      <p:pic>
        <p:nvPicPr>
          <p:cNvPr id="5" name="Объект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652120" y="1988840"/>
            <a:ext cx="3004065" cy="22530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87424"/>
            <a:ext cx="8686800" cy="2395736"/>
          </a:xfrm>
        </p:spPr>
        <p:txBody>
          <a:bodyPr>
            <a:normAutofit/>
          </a:bodyPr>
          <a:lstStyle/>
          <a:p>
            <a:pPr algn="ctr" fontAlgn="auto">
              <a:spcAft>
                <a:spcPts val="0"/>
              </a:spcAft>
              <a:defRPr/>
            </a:pPr>
            <a:r>
              <a:rPr lang="ru-RU" sz="3600" b="1" dirty="0" smtClean="0">
                <a:latin typeface="Times New Roman" panose="02020603050405020304" pitchFamily="18" charset="0"/>
                <a:cs typeface="Times New Roman" panose="02020603050405020304" pitchFamily="18" charset="0"/>
              </a:rPr>
              <a:t>Информационно-просветительские формы </a:t>
            </a:r>
            <a:endParaRPr lang="ru-RU" sz="3600" dirty="0">
              <a:latin typeface="Times New Roman" panose="02020603050405020304" pitchFamily="18" charset="0"/>
              <a:cs typeface="Times New Roman" panose="02020603050405020304" pitchFamily="18" charset="0"/>
            </a:endParaRPr>
          </a:p>
        </p:txBody>
      </p:sp>
      <p:sp>
        <p:nvSpPr>
          <p:cNvPr id="3" name="Содержимое 2"/>
          <p:cNvSpPr>
            <a:spLocks noGrp="1"/>
          </p:cNvSpPr>
          <p:nvPr>
            <p:ph idx="1"/>
          </p:nvPr>
        </p:nvSpPr>
        <p:spPr>
          <a:xfrm>
            <a:off x="971600" y="1340768"/>
            <a:ext cx="8172400" cy="3298825"/>
          </a:xfrm>
        </p:spPr>
        <p:txBody>
          <a:bodyPr>
            <a:noAutofit/>
          </a:bodyPr>
          <a:lstStyle/>
          <a:p>
            <a:pPr fontAlgn="auto">
              <a:spcAft>
                <a:spcPts val="0"/>
              </a:spcAft>
              <a:defRPr/>
            </a:pPr>
            <a:r>
              <a:rPr lang="ru-RU" altLang="ru-RU" sz="2800" dirty="0" smtClean="0">
                <a:latin typeface="Times New Roman" pitchFamily="18" charset="0"/>
                <a:cs typeface="Times New Roman" pitchFamily="18" charset="0"/>
              </a:rPr>
              <a:t>выпуск газеты для родителей;</a:t>
            </a:r>
          </a:p>
          <a:p>
            <a:pPr fontAlgn="auto">
              <a:spcAft>
                <a:spcPts val="0"/>
              </a:spcAft>
              <a:defRPr/>
            </a:pPr>
            <a:r>
              <a:rPr lang="ru-RU" altLang="ru-RU" sz="2800" dirty="0" smtClean="0">
                <a:latin typeface="Times New Roman" pitchFamily="18" charset="0"/>
                <a:cs typeface="Times New Roman" pitchFamily="18" charset="0"/>
              </a:rPr>
              <a:t>компьютерная презентация </a:t>
            </a:r>
            <a:endParaRPr lang="ru-RU" altLang="ru-RU" sz="2800" dirty="0" smtClean="0">
              <a:latin typeface="Times New Roman" pitchFamily="18" charset="0"/>
              <a:cs typeface="Times New Roman" pitchFamily="18" charset="0"/>
            </a:endParaRPr>
          </a:p>
          <a:p>
            <a:pPr fontAlgn="auto">
              <a:spcAft>
                <a:spcPts val="0"/>
              </a:spcAft>
              <a:defRPr/>
            </a:pPr>
            <a:r>
              <a:rPr lang="ru-RU" altLang="ru-RU" sz="2800" dirty="0" smtClean="0">
                <a:latin typeface="Times New Roman" pitchFamily="18" charset="0"/>
                <a:cs typeface="Times New Roman" pitchFamily="18" charset="0"/>
              </a:rPr>
              <a:t>текста</a:t>
            </a:r>
            <a:r>
              <a:rPr lang="ru-RU" altLang="ru-RU" sz="2800" dirty="0" smtClean="0">
                <a:latin typeface="Times New Roman" pitchFamily="18" charset="0"/>
                <a:cs typeface="Times New Roman" pitchFamily="18" charset="0"/>
              </a:rPr>
              <a:t>, рисунков, диаграмм;</a:t>
            </a:r>
          </a:p>
          <a:p>
            <a:pPr fontAlgn="auto">
              <a:spcAft>
                <a:spcPts val="0"/>
              </a:spcAft>
              <a:defRPr/>
            </a:pPr>
            <a:r>
              <a:rPr lang="ru-RU" altLang="ru-RU" sz="2800" dirty="0" smtClean="0">
                <a:latin typeface="Times New Roman" pitchFamily="18" charset="0"/>
                <a:cs typeface="Times New Roman" pitchFamily="18" charset="0"/>
              </a:rPr>
              <a:t>библиотеки для родителей по основным проблемам семейной педагогики;</a:t>
            </a:r>
          </a:p>
          <a:p>
            <a:pPr fontAlgn="auto">
              <a:spcAft>
                <a:spcPts val="0"/>
              </a:spcAft>
              <a:defRPr/>
            </a:pPr>
            <a:r>
              <a:rPr lang="ru-RU" altLang="ru-RU" sz="2800" dirty="0" smtClean="0">
                <a:latin typeface="Times New Roman" pitchFamily="18" charset="0"/>
                <a:cs typeface="Times New Roman" pitchFamily="18" charset="0"/>
              </a:rPr>
              <a:t>информационные стенды;</a:t>
            </a:r>
          </a:p>
          <a:p>
            <a:pPr fontAlgn="auto">
              <a:spcAft>
                <a:spcPts val="0"/>
              </a:spcAft>
              <a:defRPr/>
            </a:pPr>
            <a:r>
              <a:rPr lang="ru-RU" altLang="ru-RU" sz="2800" dirty="0" smtClean="0">
                <a:latin typeface="Times New Roman" pitchFamily="18" charset="0"/>
                <a:cs typeface="Times New Roman" pitchFamily="18" charset="0"/>
              </a:rPr>
              <a:t>мастер-классы по различной тематике;</a:t>
            </a:r>
          </a:p>
          <a:p>
            <a:pPr fontAlgn="auto">
              <a:spcAft>
                <a:spcPts val="0"/>
              </a:spcAft>
              <a:defRPr/>
            </a:pPr>
            <a:r>
              <a:rPr lang="ru-RU" altLang="ru-RU" sz="2800" dirty="0" smtClean="0">
                <a:latin typeface="Times New Roman" pitchFamily="18" charset="0"/>
                <a:cs typeface="Times New Roman" pitchFamily="18" charset="0"/>
              </a:rPr>
              <a:t>участие родителей в образовательном процессе, в развитии учреждения;</a:t>
            </a:r>
          </a:p>
          <a:p>
            <a:pPr fontAlgn="auto">
              <a:spcAft>
                <a:spcPts val="0"/>
              </a:spcAft>
              <a:defRPr/>
            </a:pPr>
            <a:r>
              <a:rPr lang="ru-RU" altLang="ru-RU" sz="2800" dirty="0" smtClean="0">
                <a:latin typeface="Times New Roman" pitchFamily="18" charset="0"/>
                <a:cs typeface="Times New Roman" pitchFamily="18" charset="0"/>
              </a:rPr>
              <a:t>организация родительских клубов по интересам.</a:t>
            </a:r>
          </a:p>
        </p:txBody>
      </p:sp>
      <p:pic>
        <p:nvPicPr>
          <p:cNvPr id="4" name="Рисунок 3"/>
          <p:cNvPicPr>
            <a:picLocks noChangeAspect="1"/>
          </p:cNvPicPr>
          <p:nvPr/>
        </p:nvPicPr>
        <p:blipFill>
          <a:blip r:embed="rId2" cstate="print"/>
          <a:stretch>
            <a:fillRect/>
          </a:stretch>
        </p:blipFill>
        <p:spPr>
          <a:xfrm>
            <a:off x="6444208" y="980728"/>
            <a:ext cx="2501377" cy="1871905"/>
          </a:xfrm>
          <a:prstGeom prst="rect">
            <a:avLst/>
          </a:prstGeom>
          <a:ln w="38100" cap="sq">
            <a:solidFill>
              <a:schemeClr val="accent6">
                <a:lumMod val="75000"/>
              </a:schemeClr>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14400" y="188640"/>
            <a:ext cx="8229600" cy="5054600"/>
          </a:xfrm>
        </p:spPr>
        <p:txBody>
          <a:bodyPr>
            <a:noAutofit/>
          </a:bodyPr>
          <a:lstStyle/>
          <a:p>
            <a:pPr algn="ctr" fontAlgn="auto">
              <a:spcAft>
                <a:spcPts val="0"/>
              </a:spcAft>
              <a:buFont typeface="Wingdings 2"/>
              <a:buNone/>
              <a:defRPr/>
            </a:pPr>
            <a:r>
              <a:rPr lang="ru-RU" sz="2800" dirty="0" smtClean="0">
                <a:latin typeface="Times New Roman" pitchFamily="18" charset="0"/>
                <a:cs typeface="Times New Roman" pitchFamily="18" charset="0"/>
              </a:rPr>
              <a:t>	Практика работы в ДОУ доказывает преимущество использования </a:t>
            </a:r>
            <a:r>
              <a:rPr lang="ru-RU" sz="2800" b="1" dirty="0" smtClean="0">
                <a:latin typeface="Times New Roman" pitchFamily="18" charset="0"/>
                <a:cs typeface="Times New Roman" pitchFamily="18" charset="0"/>
              </a:rPr>
              <a:t>активных форм </a:t>
            </a:r>
            <a:r>
              <a:rPr lang="ru-RU" sz="2800" dirty="0" smtClean="0">
                <a:latin typeface="Times New Roman" pitchFamily="18" charset="0"/>
                <a:cs typeface="Times New Roman" pitchFamily="18" charset="0"/>
              </a:rPr>
              <a:t>работы. При систематическом групповом взаимодействии </a:t>
            </a:r>
            <a:r>
              <a:rPr lang="ru-RU" sz="2800" b="1" dirty="0" smtClean="0">
                <a:latin typeface="Times New Roman" pitchFamily="18" charset="0"/>
                <a:cs typeface="Times New Roman" pitchFamily="18" charset="0"/>
              </a:rPr>
              <a:t>у родителей формируется культура общения, независимое мышление</a:t>
            </a:r>
            <a:r>
              <a:rPr lang="ru-RU" sz="2800"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Родители</a:t>
            </a:r>
            <a:r>
              <a:rPr lang="ru-RU" sz="2800" dirty="0" smtClean="0">
                <a:latin typeface="Times New Roman" pitchFamily="18" charset="0"/>
                <a:cs typeface="Times New Roman" pitchFamily="18" charset="0"/>
              </a:rPr>
              <a:t> чувствуют себя </a:t>
            </a:r>
            <a:r>
              <a:rPr lang="ru-RU" sz="2800" b="1" dirty="0" smtClean="0">
                <a:latin typeface="Times New Roman" pitchFamily="18" charset="0"/>
                <a:cs typeface="Times New Roman" pitchFamily="18" charset="0"/>
              </a:rPr>
              <a:t>активными участниками </a:t>
            </a:r>
            <a:r>
              <a:rPr lang="ru-RU" sz="2800" dirty="0" smtClean="0">
                <a:latin typeface="Times New Roman" pitchFamily="18" charset="0"/>
                <a:cs typeface="Times New Roman" pitchFamily="18" charset="0"/>
              </a:rPr>
              <a:t>образовательного и воспитательного процессов. Творчески организованная работа </a:t>
            </a:r>
            <a:r>
              <a:rPr lang="ru-RU" sz="2800" b="1" dirty="0" smtClean="0">
                <a:latin typeface="Times New Roman" pitchFamily="18" charset="0"/>
                <a:cs typeface="Times New Roman" pitchFamily="18" charset="0"/>
              </a:rPr>
              <a:t>нацеливает родителей </a:t>
            </a:r>
            <a:r>
              <a:rPr lang="ru-RU" sz="2800" dirty="0" smtClean="0">
                <a:latin typeface="Times New Roman" pitchFamily="18" charset="0"/>
                <a:cs typeface="Times New Roman" pitchFamily="18" charset="0"/>
              </a:rPr>
              <a:t>на </a:t>
            </a:r>
            <a:r>
              <a:rPr lang="ru-RU" sz="2800" b="1" dirty="0" smtClean="0">
                <a:latin typeface="Times New Roman" pitchFamily="18" charset="0"/>
                <a:cs typeface="Times New Roman" pitchFamily="18" charset="0"/>
              </a:rPr>
              <a:t>использование своих знаний </a:t>
            </a:r>
            <a:r>
              <a:rPr lang="ru-RU" sz="2800" dirty="0" smtClean="0">
                <a:latin typeface="Times New Roman" pitchFamily="18" charset="0"/>
                <a:cs typeface="Times New Roman" pitchFamily="18" charset="0"/>
              </a:rPr>
              <a:t>в конкретных ситуациях и </a:t>
            </a:r>
            <a:r>
              <a:rPr lang="ru-RU" sz="2800" b="1" dirty="0" smtClean="0">
                <a:latin typeface="Times New Roman" pitchFamily="18" charset="0"/>
                <a:cs typeface="Times New Roman" pitchFamily="18" charset="0"/>
              </a:rPr>
              <a:t>помогает провести самоанализ</a:t>
            </a:r>
            <a:r>
              <a:rPr lang="ru-RU" sz="2800" dirty="0" smtClean="0">
                <a:latin typeface="Times New Roman" pitchFamily="18" charset="0"/>
                <a:cs typeface="Times New Roman" pitchFamily="18" charset="0"/>
              </a:rPr>
              <a:t> деятельности.</a:t>
            </a:r>
          </a:p>
          <a:p>
            <a:pPr algn="ctr" fontAlgn="auto">
              <a:spcAft>
                <a:spcPts val="0"/>
              </a:spcAft>
              <a:buFont typeface="Wingdings 2"/>
              <a:buChar char=""/>
              <a:defRPr/>
            </a:pPr>
            <a:endParaRPr lang="ru-RU" sz="2800" dirty="0">
              <a:latin typeface="Times New Roman" pitchFamily="18" charset="0"/>
              <a:cs typeface="Times New Roman" pitchFamily="18" charset="0"/>
            </a:endParaRPr>
          </a:p>
        </p:txBody>
      </p:sp>
      <p:pic>
        <p:nvPicPr>
          <p:cNvPr id="4" name="Рисунок 3"/>
          <p:cNvPicPr>
            <a:picLocks noChangeAspect="1"/>
          </p:cNvPicPr>
          <p:nvPr/>
        </p:nvPicPr>
        <p:blipFill>
          <a:blip r:embed="rId2" cstate="print"/>
          <a:stretch>
            <a:fillRect/>
          </a:stretch>
        </p:blipFill>
        <p:spPr>
          <a:xfrm>
            <a:off x="6516216" y="5085184"/>
            <a:ext cx="2016224" cy="1586050"/>
          </a:xfrm>
          <a:prstGeom prst="rect">
            <a:avLst/>
          </a:prstGeom>
          <a:ln w="38100" cap="sq">
            <a:solidFill>
              <a:schemeClr val="accent6">
                <a:lumMod val="75000"/>
              </a:schemeClr>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611560" y="1268760"/>
            <a:ext cx="8229600" cy="4857750"/>
          </a:xfrm>
        </p:spPr>
        <p:txBody>
          <a:bodyPr>
            <a:normAutofit/>
          </a:bodyPr>
          <a:lstStyle/>
          <a:p>
            <a:pPr algn="ctr" eaLnBrk="1" hangingPunct="1">
              <a:buFontTx/>
              <a:buNone/>
            </a:pPr>
            <a:r>
              <a:rPr lang="ru-RU" b="1" dirty="0" smtClean="0">
                <a:solidFill>
                  <a:schemeClr val="tx2"/>
                </a:solidFill>
                <a:latin typeface="Times New Roman" pitchFamily="18" charset="0"/>
                <a:cs typeface="Times New Roman" pitchFamily="18" charset="0"/>
              </a:rPr>
              <a:t>«Воспитывает ребенка всё: люди, вещи, явления,</a:t>
            </a:r>
          </a:p>
          <a:p>
            <a:pPr algn="ctr" eaLnBrk="1" hangingPunct="1">
              <a:buFontTx/>
              <a:buNone/>
            </a:pPr>
            <a:r>
              <a:rPr lang="ru-RU" b="1" dirty="0" smtClean="0">
                <a:solidFill>
                  <a:schemeClr val="tx2"/>
                </a:solidFill>
                <a:latin typeface="Times New Roman" pitchFamily="18" charset="0"/>
                <a:cs typeface="Times New Roman" pitchFamily="18" charset="0"/>
              </a:rPr>
              <a:t>но прежде всего и дольше всего - люди.</a:t>
            </a:r>
          </a:p>
          <a:p>
            <a:pPr algn="ctr" eaLnBrk="1" hangingPunct="1">
              <a:buFontTx/>
              <a:buNone/>
            </a:pPr>
            <a:r>
              <a:rPr lang="ru-RU" b="1" dirty="0" smtClean="0">
                <a:solidFill>
                  <a:schemeClr val="tx2"/>
                </a:solidFill>
                <a:latin typeface="Times New Roman" pitchFamily="18" charset="0"/>
                <a:cs typeface="Times New Roman" pitchFamily="18" charset="0"/>
              </a:rPr>
              <a:t>Из них на первом месте – родители и педагоги.»</a:t>
            </a:r>
          </a:p>
          <a:p>
            <a:pPr algn="ctr" eaLnBrk="1" hangingPunct="1">
              <a:buFontTx/>
              <a:buNone/>
            </a:pPr>
            <a:r>
              <a:rPr lang="ru-RU" b="1" dirty="0" smtClean="0">
                <a:solidFill>
                  <a:schemeClr val="tx2"/>
                </a:solidFill>
                <a:latin typeface="Times New Roman" pitchFamily="18" charset="0"/>
                <a:cs typeface="Times New Roman" pitchFamily="18" charset="0"/>
              </a:rPr>
              <a:t>А. С. Макаренко</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171" name="Rectangle 3"/>
          <p:cNvSpPr>
            <a:spLocks noGrp="1" noChangeArrowheads="1"/>
          </p:cNvSpPr>
          <p:nvPr>
            <p:ph idx="1"/>
          </p:nvPr>
        </p:nvSpPr>
        <p:spPr>
          <a:xfrm>
            <a:off x="468313" y="1125538"/>
            <a:ext cx="8229600" cy="4525962"/>
          </a:xfrm>
        </p:spPr>
        <p:txBody>
          <a:bodyPr>
            <a:normAutofit/>
          </a:bodyPr>
          <a:lstStyle/>
          <a:p>
            <a:pPr algn="ctr" eaLnBrk="1" hangingPunct="1">
              <a:buFontTx/>
              <a:buNone/>
            </a:pPr>
            <a:r>
              <a:rPr lang="ru-RU" sz="2800" dirty="0" smtClean="0">
                <a:solidFill>
                  <a:srgbClr val="0000FF"/>
                </a:solidFill>
                <a:latin typeface="Times New Roman" pitchFamily="18" charset="0"/>
                <a:cs typeface="Times New Roman" pitchFamily="18" charset="0"/>
              </a:rPr>
              <a:t>	</a:t>
            </a:r>
            <a:r>
              <a:rPr lang="ru-RU" sz="2800" dirty="0" smtClean="0">
                <a:latin typeface="Times New Roman" pitchFamily="18" charset="0"/>
                <a:cs typeface="Times New Roman" pitchFamily="18" charset="0"/>
              </a:rPr>
              <a:t>Семья и детский сад – два общественных института, которые стоят у истоков нашего будущего, но зачастую не всегда им хватает взаимопонимания, такта, терпения, чтобы услышать и понять друг друга.</a:t>
            </a:r>
            <a:endParaRPr lang="en-US" sz="2800" dirty="0" smtClean="0">
              <a:latin typeface="Times New Roman" pitchFamily="18" charset="0"/>
              <a:cs typeface="Times New Roman" pitchFamily="18" charset="0"/>
            </a:endParaRPr>
          </a:p>
          <a:p>
            <a:pPr algn="ctr" eaLnBrk="1" hangingPunct="1">
              <a:buFontTx/>
              <a:buNone/>
            </a:pPr>
            <a:r>
              <a:rPr lang="ru-RU" sz="2800" dirty="0" smtClean="0">
                <a:latin typeface="Times New Roman" pitchFamily="18" charset="0"/>
                <a:cs typeface="Times New Roman" pitchFamily="18" charset="0"/>
              </a:rPr>
              <a:t>	Федеральный закон </a:t>
            </a:r>
            <a:r>
              <a:rPr lang="en-US" sz="2800" dirty="0" smtClean="0">
                <a:latin typeface="Times New Roman" pitchFamily="18" charset="0"/>
                <a:cs typeface="Times New Roman" pitchFamily="18" charset="0"/>
              </a:rPr>
              <a:t>«</a:t>
            </a:r>
            <a:r>
              <a:rPr lang="ru-RU" sz="2800" dirty="0" smtClean="0">
                <a:latin typeface="Times New Roman" pitchFamily="18" charset="0"/>
                <a:cs typeface="Times New Roman" pitchFamily="18" charset="0"/>
              </a:rPr>
              <a:t>Об образовании</a:t>
            </a:r>
            <a:r>
              <a:rPr lang="en-US" sz="2800"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обязывает педагогов и родителей стать не только равноправными, но и равноответственными участниками образовательного процесса.</a:t>
            </a:r>
            <a:endParaRPr lang="en-US" sz="2800" dirty="0" smtClean="0">
              <a:latin typeface="Times New Roman" pitchFamily="18" charset="0"/>
              <a:cs typeface="Times New Roman" pitchFamily="18" charset="0"/>
            </a:endParaRPr>
          </a:p>
          <a:p>
            <a:pPr algn="ctr" eaLnBrk="1" hangingPunct="1"/>
            <a:endParaRPr lang="ru-RU" sz="2800" dirty="0" smtClean="0">
              <a:solidFill>
                <a:srgbClr val="0000FF"/>
              </a:solidFill>
              <a:latin typeface="Times New Roman" pitchFamily="18" charset="0"/>
              <a:cs typeface="Times New Roman"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dirty="0" smtClean="0">
                <a:latin typeface="Times New Roman" pitchFamily="18" charset="0"/>
                <a:cs typeface="Times New Roman" pitchFamily="18" charset="0"/>
              </a:rPr>
              <a:t>Принципы взаимодействия педагога с семьей</a:t>
            </a:r>
            <a:endParaRPr lang="ru-RU" sz="2800" dirty="0">
              <a:latin typeface="Times New Roman" pitchFamily="18" charset="0"/>
              <a:cs typeface="Times New Roman" pitchFamily="18" charset="0"/>
            </a:endParaRPr>
          </a:p>
        </p:txBody>
      </p:sp>
      <p:sp>
        <p:nvSpPr>
          <p:cNvPr id="3" name="Содержимое 2"/>
          <p:cNvSpPr>
            <a:spLocks noGrp="1"/>
          </p:cNvSpPr>
          <p:nvPr>
            <p:ph idx="1"/>
          </p:nvPr>
        </p:nvSpPr>
        <p:spPr/>
        <p:txBody>
          <a:bodyPr>
            <a:noAutofit/>
          </a:bodyPr>
          <a:lstStyle/>
          <a:p>
            <a:r>
              <a:rPr lang="ru-RU" sz="2400" dirty="0" smtClean="0">
                <a:latin typeface="Times New Roman" pitchFamily="18" charset="0"/>
                <a:cs typeface="Times New Roman" pitchFamily="18" charset="0"/>
              </a:rPr>
              <a:t>1 Доброжелательность.</a:t>
            </a:r>
          </a:p>
          <a:p>
            <a:r>
              <a:rPr lang="ru-RU" sz="2400" dirty="0" smtClean="0">
                <a:latin typeface="Times New Roman" pitchFamily="18" charset="0"/>
                <a:cs typeface="Times New Roman" pitchFamily="18" charset="0"/>
              </a:rPr>
              <a:t>2. Сотрудничество.</a:t>
            </a:r>
          </a:p>
          <a:p>
            <a:r>
              <a:rPr lang="ru-RU" sz="2400" dirty="0" smtClean="0">
                <a:latin typeface="Times New Roman" pitchFamily="18" charset="0"/>
                <a:cs typeface="Times New Roman" pitchFamily="18" charset="0"/>
              </a:rPr>
              <a:t>3. Преемственность согласованных действий.</a:t>
            </a:r>
          </a:p>
          <a:p>
            <a:r>
              <a:rPr lang="ru-RU" sz="2400" dirty="0" smtClean="0">
                <a:latin typeface="Times New Roman" pitchFamily="18" charset="0"/>
                <a:cs typeface="Times New Roman" pitchFamily="18" charset="0"/>
              </a:rPr>
              <a:t>4. Индивидуальный подход.</a:t>
            </a:r>
          </a:p>
          <a:p>
            <a:r>
              <a:rPr lang="ru-RU" sz="2400" dirty="0" smtClean="0">
                <a:latin typeface="Times New Roman" pitchFamily="18" charset="0"/>
                <a:cs typeface="Times New Roman" pitchFamily="18" charset="0"/>
              </a:rPr>
              <a:t>5. Принцип учета интересов родителей.</a:t>
            </a:r>
          </a:p>
          <a:p>
            <a:r>
              <a:rPr lang="ru-RU" sz="2400" dirty="0" smtClean="0">
                <a:latin typeface="Times New Roman" pitchFamily="18" charset="0"/>
                <a:cs typeface="Times New Roman" pitchFamily="18" charset="0"/>
              </a:rPr>
              <a:t>6. Обратная связь.</a:t>
            </a:r>
          </a:p>
          <a:p>
            <a:r>
              <a:rPr lang="ru-RU" sz="2400" dirty="0" smtClean="0">
                <a:latin typeface="Times New Roman" pitchFamily="18" charset="0"/>
                <a:cs typeface="Times New Roman" pitchFamily="18" charset="0"/>
              </a:rPr>
              <a:t>7. Динамичность, гибкость, подвижность образовательного процесса.</a:t>
            </a:r>
          </a:p>
          <a:p>
            <a:r>
              <a:rPr lang="ru-RU" sz="2400" dirty="0" smtClean="0">
                <a:latin typeface="Times New Roman" pitchFamily="18" charset="0"/>
                <a:cs typeface="Times New Roman" pitchFamily="18" charset="0"/>
              </a:rPr>
              <a:t>8. Принцип взаимосвязи диагностики и коррекции.</a:t>
            </a:r>
          </a:p>
          <a:p>
            <a:r>
              <a:rPr lang="ru-RU" sz="2400" dirty="0" smtClean="0">
                <a:latin typeface="Times New Roman" pitchFamily="18" charset="0"/>
                <a:cs typeface="Times New Roman" pitchFamily="18" charset="0"/>
              </a:rPr>
              <a:t>9. Принцип выстраивания общей позиции по отношению к ребенку.</a:t>
            </a:r>
          </a:p>
          <a:p>
            <a:r>
              <a:rPr lang="ru-RU" sz="2400" dirty="0" smtClean="0">
                <a:latin typeface="Times New Roman" pitchFamily="18" charset="0"/>
                <a:cs typeface="Times New Roman" pitchFamily="18" charset="0"/>
              </a:rPr>
              <a:t>10. Информационное обеспечение.</a:t>
            </a:r>
            <a:endParaRPr lang="ru-RU" sz="2400" dirty="0">
              <a:latin typeface="Times New Roman" pitchFamily="18" charset="0"/>
              <a:cs typeface="Times New Roman" pitchFamily="18" charset="0"/>
            </a:endParaRPr>
          </a:p>
        </p:txBody>
      </p:sp>
    </p:spTree>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3043808"/>
          </a:xfrm>
        </p:spPr>
        <p:txBody>
          <a:bodyPr>
            <a:normAutofit/>
          </a:bodyPr>
          <a:lstStyle/>
          <a:p>
            <a:pPr algn="ctr" fontAlgn="auto">
              <a:spcAft>
                <a:spcPts val="0"/>
              </a:spcAft>
              <a:defRPr/>
            </a:pPr>
            <a:r>
              <a:rPr lang="ru-RU" sz="3600" b="1" dirty="0" smtClean="0">
                <a:latin typeface="Times New Roman" panose="02020603050405020304" pitchFamily="18" charset="0"/>
                <a:cs typeface="Times New Roman" panose="02020603050405020304" pitchFamily="18" charset="0"/>
              </a:rPr>
              <a:t>Цель взаимодействия</a:t>
            </a:r>
            <a:endParaRPr lang="ru-RU" sz="3600" b="1" dirty="0">
              <a:latin typeface="Times New Roman" panose="02020603050405020304" pitchFamily="18" charset="0"/>
              <a:cs typeface="Times New Roman" panose="02020603050405020304" pitchFamily="18" charset="0"/>
            </a:endParaRPr>
          </a:p>
        </p:txBody>
      </p:sp>
      <p:sp>
        <p:nvSpPr>
          <p:cNvPr id="13315" name="Содержимое 2"/>
          <p:cNvSpPr>
            <a:spLocks noGrp="1"/>
          </p:cNvSpPr>
          <p:nvPr>
            <p:ph idx="1"/>
          </p:nvPr>
        </p:nvSpPr>
        <p:spPr>
          <a:xfrm>
            <a:off x="611560" y="2996952"/>
            <a:ext cx="8686800" cy="4176713"/>
          </a:xfrm>
        </p:spPr>
        <p:txBody>
          <a:bodyPr>
            <a:normAutofit/>
          </a:bodyPr>
          <a:lstStyle/>
          <a:p>
            <a:pPr algn="ctr"/>
            <a:r>
              <a:rPr lang="ru-RU" altLang="ru-RU" sz="2800" dirty="0" smtClean="0">
                <a:latin typeface="Times New Roman" pitchFamily="18" charset="0"/>
                <a:cs typeface="Times New Roman" pitchFamily="18" charset="0"/>
              </a:rPr>
              <a:t>установление </a:t>
            </a:r>
            <a:r>
              <a:rPr lang="ru-RU" altLang="ru-RU" sz="2800" dirty="0" smtClean="0">
                <a:latin typeface="Times New Roman" pitchFamily="18" charset="0"/>
                <a:cs typeface="Times New Roman" pitchFamily="18" charset="0"/>
              </a:rPr>
              <a:t>партнерских отношений участников педагогического процесса, </a:t>
            </a:r>
            <a:endParaRPr lang="ru-RU" altLang="ru-RU" sz="2800" dirty="0" smtClean="0">
              <a:latin typeface="Times New Roman" pitchFamily="18" charset="0"/>
              <a:cs typeface="Times New Roman" pitchFamily="18" charset="0"/>
            </a:endParaRPr>
          </a:p>
          <a:p>
            <a:pPr algn="ctr"/>
            <a:r>
              <a:rPr lang="ru-RU" altLang="ru-RU" sz="2800" dirty="0" smtClean="0">
                <a:latin typeface="Times New Roman" pitchFamily="18" charset="0"/>
                <a:cs typeface="Times New Roman" pitchFamily="18" charset="0"/>
              </a:rPr>
              <a:t>  приобщение </a:t>
            </a:r>
            <a:r>
              <a:rPr lang="ru-RU" altLang="ru-RU" sz="2800" dirty="0" smtClean="0">
                <a:latin typeface="Times New Roman" pitchFamily="18" charset="0"/>
                <a:cs typeface="Times New Roman" pitchFamily="18" charset="0"/>
              </a:rPr>
              <a:t>родителей к жизни детского сада. </a:t>
            </a:r>
          </a:p>
        </p:txBody>
      </p:sp>
    </p:spTree>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1043608" y="836712"/>
            <a:ext cx="8229600" cy="5289550"/>
          </a:xfrm>
        </p:spPr>
        <p:txBody>
          <a:bodyPr/>
          <a:lstStyle/>
          <a:p>
            <a:pPr marL="0" indent="0" eaLnBrk="1" hangingPunct="1">
              <a:buFontTx/>
              <a:buNone/>
            </a:pPr>
            <a:r>
              <a:rPr lang="ru-RU" sz="2800" dirty="0" smtClean="0">
                <a:solidFill>
                  <a:srgbClr val="0000FF"/>
                </a:solidFill>
                <a:latin typeface="Times New Roman" pitchFamily="18" charset="0"/>
                <a:cs typeface="Times New Roman" pitchFamily="18" charset="0"/>
              </a:rPr>
              <a:t>   </a:t>
            </a:r>
            <a:r>
              <a:rPr lang="ru-RU" sz="2800" dirty="0" smtClean="0">
                <a:solidFill>
                  <a:schemeClr val="tx2"/>
                </a:solidFill>
                <a:latin typeface="Times New Roman" pitchFamily="18" charset="0"/>
                <a:cs typeface="Times New Roman" pitchFamily="18" charset="0"/>
              </a:rPr>
              <a:t>Задачи взаимодействия ДОУ с родителями:</a:t>
            </a:r>
          </a:p>
          <a:p>
            <a:pPr marL="0" indent="0" eaLnBrk="1" hangingPunct="1">
              <a:buFontTx/>
              <a:buNone/>
            </a:pPr>
            <a:endParaRPr lang="ru-RU" sz="2800" dirty="0" smtClean="0">
              <a:solidFill>
                <a:srgbClr val="0000FF"/>
              </a:solidFill>
              <a:latin typeface="Times New Roman" pitchFamily="18" charset="0"/>
              <a:cs typeface="Times New Roman" pitchFamily="18" charset="0"/>
            </a:endParaRPr>
          </a:p>
          <a:p>
            <a:pPr marL="0" indent="0" eaLnBrk="1" hangingPunct="1"/>
            <a:r>
              <a:rPr lang="ru-RU" sz="2800" dirty="0" smtClean="0">
                <a:latin typeface="Times New Roman" pitchFamily="18" charset="0"/>
                <a:cs typeface="Times New Roman" pitchFamily="18" charset="0"/>
              </a:rPr>
              <a:t>  Изучение семьи детей;</a:t>
            </a:r>
          </a:p>
          <a:p>
            <a:pPr marL="0" indent="0" eaLnBrk="1" hangingPunct="1"/>
            <a:r>
              <a:rPr lang="ru-RU" sz="2800" dirty="0" smtClean="0">
                <a:latin typeface="Times New Roman" pitchFamily="18" charset="0"/>
                <a:cs typeface="Times New Roman" pitchFamily="18" charset="0"/>
              </a:rPr>
              <a:t>  Привлечение родителей к активному участию в деятельности дошкольного учреждения;</a:t>
            </a:r>
          </a:p>
          <a:p>
            <a:pPr marL="0" indent="0" eaLnBrk="1" hangingPunct="1"/>
            <a:r>
              <a:rPr lang="ru-RU" sz="2800" dirty="0" smtClean="0">
                <a:latin typeface="Times New Roman" pitchFamily="18" charset="0"/>
                <a:cs typeface="Times New Roman" pitchFamily="18" charset="0"/>
              </a:rPr>
              <a:t>  Изучение семейного опыта воспитания и обучения детей;</a:t>
            </a:r>
          </a:p>
          <a:p>
            <a:pPr marL="0" indent="0" eaLnBrk="1" hangingPunct="1"/>
            <a:r>
              <a:rPr lang="ru-RU" sz="2800" dirty="0" smtClean="0">
                <a:latin typeface="Times New Roman" pitchFamily="18" charset="0"/>
                <a:cs typeface="Times New Roman" pitchFamily="18" charset="0"/>
              </a:rPr>
              <a:t>  Просвещение родителей в области педагогики и детской психологии.</a:t>
            </a:r>
          </a:p>
          <a:p>
            <a:pPr marL="0" indent="0" eaLnBrk="1" hangingPunct="1">
              <a:buFontTx/>
              <a:buNone/>
            </a:pPr>
            <a:endParaRPr lang="ru-RU" sz="2800" dirty="0" smtClean="0">
              <a:solidFill>
                <a:srgbClr val="0000FF"/>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571480"/>
            <a:ext cx="8329642" cy="3217560"/>
          </a:xfrm>
        </p:spPr>
        <p:txBody>
          <a:bodyPr>
            <a:normAutofit/>
          </a:bodyPr>
          <a:lstStyle/>
          <a:p>
            <a:pPr algn="ctr" fontAlgn="auto">
              <a:spcAft>
                <a:spcPts val="0"/>
              </a:spcAft>
              <a:defRPr/>
            </a:pPr>
            <a:r>
              <a:rPr lang="ru-RU" sz="3600" b="1" dirty="0" smtClean="0">
                <a:latin typeface="Times New Roman" panose="02020603050405020304" pitchFamily="18" charset="0"/>
                <a:cs typeface="Times New Roman" panose="02020603050405020304" pitchFamily="18" charset="0"/>
              </a:rPr>
              <a:t>Формы взаимодействия</a:t>
            </a:r>
            <a:r>
              <a:rPr lang="ru-RU" sz="3600" dirty="0" smtClean="0">
                <a:latin typeface="Times New Roman" panose="02020603050405020304" pitchFamily="18" charset="0"/>
                <a:cs typeface="Times New Roman" panose="02020603050405020304" pitchFamily="18" charset="0"/>
              </a:rPr>
              <a:t/>
            </a:r>
            <a:br>
              <a:rPr lang="ru-RU" sz="3600" dirty="0" smtClean="0">
                <a:latin typeface="Times New Roman" panose="02020603050405020304" pitchFamily="18" charset="0"/>
                <a:cs typeface="Times New Roman" panose="02020603050405020304" pitchFamily="18" charset="0"/>
              </a:rPr>
            </a:br>
            <a:endParaRPr lang="ru-RU" sz="3600" dirty="0">
              <a:latin typeface="Times New Roman" panose="02020603050405020304" pitchFamily="18" charset="0"/>
              <a:cs typeface="Times New Roman" panose="02020603050405020304" pitchFamily="18" charset="0"/>
            </a:endParaRPr>
          </a:p>
        </p:txBody>
      </p:sp>
      <p:sp>
        <p:nvSpPr>
          <p:cNvPr id="14339" name="Содержимое 2"/>
          <p:cNvSpPr>
            <a:spLocks noGrp="1"/>
          </p:cNvSpPr>
          <p:nvPr>
            <p:ph idx="1"/>
          </p:nvPr>
        </p:nvSpPr>
        <p:spPr>
          <a:xfrm>
            <a:off x="1403648" y="2924944"/>
            <a:ext cx="8686800" cy="3371850"/>
          </a:xfrm>
        </p:spPr>
        <p:txBody>
          <a:bodyPr>
            <a:normAutofit/>
          </a:bodyPr>
          <a:lstStyle/>
          <a:p>
            <a:r>
              <a:rPr lang="ru-RU" altLang="ru-RU" sz="2800" dirty="0" smtClean="0">
                <a:latin typeface="Times New Roman" pitchFamily="18" charset="0"/>
                <a:cs typeface="Times New Roman" pitchFamily="18" charset="0"/>
              </a:rPr>
              <a:t>традиционные </a:t>
            </a:r>
          </a:p>
          <a:p>
            <a:r>
              <a:rPr lang="ru-RU" altLang="ru-RU" sz="2800" dirty="0" smtClean="0">
                <a:latin typeface="Times New Roman" pitchFamily="18" charset="0"/>
                <a:cs typeface="Times New Roman" pitchFamily="18" charset="0"/>
              </a:rPr>
              <a:t> нетрадиционные формы</a:t>
            </a:r>
          </a:p>
          <a:p>
            <a:endParaRPr lang="ru-RU" altLang="ru-RU" sz="2800" dirty="0" smtClean="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0"/>
            <a:ext cx="8686800" cy="2395736"/>
          </a:xfrm>
        </p:spPr>
        <p:txBody>
          <a:bodyPr>
            <a:normAutofit/>
          </a:bodyPr>
          <a:lstStyle/>
          <a:p>
            <a:pPr algn="ctr" fontAlgn="auto">
              <a:spcAft>
                <a:spcPts val="0"/>
              </a:spcAft>
              <a:defRPr/>
            </a:pPr>
            <a:r>
              <a:rPr lang="ru-RU" sz="3600" b="1" dirty="0" smtClean="0">
                <a:latin typeface="Times New Roman" pitchFamily="18" charset="0"/>
                <a:cs typeface="Times New Roman" pitchFamily="18" charset="0"/>
              </a:rPr>
              <a:t>Традиционные формы</a:t>
            </a:r>
            <a:endParaRPr lang="ru-RU" sz="3600" dirty="0">
              <a:latin typeface="Times New Roman" pitchFamily="18" charset="0"/>
              <a:cs typeface="Times New Roman" pitchFamily="18" charset="0"/>
            </a:endParaRPr>
          </a:p>
        </p:txBody>
      </p:sp>
      <p:sp>
        <p:nvSpPr>
          <p:cNvPr id="15363" name="Содержимое 2"/>
          <p:cNvSpPr>
            <a:spLocks noGrp="1"/>
          </p:cNvSpPr>
          <p:nvPr>
            <p:ph idx="1"/>
          </p:nvPr>
        </p:nvSpPr>
        <p:spPr>
          <a:xfrm>
            <a:off x="899592" y="2060848"/>
            <a:ext cx="8686800" cy="3816350"/>
          </a:xfrm>
        </p:spPr>
        <p:txBody>
          <a:bodyPr/>
          <a:lstStyle/>
          <a:p>
            <a:r>
              <a:rPr lang="ru-RU" altLang="ru-RU" sz="2400" b="1" i="1" dirty="0" smtClean="0">
                <a:latin typeface="Times New Roman" pitchFamily="18" charset="0"/>
                <a:cs typeface="Times New Roman" pitchFamily="18" charset="0"/>
              </a:rPr>
              <a:t>коллективны</a:t>
            </a:r>
            <a:r>
              <a:rPr lang="ru-RU" altLang="ru-RU" sz="2400" b="1" dirty="0" smtClean="0">
                <a:latin typeface="Times New Roman" pitchFamily="18" charset="0"/>
                <a:cs typeface="Times New Roman" pitchFamily="18" charset="0"/>
              </a:rPr>
              <a:t>е</a:t>
            </a:r>
            <a:r>
              <a:rPr lang="ru-RU" altLang="ru-RU" sz="2400" dirty="0" smtClean="0">
                <a:latin typeface="Times New Roman" pitchFamily="18" charset="0"/>
                <a:cs typeface="Times New Roman" pitchFamily="18" charset="0"/>
              </a:rPr>
              <a:t> – родительские собрания (проводятся как групповые 3–4 раза в год, так и общие со всеми родителями воспитанников в начале и в конце года), групповые консультации, конференции; </a:t>
            </a:r>
          </a:p>
          <a:p>
            <a:r>
              <a:rPr lang="ru-RU" altLang="ru-RU" sz="2400" b="1" i="1" dirty="0" smtClean="0">
                <a:latin typeface="Times New Roman" pitchFamily="18" charset="0"/>
                <a:cs typeface="Times New Roman" pitchFamily="18" charset="0"/>
              </a:rPr>
              <a:t>индивидуальные</a:t>
            </a:r>
            <a:r>
              <a:rPr lang="ru-RU" altLang="ru-RU" sz="2400" i="1" dirty="0" smtClean="0">
                <a:latin typeface="Times New Roman" pitchFamily="18" charset="0"/>
                <a:cs typeface="Times New Roman" pitchFamily="18" charset="0"/>
              </a:rPr>
              <a:t> </a:t>
            </a:r>
            <a:r>
              <a:rPr lang="ru-RU" altLang="ru-RU" sz="2400" dirty="0" smtClean="0">
                <a:latin typeface="Times New Roman" pitchFamily="18" charset="0"/>
                <a:cs typeface="Times New Roman" pitchFamily="18" charset="0"/>
              </a:rPr>
              <a:t>– </a:t>
            </a:r>
            <a:r>
              <a:rPr lang="ru-RU" altLang="ru-RU" sz="2400" dirty="0" err="1" smtClean="0">
                <a:latin typeface="Times New Roman" pitchFamily="18" charset="0"/>
                <a:cs typeface="Times New Roman" pitchFamily="18" charset="0"/>
              </a:rPr>
              <a:t>индивидуальные</a:t>
            </a:r>
            <a:r>
              <a:rPr lang="ru-RU" altLang="ru-RU" sz="2400" dirty="0" smtClean="0">
                <a:latin typeface="Times New Roman" pitchFamily="18" charset="0"/>
                <a:cs typeface="Times New Roman" pitchFamily="18" charset="0"/>
              </a:rPr>
              <a:t> консультации, </a:t>
            </a:r>
            <a:r>
              <a:rPr lang="ru-RU" altLang="ru-RU" sz="2400" dirty="0" smtClean="0">
                <a:latin typeface="Times New Roman" pitchFamily="18" charset="0"/>
                <a:cs typeface="Times New Roman" pitchFamily="18" charset="0"/>
              </a:rPr>
              <a:t>беседы. </a:t>
            </a:r>
            <a:endParaRPr lang="ru-RU" altLang="ru-RU" sz="2400" dirty="0" smtClean="0">
              <a:latin typeface="Times New Roman" pitchFamily="18" charset="0"/>
              <a:cs typeface="Times New Roman" pitchFamily="18" charset="0"/>
            </a:endParaRPr>
          </a:p>
        </p:txBody>
      </p:sp>
      <p:pic>
        <p:nvPicPr>
          <p:cNvPr id="4" name="Picture 5"/>
          <p:cNvPicPr>
            <a:picLocks noChangeAspect="1" noChangeArrowheads="1"/>
          </p:cNvPicPr>
          <p:nvPr/>
        </p:nvPicPr>
        <p:blipFill>
          <a:blip r:embed="rId2" cstate="print"/>
          <a:srcRect/>
          <a:stretch>
            <a:fillRect/>
          </a:stretch>
        </p:blipFill>
        <p:spPr bwMode="auto">
          <a:xfrm rot="5400000">
            <a:off x="3395868" y="4677139"/>
            <a:ext cx="2640294" cy="1584176"/>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1891680"/>
          </a:xfrm>
        </p:spPr>
        <p:txBody>
          <a:bodyPr>
            <a:normAutofit/>
          </a:bodyPr>
          <a:lstStyle/>
          <a:p>
            <a:pPr algn="ctr" fontAlgn="auto">
              <a:spcAft>
                <a:spcPts val="0"/>
              </a:spcAft>
              <a:defRPr/>
            </a:pPr>
            <a:r>
              <a:rPr lang="ru-RU" sz="3600" b="1" dirty="0" smtClean="0">
                <a:latin typeface="Times New Roman" pitchFamily="18" charset="0"/>
                <a:cs typeface="Times New Roman" pitchFamily="18" charset="0"/>
              </a:rPr>
              <a:t>Нетрадиционные формы</a:t>
            </a:r>
            <a:endParaRPr lang="ru-RU" sz="3600" dirty="0">
              <a:latin typeface="Times New Roman" pitchFamily="18" charset="0"/>
              <a:cs typeface="Times New Roman" pitchFamily="18" charset="0"/>
            </a:endParaRPr>
          </a:p>
        </p:txBody>
      </p:sp>
      <p:sp>
        <p:nvSpPr>
          <p:cNvPr id="15363" name="Содержимое 2"/>
          <p:cNvSpPr>
            <a:spLocks noGrp="1"/>
          </p:cNvSpPr>
          <p:nvPr>
            <p:ph idx="1"/>
          </p:nvPr>
        </p:nvSpPr>
        <p:spPr>
          <a:xfrm>
            <a:off x="827584" y="2348880"/>
            <a:ext cx="8686800" cy="3730625"/>
          </a:xfrm>
        </p:spPr>
        <p:txBody>
          <a:bodyPr>
            <a:normAutofit/>
          </a:bodyPr>
          <a:lstStyle/>
          <a:p>
            <a:pPr fontAlgn="auto">
              <a:spcAft>
                <a:spcPts val="0"/>
              </a:spcAft>
              <a:defRPr/>
            </a:pPr>
            <a:r>
              <a:rPr lang="ru-RU" altLang="ru-RU" sz="2800" b="1" i="1" dirty="0" smtClean="0">
                <a:latin typeface="Times New Roman" pitchFamily="18" charset="0"/>
                <a:cs typeface="Times New Roman" pitchFamily="18" charset="0"/>
              </a:rPr>
              <a:t>информационно-аналитические; </a:t>
            </a:r>
          </a:p>
          <a:p>
            <a:pPr fontAlgn="auto">
              <a:spcAft>
                <a:spcPts val="0"/>
              </a:spcAft>
              <a:defRPr/>
            </a:pPr>
            <a:r>
              <a:rPr lang="ru-RU" altLang="ru-RU" sz="2800" b="1" i="1" dirty="0" smtClean="0">
                <a:latin typeface="Times New Roman" pitchFamily="18" charset="0"/>
                <a:cs typeface="Times New Roman" pitchFamily="18" charset="0"/>
              </a:rPr>
              <a:t>досуговые; </a:t>
            </a:r>
          </a:p>
          <a:p>
            <a:pPr fontAlgn="auto">
              <a:spcAft>
                <a:spcPts val="0"/>
              </a:spcAft>
              <a:defRPr/>
            </a:pPr>
            <a:r>
              <a:rPr lang="ru-RU" altLang="ru-RU" sz="2800" b="1" i="1" dirty="0" smtClean="0">
                <a:latin typeface="Times New Roman" pitchFamily="18" charset="0"/>
                <a:cs typeface="Times New Roman" pitchFamily="18" charset="0"/>
              </a:rPr>
              <a:t>познавательные; </a:t>
            </a:r>
          </a:p>
          <a:p>
            <a:pPr fontAlgn="auto">
              <a:spcAft>
                <a:spcPts val="0"/>
              </a:spcAft>
              <a:defRPr/>
            </a:pPr>
            <a:r>
              <a:rPr lang="ru-RU" altLang="ru-RU" sz="2800" b="1" i="1" dirty="0" smtClean="0">
                <a:latin typeface="Times New Roman" pitchFamily="18" charset="0"/>
                <a:cs typeface="Times New Roman" pitchFamily="18" charset="0"/>
              </a:rPr>
              <a:t>наглядно-информационные формы.</a:t>
            </a:r>
          </a:p>
          <a:p>
            <a:r>
              <a:rPr lang="ru-RU" altLang="ru-RU" sz="2800" b="1" i="1" dirty="0" smtClean="0">
                <a:latin typeface="Times New Roman" pitchFamily="18" charset="0"/>
                <a:cs typeface="Times New Roman" pitchFamily="18" charset="0"/>
              </a:rPr>
              <a:t>наглядные</a:t>
            </a:r>
            <a:r>
              <a:rPr lang="ru-RU" altLang="ru-RU" sz="2800" dirty="0" smtClean="0">
                <a:latin typeface="Times New Roman" pitchFamily="18" charset="0"/>
                <a:cs typeface="Times New Roman" pitchFamily="18" charset="0"/>
              </a:rPr>
              <a:t> – папки-передвижки, стенды, ширмы, выставки, фото, дни открытых дверей. </a:t>
            </a:r>
            <a:endParaRPr lang="ru-RU" altLang="ru-RU" sz="2800" dirty="0" smtClean="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353</TotalTime>
  <Words>416</Words>
  <Application>Microsoft Office PowerPoint</Application>
  <PresentationFormat>Экран (4:3)</PresentationFormat>
  <Paragraphs>73</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Солнцестояние</vt:lpstr>
      <vt:lpstr>Взаимодействие с родителями и сотрудниками образовательного учреждения</vt:lpstr>
      <vt:lpstr>Слайд 2</vt:lpstr>
      <vt:lpstr>Слайд 3</vt:lpstr>
      <vt:lpstr>Принципы взаимодействия педагога с семьей</vt:lpstr>
      <vt:lpstr>Цель взаимодействия</vt:lpstr>
      <vt:lpstr>Слайд 6</vt:lpstr>
      <vt:lpstr>Формы взаимодействия </vt:lpstr>
      <vt:lpstr>Традиционные формы</vt:lpstr>
      <vt:lpstr>Нетрадиционные формы</vt:lpstr>
      <vt:lpstr>Информационно-аналитические формы</vt:lpstr>
      <vt:lpstr>Досуговые формы </vt:lpstr>
      <vt:lpstr>Познавательные формы </vt:lpstr>
      <vt:lpstr>Наглядно-информационные формы </vt:lpstr>
      <vt:lpstr>Информационно-ознакомительные формы </vt:lpstr>
      <vt:lpstr>Информационно-просветительские формы </vt:lpstr>
      <vt:lpstr>Слайд 16</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Взаимодействие с родителями и сотрудниками образовательного учреждения</dc:title>
  <dc:creator>юзверь</dc:creator>
  <cp:lastModifiedBy>user</cp:lastModifiedBy>
  <cp:revision>17</cp:revision>
  <dcterms:created xsi:type="dcterms:W3CDTF">2015-03-25T16:03:30Z</dcterms:created>
  <dcterms:modified xsi:type="dcterms:W3CDTF">2017-03-14T19:17:31Z</dcterms:modified>
</cp:coreProperties>
</file>