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59" r:id="rId3"/>
    <p:sldId id="262" r:id="rId4"/>
    <p:sldId id="263" r:id="rId5"/>
    <p:sldId id="256" r:id="rId6"/>
    <p:sldId id="258" r:id="rId7"/>
    <p:sldId id="264" r:id="rId8"/>
    <p:sldId id="265" r:id="rId9"/>
    <p:sldId id="266" r:id="rId10"/>
    <p:sldId id="260" r:id="rId11"/>
    <p:sldId id="267" r:id="rId12"/>
    <p:sldId id="261"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3" d="100"/>
          <a:sy n="83" d="100"/>
        </p:scale>
        <p:origin x="-619"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3A46D4-1CDB-44E6-9585-BB302117692C}" type="datetimeFigureOut">
              <a:rPr lang="ru-RU" smtClean="0"/>
              <a:pPr/>
              <a:t>04.05.2018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4E5BFF-15C4-4A33-B590-38C5B8950A01}" type="slidenum">
              <a:rPr lang="ru-RU" smtClean="0"/>
              <a:pPr/>
              <a:t>‹#›</a:t>
            </a:fld>
            <a:endParaRPr lang="ru-RU"/>
          </a:p>
        </p:txBody>
      </p:sp>
    </p:spTree>
    <p:extLst>
      <p:ext uri="{BB962C8B-B14F-4D97-AF65-F5344CB8AC3E}">
        <p14:creationId xmlns="" xmlns:p14="http://schemas.microsoft.com/office/powerpoint/2010/main" val="3528872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2</a:t>
            </a:fld>
            <a:endParaRPr lang="ru-RU"/>
          </a:p>
        </p:txBody>
      </p:sp>
    </p:spTree>
    <p:extLst>
      <p:ext uri="{BB962C8B-B14F-4D97-AF65-F5344CB8AC3E}">
        <p14:creationId xmlns="" xmlns:p14="http://schemas.microsoft.com/office/powerpoint/2010/main" val="924550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12</a:t>
            </a:fld>
            <a:endParaRPr lang="ru-RU"/>
          </a:p>
        </p:txBody>
      </p:sp>
    </p:spTree>
    <p:extLst>
      <p:ext uri="{BB962C8B-B14F-4D97-AF65-F5344CB8AC3E}">
        <p14:creationId xmlns="" xmlns:p14="http://schemas.microsoft.com/office/powerpoint/2010/main" val="924550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3</a:t>
            </a:fld>
            <a:endParaRPr lang="ru-RU"/>
          </a:p>
        </p:txBody>
      </p:sp>
    </p:spTree>
    <p:extLst>
      <p:ext uri="{BB962C8B-B14F-4D97-AF65-F5344CB8AC3E}">
        <p14:creationId xmlns="" xmlns:p14="http://schemas.microsoft.com/office/powerpoint/2010/main" val="92455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4</a:t>
            </a:fld>
            <a:endParaRPr lang="ru-RU"/>
          </a:p>
        </p:txBody>
      </p:sp>
    </p:spTree>
    <p:extLst>
      <p:ext uri="{BB962C8B-B14F-4D97-AF65-F5344CB8AC3E}">
        <p14:creationId xmlns="" xmlns:p14="http://schemas.microsoft.com/office/powerpoint/2010/main" val="924550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6</a:t>
            </a:fld>
            <a:endParaRPr lang="ru-RU"/>
          </a:p>
        </p:txBody>
      </p:sp>
    </p:spTree>
    <p:extLst>
      <p:ext uri="{BB962C8B-B14F-4D97-AF65-F5344CB8AC3E}">
        <p14:creationId xmlns="" xmlns:p14="http://schemas.microsoft.com/office/powerpoint/2010/main" val="2419090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7</a:t>
            </a:fld>
            <a:endParaRPr lang="ru-RU"/>
          </a:p>
        </p:txBody>
      </p:sp>
    </p:spTree>
    <p:extLst>
      <p:ext uri="{BB962C8B-B14F-4D97-AF65-F5344CB8AC3E}">
        <p14:creationId xmlns="" xmlns:p14="http://schemas.microsoft.com/office/powerpoint/2010/main" val="2419090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8</a:t>
            </a:fld>
            <a:endParaRPr lang="ru-RU"/>
          </a:p>
        </p:txBody>
      </p:sp>
    </p:spTree>
    <p:extLst>
      <p:ext uri="{BB962C8B-B14F-4D97-AF65-F5344CB8AC3E}">
        <p14:creationId xmlns="" xmlns:p14="http://schemas.microsoft.com/office/powerpoint/2010/main" val="431030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9</a:t>
            </a:fld>
            <a:endParaRPr lang="ru-RU"/>
          </a:p>
        </p:txBody>
      </p:sp>
    </p:spTree>
    <p:extLst>
      <p:ext uri="{BB962C8B-B14F-4D97-AF65-F5344CB8AC3E}">
        <p14:creationId xmlns="" xmlns:p14="http://schemas.microsoft.com/office/powerpoint/2010/main" val="431030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10</a:t>
            </a:fld>
            <a:endParaRPr lang="ru-RU"/>
          </a:p>
        </p:txBody>
      </p:sp>
    </p:spTree>
    <p:extLst>
      <p:ext uri="{BB962C8B-B14F-4D97-AF65-F5344CB8AC3E}">
        <p14:creationId xmlns="" xmlns:p14="http://schemas.microsoft.com/office/powerpoint/2010/main" val="431030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4E5BFF-15C4-4A33-B590-38C5B8950A01}" type="slidenum">
              <a:rPr lang="ru-RU" smtClean="0"/>
              <a:pPr/>
              <a:t>11</a:t>
            </a:fld>
            <a:endParaRPr lang="ru-RU"/>
          </a:p>
        </p:txBody>
      </p:sp>
    </p:spTree>
    <p:extLst>
      <p:ext uri="{BB962C8B-B14F-4D97-AF65-F5344CB8AC3E}">
        <p14:creationId xmlns="" xmlns:p14="http://schemas.microsoft.com/office/powerpoint/2010/main" val="431030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76317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3516708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B105AA6-5AA9-4541-AF78-797901926243}"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2622120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2688831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105AA6-5AA9-4541-AF78-797901926243}"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657582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145999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459513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3691200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903389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53903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3602652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991264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496396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12038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3649323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101C0A-9CEE-44E2-8FC7-A15E2FBA3B36}" type="datetimeFigureOut">
              <a:rPr lang="ru-RU" smtClean="0"/>
              <a:pPr/>
              <a:t>04.05.2018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802605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0101C0A-9CEE-44E2-8FC7-A15E2FBA3B36}" type="datetimeFigureOut">
              <a:rPr lang="ru-RU" smtClean="0"/>
              <a:pPr/>
              <a:t>04.05.2018</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B105AA6-5AA9-4541-AF78-797901926243}" type="slidenum">
              <a:rPr lang="ru-RU" smtClean="0"/>
              <a:pPr/>
              <a:t>‹#›</a:t>
            </a:fld>
            <a:endParaRPr lang="ru-RU"/>
          </a:p>
        </p:txBody>
      </p:sp>
    </p:spTree>
    <p:extLst>
      <p:ext uri="{BB962C8B-B14F-4D97-AF65-F5344CB8AC3E}">
        <p14:creationId xmlns="" xmlns:p14="http://schemas.microsoft.com/office/powerpoint/2010/main" val="1695117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yberleninka.ru/article/v/granitsy-kak-illyuziya-istoricheskie-peripetii-mediatizatsii"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yberleninka.ru/article/n/revolyutsiya-mashin-i-mashiny-revolyutsii-o-perspektivah-konvergentnyh-tehnologiy"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857" y="1268639"/>
            <a:ext cx="10515600" cy="1325563"/>
          </a:xfrm>
        </p:spPr>
        <p:txBody>
          <a:bodyPr>
            <a:noAutofit/>
          </a:bodyPr>
          <a:lstStyle/>
          <a:p>
            <a:pPr algn="ctr"/>
            <a:r>
              <a:rPr lang="ru-RU" b="1" i="1" dirty="0" smtClean="0"/>
              <a:t>«Философы о современных информационных технологиях»</a:t>
            </a:r>
            <a:endParaRPr lang="ru-RU" b="1" i="1" dirty="0"/>
          </a:p>
        </p:txBody>
      </p:sp>
    </p:spTree>
    <p:extLst>
      <p:ext uri="{BB962C8B-B14F-4D97-AF65-F5344CB8AC3E}">
        <p14:creationId xmlns="" xmlns:p14="http://schemas.microsoft.com/office/powerpoint/2010/main" val="500841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4454" y="1037113"/>
            <a:ext cx="9335026" cy="1280890"/>
          </a:xfrm>
        </p:spPr>
        <p:txBody>
          <a:bodyPr>
            <a:noAutofit/>
          </a:bodyPr>
          <a:lstStyle/>
          <a:p>
            <a:pPr algn="just"/>
            <a:r>
              <a:rPr lang="ru-RU" sz="1600" b="1" i="1" dirty="0" smtClean="0"/>
              <a:t>	</a:t>
            </a:r>
            <a:r>
              <a:rPr lang="ru-RU" sz="1600" b="1" i="1" dirty="0" smtClean="0">
                <a:solidFill>
                  <a:srgbClr val="C00000"/>
                </a:solidFill>
              </a:rPr>
              <a:t>Барышников Павел </a:t>
            </a:r>
            <a:r>
              <a:rPr lang="ru-RU" sz="1600" b="1" i="1" dirty="0">
                <a:solidFill>
                  <a:srgbClr val="C00000"/>
                </a:solidFill>
              </a:rPr>
              <a:t>Н</a:t>
            </a:r>
            <a:r>
              <a:rPr lang="ru-RU" sz="1600" b="1" i="1" dirty="0" smtClean="0">
                <a:solidFill>
                  <a:srgbClr val="C00000"/>
                </a:solidFill>
              </a:rPr>
              <a:t>иколаевич</a:t>
            </a:r>
            <a:r>
              <a:rPr lang="ru-RU" sz="1600" b="1" i="1" dirty="0" smtClean="0"/>
              <a:t>: «…в </a:t>
            </a:r>
            <a:r>
              <a:rPr lang="en-US" sz="1600" b="1" i="1" dirty="0" smtClean="0"/>
              <a:t>IT </a:t>
            </a:r>
            <a:r>
              <a:rPr lang="ru-RU" sz="1600" b="1" i="1" dirty="0" smtClean="0"/>
              <a:t>–культуре разработана адекватная  система терминов для прикладного решения задач в рамках конкретного диапазона значений, что благодаря развитию высоких гуманитарных технологий повлияло на принципы управления в политической, социальной и  экономической сферах…</a:t>
            </a:r>
            <a:br>
              <a:rPr lang="ru-RU" sz="1600" b="1" i="1" dirty="0" smtClean="0"/>
            </a:br>
            <a:r>
              <a:rPr lang="ru-RU" sz="1600" b="1" i="1" dirty="0"/>
              <a:t>	</a:t>
            </a:r>
            <a:r>
              <a:rPr lang="ru-RU" sz="1600" b="1" i="1" dirty="0" smtClean="0"/>
              <a:t>Современные социальные модели человека создаются на основе формальных принципов, даже без очевидной идеологии  (как это было в индустриальную эпоху), просто по пути наименьшего «информационного сопротивления» и упрощенного синтаксиса.</a:t>
            </a:r>
            <a:br>
              <a:rPr lang="ru-RU" sz="1600" b="1" i="1" dirty="0" smtClean="0"/>
            </a:br>
            <a:r>
              <a:rPr lang="ru-RU" sz="1600" b="1" i="1" dirty="0" smtClean="0"/>
              <a:t>       Развитие философии информационных технологий и киберпространства, включающей в себя и логико-математические проблемы, и философию сознания, и методологию искусственного интеллекта, и информационную социологию позволит разработать новые гуманитарные модели, адекватные технологически дополненной реальности».</a:t>
            </a:r>
            <a:endParaRPr lang="ru-RU" sz="1600" b="1" i="1" dirty="0"/>
          </a:p>
        </p:txBody>
      </p:sp>
      <p:sp>
        <p:nvSpPr>
          <p:cNvPr id="3" name="Объект 2"/>
          <p:cNvSpPr>
            <a:spLocks noGrp="1"/>
          </p:cNvSpPr>
          <p:nvPr>
            <p:ph idx="1"/>
          </p:nvPr>
        </p:nvSpPr>
        <p:spPr>
          <a:xfrm>
            <a:off x="2175554" y="4844142"/>
            <a:ext cx="9417731" cy="751115"/>
          </a:xfrm>
        </p:spPr>
        <p:txBody>
          <a:bodyPr>
            <a:noAutofit/>
          </a:bodyPr>
          <a:lstStyle/>
          <a:p>
            <a:pPr marL="0" indent="0" algn="just">
              <a:buNone/>
            </a:pPr>
            <a:r>
              <a:rPr lang="ru-RU" sz="1400" dirty="0" smtClean="0">
                <a:solidFill>
                  <a:schemeClr val="tx1">
                    <a:lumMod val="65000"/>
                    <a:lumOff val="35000"/>
                  </a:schemeClr>
                </a:solidFill>
              </a:rPr>
              <a:t>Барышников П.Н. Философские проблемы информационных технологий и киберпространства//Эпистемология </a:t>
            </a:r>
            <a:r>
              <a:rPr lang="en-US" sz="1400" dirty="0" smtClean="0">
                <a:solidFill>
                  <a:schemeClr val="tx1">
                    <a:lumMod val="65000"/>
                    <a:lumOff val="35000"/>
                  </a:schemeClr>
                </a:solidFill>
              </a:rPr>
              <a:t>&amp;</a:t>
            </a:r>
            <a:r>
              <a:rPr lang="ru-RU" sz="1400" dirty="0" smtClean="0">
                <a:solidFill>
                  <a:schemeClr val="tx1">
                    <a:lumMod val="65000"/>
                    <a:lumOff val="35000"/>
                  </a:schemeClr>
                </a:solidFill>
              </a:rPr>
              <a:t> философия науки. – 2012.- Т.</a:t>
            </a:r>
            <a:r>
              <a:rPr lang="en-US" sz="1400" dirty="0" smtClean="0">
                <a:solidFill>
                  <a:schemeClr val="tx1">
                    <a:lumMod val="65000"/>
                    <a:lumOff val="35000"/>
                  </a:schemeClr>
                </a:solidFill>
              </a:rPr>
              <a:t>XXXIV</a:t>
            </a:r>
            <a:r>
              <a:rPr lang="ru-RU" sz="1400" dirty="0">
                <a:solidFill>
                  <a:schemeClr val="tx1">
                    <a:lumMod val="65000"/>
                    <a:lumOff val="35000"/>
                  </a:schemeClr>
                </a:solidFill>
              </a:rPr>
              <a:t>.</a:t>
            </a:r>
            <a:r>
              <a:rPr lang="ru-RU" sz="1400" dirty="0" smtClean="0">
                <a:solidFill>
                  <a:schemeClr val="tx1">
                    <a:lumMod val="65000"/>
                    <a:lumOff val="35000"/>
                  </a:schemeClr>
                </a:solidFill>
              </a:rPr>
              <a:t>- №4. -с. 235. </a:t>
            </a:r>
            <a:r>
              <a:rPr lang="en-US" sz="1400" dirty="0" smtClean="0"/>
              <a:t>[</a:t>
            </a:r>
            <a:r>
              <a:rPr lang="ru-RU" sz="1400" dirty="0"/>
              <a:t>Электронный ресурс</a:t>
            </a:r>
            <a:r>
              <a:rPr lang="en-US" sz="1400" dirty="0"/>
              <a:t>]</a:t>
            </a:r>
            <a:r>
              <a:rPr lang="ru-RU" sz="1400" dirty="0"/>
              <a:t>. Сайт: </a:t>
            </a:r>
            <a:r>
              <a:rPr lang="ru-RU" sz="1400" dirty="0" err="1"/>
              <a:t>КиберЛенинка</a:t>
            </a:r>
            <a:r>
              <a:rPr lang="ru-RU" sz="1400" dirty="0"/>
              <a:t>-научная электронная библиотека. Режим </a:t>
            </a:r>
            <a:r>
              <a:rPr lang="ru-RU" sz="1400" dirty="0" smtClean="0"/>
              <a:t>доступа:</a:t>
            </a:r>
            <a:r>
              <a:rPr lang="en-US" sz="1400" dirty="0"/>
              <a:t>https://</a:t>
            </a:r>
            <a:r>
              <a:rPr lang="en-US" sz="1400" dirty="0" smtClean="0"/>
              <a:t>cyberleninka.ru/article/v/filosofskie-problemy-informatsionnyh-tehnologiy-i-kiberprostranstva</a:t>
            </a:r>
            <a:r>
              <a:rPr lang="ru-RU" sz="1400" dirty="0" smtClean="0"/>
              <a:t> </a:t>
            </a: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538328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1288" y="348344"/>
            <a:ext cx="10592790" cy="1280890"/>
          </a:xfrm>
        </p:spPr>
        <p:txBody>
          <a:bodyPr>
            <a:noAutofit/>
          </a:bodyPr>
          <a:lstStyle/>
          <a:p>
            <a:pPr algn="just"/>
            <a:r>
              <a:rPr lang="ru-RU" sz="1600" b="1" i="1" dirty="0" smtClean="0"/>
              <a:t>	</a:t>
            </a:r>
            <a:r>
              <a:rPr lang="ru-RU" sz="1600" b="1" i="1" dirty="0" smtClean="0">
                <a:solidFill>
                  <a:srgbClr val="C00000"/>
                </a:solidFill>
              </a:rPr>
              <a:t>Аршинов Владимир Иванович</a:t>
            </a:r>
            <a:r>
              <a:rPr lang="ru-RU" sz="1600" b="1" i="1" dirty="0" smtClean="0"/>
              <a:t>: </a:t>
            </a:r>
            <a:r>
              <a:rPr lang="ru-RU" sz="1400" b="1" i="1" dirty="0" smtClean="0"/>
              <a:t>«…Концепты сети и системы различны, что особенно</a:t>
            </a:r>
            <a:br>
              <a:rPr lang="ru-RU" sz="1400" b="1" i="1" dirty="0" smtClean="0"/>
            </a:br>
            <a:r>
              <a:rPr lang="ru-RU" sz="1400" b="1" i="1" dirty="0" smtClean="0"/>
              <a:t>отчетливо заметно при сопоставлении системно-коммуникативной теории обществ Н. </a:t>
            </a:r>
            <a:r>
              <a:rPr lang="ru-RU" sz="1400" b="1" i="1" dirty="0" err="1" smtClean="0"/>
              <a:t>Лумана</a:t>
            </a:r>
            <a:r>
              <a:rPr lang="ru-RU" sz="1400" b="1" i="1" dirty="0" smtClean="0"/>
              <a:t> и </a:t>
            </a:r>
            <a:r>
              <a:rPr lang="ru-RU" sz="1400" b="1" i="1" dirty="0" err="1" smtClean="0"/>
              <a:t>акторно-сетевой</a:t>
            </a:r>
            <a:r>
              <a:rPr lang="ru-RU" sz="1400" b="1" i="1" dirty="0" smtClean="0"/>
              <a:t> теории (АСТ) Б. </a:t>
            </a:r>
            <a:r>
              <a:rPr lang="ru-RU" sz="1400" b="1" i="1" dirty="0" err="1" smtClean="0"/>
              <a:t>Латура</a:t>
            </a:r>
            <a:r>
              <a:rPr lang="ru-RU" sz="1400" b="1" i="1" dirty="0" smtClean="0"/>
              <a:t>, между которыми существует если не конфронтация, то уж во всяком</a:t>
            </a:r>
            <a:br>
              <a:rPr lang="ru-RU" sz="1400" b="1" i="1" dirty="0" smtClean="0"/>
            </a:br>
            <a:r>
              <a:rPr lang="ru-RU" sz="1400" b="1" i="1" dirty="0" smtClean="0"/>
              <a:t>случае определенное напряжение. Оба мыслителя фиксируют проблему наблюдателя и пытаются</a:t>
            </a:r>
            <a:br>
              <a:rPr lang="ru-RU" sz="1400" b="1" i="1" dirty="0" smtClean="0"/>
            </a:br>
            <a:r>
              <a:rPr lang="ru-RU" sz="1400" b="1" i="1" dirty="0" smtClean="0"/>
              <a:t>найти способы коммуникативно-конгруэнтного его введения в выстраиваемые ими </a:t>
            </a:r>
            <a:r>
              <a:rPr lang="ru-RU" sz="1400" b="1" i="1" dirty="0" err="1" smtClean="0"/>
              <a:t>дискурсы</a:t>
            </a:r>
            <a:r>
              <a:rPr lang="ru-RU" sz="1400" b="1" i="1" dirty="0" smtClean="0"/>
              <a:t>. При этом естественно напрашивается вопрос о возможности конвергенции, интеграции системного и сетевого подходов. Или, если угодно, исследовательских программ, в той или иной мере претендующих на реализацию междисциплинарного подхода в области </a:t>
            </a:r>
            <a:r>
              <a:rPr lang="ru-RU" sz="1400" b="1" i="1" dirty="0" err="1" smtClean="0"/>
              <a:t>социогуманитарного</a:t>
            </a:r>
            <a:r>
              <a:rPr lang="ru-RU" sz="1400" b="1" i="1" dirty="0" smtClean="0"/>
              <a:t> знания, включая философию науки и техники. И оба подхода, каждый по-своему, претендуют также и на построение моделей производства знания. Кроме того – и это важно с точки зрения приложений – оба подхода обладают конструктивным</a:t>
            </a:r>
            <a:br>
              <a:rPr lang="ru-RU" sz="1400" b="1" i="1" dirty="0" smtClean="0"/>
            </a:br>
            <a:r>
              <a:rPr lang="ru-RU" sz="1400" b="1" i="1" dirty="0" smtClean="0"/>
              <a:t>потенциалом для методологического осмысления процессов конвергенции в современном информационном обществе, сетевом обществе и особенно в сфере конвергенции современных высоких технологий.</a:t>
            </a:r>
            <a:br>
              <a:rPr lang="ru-RU" sz="1400" b="1" i="1" dirty="0" smtClean="0"/>
            </a:br>
            <a:r>
              <a:rPr lang="ru-RU" sz="1400" b="1" i="1" dirty="0" smtClean="0"/>
              <a:t>Имеется в виду, в первую очередь </a:t>
            </a:r>
            <a:r>
              <a:rPr lang="ru-RU" sz="1400" b="1" i="1" dirty="0" err="1" smtClean="0"/>
              <a:t>синергийная</a:t>
            </a:r>
            <a:r>
              <a:rPr lang="ru-RU" sz="1400" b="1" i="1" dirty="0" smtClean="0"/>
              <a:t>, системно-сетевая конвергенция нано-, </a:t>
            </a:r>
            <a:r>
              <a:rPr lang="ru-RU" sz="1400" b="1" i="1" dirty="0" err="1" smtClean="0"/>
              <a:t>био</a:t>
            </a:r>
            <a:r>
              <a:rPr lang="ru-RU" sz="1400" b="1" i="1" dirty="0" smtClean="0"/>
              <a:t>-, </a:t>
            </a:r>
            <a:r>
              <a:rPr lang="ru-RU" sz="1400" b="1" i="1" dirty="0" err="1" smtClean="0"/>
              <a:t>инфотехнологий</a:t>
            </a:r>
            <a:r>
              <a:rPr lang="ru-RU" sz="1400" b="1" i="1" dirty="0" smtClean="0"/>
              <a:t>, а также когнитивистики – одного из самых успешных направлений междисциплинарных исследований – включающей: 1) экспериментальную психологию познания, 2) философию сознания, 3) </a:t>
            </a:r>
            <a:r>
              <a:rPr lang="ru-RU" sz="1400" b="1" i="1" dirty="0" err="1" smtClean="0"/>
              <a:t>нейронауку</a:t>
            </a:r>
            <a:r>
              <a:rPr lang="ru-RU" sz="1400" b="1" i="1" dirty="0" smtClean="0"/>
              <a:t>, 4) когнитивную антропологию, 5) лингвистику, 6) компьютерные науки и искусственный интеллект.</a:t>
            </a:r>
            <a:br>
              <a:rPr lang="ru-RU" sz="1400" b="1" i="1" dirty="0" smtClean="0"/>
            </a:br>
            <a:r>
              <a:rPr lang="ru-RU" sz="1400" b="1" i="1" dirty="0" smtClean="0"/>
              <a:t>Есть все основания полагать, что вовлечение в этот конвергентный</a:t>
            </a:r>
            <a:br>
              <a:rPr lang="ru-RU" sz="1400" b="1" i="1" dirty="0" smtClean="0"/>
            </a:br>
            <a:r>
              <a:rPr lang="ru-RU" sz="1400" b="1" i="1" dirty="0" smtClean="0"/>
              <a:t>процесс системного и сетевого подходов откроет новые возможности его конструктивного осмысления в контексте </a:t>
            </a:r>
            <a:r>
              <a:rPr lang="ru-RU" sz="1400" b="1" i="1" dirty="0" err="1" smtClean="0"/>
              <a:t>антропо-техно-социальной</a:t>
            </a:r>
            <a:r>
              <a:rPr lang="ru-RU" sz="1400" b="1" i="1" dirty="0" smtClean="0"/>
              <a:t> эволюции человеческой цивилизации, вектором которой является</a:t>
            </a:r>
            <a:br>
              <a:rPr lang="ru-RU" sz="1400" b="1" i="1" dirty="0" smtClean="0"/>
            </a:br>
            <a:r>
              <a:rPr lang="ru-RU" sz="1400" b="1" i="1" dirty="0" smtClean="0"/>
              <a:t>рост сложности как множества, не отрицающего единое».</a:t>
            </a:r>
            <a:endParaRPr lang="ru-RU" sz="1400" b="1" i="1" dirty="0"/>
          </a:p>
        </p:txBody>
      </p:sp>
      <p:sp>
        <p:nvSpPr>
          <p:cNvPr id="3" name="Объект 2"/>
          <p:cNvSpPr>
            <a:spLocks noGrp="1"/>
          </p:cNvSpPr>
          <p:nvPr>
            <p:ph idx="1"/>
          </p:nvPr>
        </p:nvSpPr>
        <p:spPr>
          <a:xfrm>
            <a:off x="2175554" y="4844142"/>
            <a:ext cx="9417731" cy="751115"/>
          </a:xfrm>
        </p:spPr>
        <p:txBody>
          <a:bodyPr>
            <a:noAutofit/>
          </a:bodyPr>
          <a:lstStyle/>
          <a:p>
            <a:pPr marL="0" indent="0" algn="just">
              <a:buNone/>
            </a:pPr>
            <a:r>
              <a:rPr lang="ru-RU" sz="1400" dirty="0" smtClean="0">
                <a:solidFill>
                  <a:schemeClr val="tx1">
                    <a:lumMod val="65000"/>
                    <a:lumOff val="35000"/>
                  </a:schemeClr>
                </a:solidFill>
              </a:rPr>
              <a:t>Аршинов В.И. Конвергентные технологии в контексте </a:t>
            </a:r>
            <a:r>
              <a:rPr lang="ru-RU" sz="1400" dirty="0" err="1" smtClean="0">
                <a:solidFill>
                  <a:schemeClr val="tx1">
                    <a:lumMod val="65000"/>
                    <a:lumOff val="35000"/>
                  </a:schemeClr>
                </a:solidFill>
              </a:rPr>
              <a:t>постнеклассических</a:t>
            </a:r>
            <a:r>
              <a:rPr lang="ru-RU" sz="1400" dirty="0" smtClean="0">
                <a:solidFill>
                  <a:schemeClr val="tx1">
                    <a:lumMod val="65000"/>
                    <a:lumOff val="35000"/>
                  </a:schemeClr>
                </a:solidFill>
              </a:rPr>
              <a:t> практик. 	</a:t>
            </a:r>
            <a:r>
              <a:rPr lang="ru-RU" sz="1400" dirty="0" err="1" smtClean="0">
                <a:solidFill>
                  <a:schemeClr val="tx1">
                    <a:lumMod val="65000"/>
                    <a:lumOff val="35000"/>
                  </a:schemeClr>
                </a:solidFill>
              </a:rPr>
              <a:t>Луман</a:t>
            </a:r>
            <a:r>
              <a:rPr lang="ru-RU" sz="1400" dirty="0" smtClean="0">
                <a:solidFill>
                  <a:schemeClr val="tx1">
                    <a:lumMod val="65000"/>
                    <a:lumOff val="35000"/>
                  </a:schemeClr>
                </a:solidFill>
              </a:rPr>
              <a:t> и </a:t>
            </a:r>
            <a:r>
              <a:rPr lang="ru-RU" sz="1400" dirty="0" err="1" smtClean="0">
                <a:solidFill>
                  <a:schemeClr val="tx1">
                    <a:lumMod val="65000"/>
                    <a:lumOff val="35000"/>
                  </a:schemeClr>
                </a:solidFill>
              </a:rPr>
              <a:t>Латур</a:t>
            </a:r>
            <a:r>
              <a:rPr lang="ru-RU" sz="1400" dirty="0" smtClean="0">
                <a:solidFill>
                  <a:schemeClr val="tx1">
                    <a:lumMod val="65000"/>
                    <a:lumOff val="35000"/>
                  </a:schemeClr>
                </a:solidFill>
              </a:rPr>
              <a:t>: возможности конвергенции системного и сетевого подходов//Философские науки. – 2016.-№10. –С.130-139. </a:t>
            </a:r>
            <a:r>
              <a:rPr lang="en-US" sz="1400" dirty="0" smtClean="0"/>
              <a:t>[</a:t>
            </a:r>
            <a:r>
              <a:rPr lang="ru-RU" sz="1400" dirty="0"/>
              <a:t>Электронный ресурс</a:t>
            </a:r>
            <a:r>
              <a:rPr lang="en-US" sz="1400" dirty="0"/>
              <a:t>]</a:t>
            </a:r>
            <a:r>
              <a:rPr lang="ru-RU" sz="1400" dirty="0"/>
              <a:t>. </a:t>
            </a:r>
            <a:r>
              <a:rPr lang="ru-RU" sz="1400" dirty="0" smtClean="0"/>
              <a:t>Официальный сайт журнала. </a:t>
            </a:r>
            <a:r>
              <a:rPr lang="ru-RU" sz="1400" dirty="0"/>
              <a:t>Режим </a:t>
            </a:r>
            <a:r>
              <a:rPr lang="ru-RU" sz="1400" dirty="0" smtClean="0"/>
              <a:t>доступа: </a:t>
            </a:r>
            <a:r>
              <a:rPr lang="en-US" sz="1400" dirty="0" smtClean="0"/>
              <a:t>http://phisci.ru/index.php/rjps-issues/rjps-2016-10</a:t>
            </a: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538328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3209" y="1310244"/>
            <a:ext cx="8593210" cy="1280890"/>
          </a:xfrm>
        </p:spPr>
        <p:txBody>
          <a:bodyPr>
            <a:noAutofit/>
          </a:bodyPr>
          <a:lstStyle/>
          <a:p>
            <a:pPr algn="just"/>
            <a:r>
              <a:rPr lang="ru-RU" sz="1600" b="1" i="1" dirty="0" smtClean="0"/>
              <a:t>	</a:t>
            </a:r>
            <a:r>
              <a:rPr lang="ru-RU" sz="1600" b="1" i="1" dirty="0" smtClean="0">
                <a:solidFill>
                  <a:srgbClr val="C00000"/>
                </a:solidFill>
              </a:rPr>
              <a:t>Шаронов Дмитрий Иванович</a:t>
            </a:r>
            <a:r>
              <a:rPr lang="ru-RU" sz="1600" b="1" i="1" dirty="0" smtClean="0"/>
              <a:t>: «1. Выясняя суть процесса медиатизации, невозможно отвлечься от первичного его содержания, возникшего в рамках определенной исторической ситуации и прошедшего длительную эволюцию в публицистическом и академическом дискурсах.</a:t>
            </a:r>
            <a:br>
              <a:rPr lang="ru-RU" sz="1600" b="1" i="1" dirty="0" smtClean="0"/>
            </a:br>
            <a:r>
              <a:rPr lang="ru-RU" sz="1600" b="1" i="1" dirty="0" smtClean="0"/>
              <a:t/>
            </a:r>
            <a:br>
              <a:rPr lang="ru-RU" sz="1600" b="1" i="1" dirty="0" smtClean="0"/>
            </a:br>
            <a:r>
              <a:rPr lang="ru-RU" sz="1600" b="1" i="1" dirty="0" smtClean="0"/>
              <a:t>	2.     </a:t>
            </a:r>
            <a:r>
              <a:rPr lang="ru-RU" sz="1600" b="1" i="1" dirty="0" err="1" smtClean="0"/>
              <a:t>Протоформы</a:t>
            </a:r>
            <a:r>
              <a:rPr lang="ru-RU" sz="1600" b="1" i="1" dirty="0" smtClean="0"/>
              <a:t> медиатизации в точном значении этого термина, по-видимому, следует искать уже на заре культурной истории  человечества одновременно со становлением навыков членораздельной речи и массового участия в коллективных ритуалах. Изобретение же способов механического копирования символов или электронного кодирования сигнала лишь порождало «волны» экспоненциального роста соответствующих отраслей производства в системе общественного разделения труда. </a:t>
            </a:r>
            <a:r>
              <a:rPr lang="ru-RU" sz="1600" b="1" i="1" dirty="0"/>
              <a:t/>
            </a:r>
            <a:br>
              <a:rPr lang="ru-RU" sz="1600" b="1" i="1" dirty="0"/>
            </a:br>
            <a:r>
              <a:rPr lang="ru-RU" sz="1600" b="1" i="1" dirty="0" smtClean="0"/>
              <a:t>	История медиатизации являет собой непрерывно развертывающуюся сеть парадоксальных, по своей сути, явлений, ведущих к </a:t>
            </a:r>
            <a:r>
              <a:rPr lang="ru-RU" sz="1600" b="1" i="1" dirty="0" err="1" smtClean="0"/>
              <a:t>гипермедиатизации</a:t>
            </a:r>
            <a:r>
              <a:rPr lang="ru-RU" sz="1600" b="1" i="1" dirty="0" smtClean="0"/>
              <a:t> образа жизни современного человека…».</a:t>
            </a:r>
            <a:endParaRPr lang="ru-RU" sz="1600" b="1" i="1" dirty="0"/>
          </a:p>
        </p:txBody>
      </p:sp>
      <p:sp>
        <p:nvSpPr>
          <p:cNvPr id="3" name="Объект 2"/>
          <p:cNvSpPr>
            <a:spLocks noGrp="1"/>
          </p:cNvSpPr>
          <p:nvPr>
            <p:ph idx="1"/>
          </p:nvPr>
        </p:nvSpPr>
        <p:spPr>
          <a:xfrm>
            <a:off x="2142898" y="5497285"/>
            <a:ext cx="8915400" cy="751115"/>
          </a:xfrm>
        </p:spPr>
        <p:txBody>
          <a:bodyPr>
            <a:noAutofit/>
          </a:bodyPr>
          <a:lstStyle/>
          <a:p>
            <a:pPr marL="0" indent="0" algn="just">
              <a:buNone/>
            </a:pPr>
            <a:r>
              <a:rPr lang="ru-RU" sz="1400" dirty="0" smtClean="0">
                <a:solidFill>
                  <a:schemeClr val="tx1">
                    <a:lumMod val="65000"/>
                    <a:lumOff val="35000"/>
                  </a:schemeClr>
                </a:solidFill>
              </a:rPr>
              <a:t>Шаронов Д.И. Границы как иллюзия: исторические перипетии «медиатизации» //</a:t>
            </a:r>
            <a:r>
              <a:rPr lang="ru-RU" sz="1400" dirty="0" err="1" smtClean="0">
                <a:solidFill>
                  <a:schemeClr val="tx1">
                    <a:lumMod val="65000"/>
                    <a:lumOff val="35000"/>
                  </a:schemeClr>
                </a:solidFill>
              </a:rPr>
              <a:t>Истрическая</a:t>
            </a:r>
            <a:r>
              <a:rPr lang="ru-RU" sz="1400" dirty="0" smtClean="0">
                <a:solidFill>
                  <a:schemeClr val="tx1">
                    <a:lumMod val="65000"/>
                    <a:lumOff val="35000"/>
                  </a:schemeClr>
                </a:solidFill>
              </a:rPr>
              <a:t> и социально-образовательная мысль. Том 9.№6/1, 2017. </a:t>
            </a:r>
            <a:r>
              <a:rPr lang="en-US" sz="1400" dirty="0"/>
              <a:t>[</a:t>
            </a:r>
            <a:r>
              <a:rPr lang="ru-RU" sz="1400" dirty="0"/>
              <a:t>Электронный ресурс</a:t>
            </a:r>
            <a:r>
              <a:rPr lang="en-US" sz="1400" dirty="0"/>
              <a:t>]</a:t>
            </a:r>
            <a:r>
              <a:rPr lang="ru-RU" sz="1400" dirty="0"/>
              <a:t>. Сайт: </a:t>
            </a:r>
            <a:r>
              <a:rPr lang="ru-RU" sz="1400" dirty="0" err="1"/>
              <a:t>КиберЛенинка</a:t>
            </a:r>
            <a:r>
              <a:rPr lang="ru-RU" sz="1400" dirty="0"/>
              <a:t>-научная электронная библиотека. Режим доступа</a:t>
            </a:r>
            <a:r>
              <a:rPr lang="ru-RU" sz="1400" dirty="0" smtClean="0"/>
              <a:t>: </a:t>
            </a:r>
            <a:r>
              <a:rPr lang="en-US" sz="1400" dirty="0">
                <a:hlinkClick r:id="rId3"/>
              </a:rPr>
              <a:t>https://</a:t>
            </a:r>
            <a:r>
              <a:rPr lang="en-US" sz="1400" dirty="0" smtClean="0">
                <a:hlinkClick r:id="rId3"/>
              </a:rPr>
              <a:t>cyberleninka.ru/article/v/granitsy-kak-illyuziya-istoricheskie-peripetii-mediatizatsii</a:t>
            </a:r>
            <a:r>
              <a:rPr lang="ru-RU" sz="1400" dirty="0" smtClean="0"/>
              <a:t> </a:t>
            </a:r>
            <a:endParaRPr lang="ru-RU" sz="1400" dirty="0"/>
          </a:p>
          <a:p>
            <a:pPr marL="0" indent="0" algn="just">
              <a:buNone/>
            </a:pP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
        <p:nvSpPr>
          <p:cNvPr id="5" name="TextBox 4"/>
          <p:cNvSpPr txBox="1"/>
          <p:nvPr/>
        </p:nvSpPr>
        <p:spPr>
          <a:xfrm>
            <a:off x="3924731" y="201880"/>
            <a:ext cx="8081223" cy="861774"/>
          </a:xfrm>
          <a:prstGeom prst="rect">
            <a:avLst/>
          </a:prstGeom>
          <a:noFill/>
        </p:spPr>
        <p:txBody>
          <a:bodyPr wrap="square" rtlCol="0">
            <a:spAutoFit/>
          </a:bodyPr>
          <a:lstStyle/>
          <a:p>
            <a:pPr algn="just"/>
            <a:r>
              <a:rPr lang="ru-RU" sz="1600" i="1" dirty="0" smtClean="0">
                <a:solidFill>
                  <a:srgbClr val="C00000"/>
                </a:solidFill>
              </a:rPr>
              <a:t>От  коллективных форм исполнения ритуальных обрядов </a:t>
            </a:r>
          </a:p>
          <a:p>
            <a:pPr algn="just"/>
            <a:r>
              <a:rPr lang="ru-RU" sz="1600" i="1" dirty="0" smtClean="0">
                <a:solidFill>
                  <a:srgbClr val="C00000"/>
                </a:solidFill>
              </a:rPr>
              <a:t> к «медиатизации общества»  как  особому</a:t>
            </a:r>
          </a:p>
          <a:p>
            <a:pPr algn="just"/>
            <a:r>
              <a:rPr lang="ru-RU" sz="1600" i="1" dirty="0" smtClean="0">
                <a:solidFill>
                  <a:srgbClr val="C00000"/>
                </a:solidFill>
              </a:rPr>
              <a:t>типу социального пространства…</a:t>
            </a:r>
            <a:endParaRPr lang="ru-RU" sz="1600" i="1" dirty="0">
              <a:solidFill>
                <a:srgbClr val="C00000"/>
              </a:solidFill>
            </a:endParaRPr>
          </a:p>
        </p:txBody>
      </p:sp>
    </p:spTree>
    <p:extLst>
      <p:ext uri="{BB962C8B-B14F-4D97-AF65-F5344CB8AC3E}">
        <p14:creationId xmlns="" xmlns:p14="http://schemas.microsoft.com/office/powerpoint/2010/main" val="3481518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5039" y="170214"/>
            <a:ext cx="10319657" cy="1280890"/>
          </a:xfrm>
        </p:spPr>
        <p:txBody>
          <a:bodyPr>
            <a:noAutofit/>
          </a:bodyPr>
          <a:lstStyle/>
          <a:p>
            <a:pPr algn="just"/>
            <a:r>
              <a:rPr lang="ru-RU" sz="1600" b="1" i="1" dirty="0" smtClean="0"/>
              <a:t>	</a:t>
            </a:r>
            <a:r>
              <a:rPr lang="ru-RU" sz="1800" b="1" i="1" dirty="0" err="1" smtClean="0">
                <a:solidFill>
                  <a:srgbClr val="C00000"/>
                </a:solidFill>
              </a:rPr>
              <a:t>Баксанский</a:t>
            </a:r>
            <a:r>
              <a:rPr lang="ru-RU" sz="1800" b="1" i="1" dirty="0" smtClean="0">
                <a:solidFill>
                  <a:srgbClr val="C00000"/>
                </a:solidFill>
              </a:rPr>
              <a:t> Олег Евгеньевич</a:t>
            </a:r>
            <a:r>
              <a:rPr lang="ru-RU" sz="1800" b="1" i="1" dirty="0" smtClean="0"/>
              <a:t>: «</a:t>
            </a:r>
            <a:r>
              <a:rPr lang="ru-RU" sz="1600" b="1" i="1" dirty="0" smtClean="0"/>
              <a:t>Развитие технологий традиционно определялось в течение длительных периодов каким-либо одним ключевым открытием или прогрессом в одной области. Сегодня же, благодаря ускорению научно-технического прогресса, мы наблюдаем пересечение целого ряда волн научно-технической революции. В частности, можно выделить идущую с 80-х годов XX столетия революцию в области информационных и коммуникационных технологий, последовавшую за ней </a:t>
            </a:r>
            <a:r>
              <a:rPr lang="ru-RU" sz="1600" b="1" i="1" dirty="0" err="1" smtClean="0"/>
              <a:t>биотехнологическую</a:t>
            </a:r>
            <a:r>
              <a:rPr lang="ru-RU" sz="1600" b="1" i="1" dirty="0" smtClean="0"/>
              <a:t> революцию, недавно начавшуюся революцию в области </a:t>
            </a:r>
            <a:r>
              <a:rPr lang="ru-RU" sz="1600" b="1" i="1" dirty="0" err="1" smtClean="0"/>
              <a:t>нанотехнологий</a:t>
            </a:r>
            <a:r>
              <a:rPr lang="ru-RU" sz="1600" b="1" i="1" dirty="0" smtClean="0"/>
              <a:t>. Кроме того, в последнее десятилетие наблюдается бурный прогресс развития когнитивной науки. </a:t>
            </a:r>
            <a:br>
              <a:rPr lang="ru-RU" sz="1600" b="1" i="1" dirty="0" smtClean="0"/>
            </a:br>
            <a:r>
              <a:rPr lang="ru-RU" sz="1600" b="1" i="1" dirty="0" smtClean="0"/>
              <a:t>	Особенно интересным и значимым представляется взаимовлияние именно информационных технологий, биотехнологий, </a:t>
            </a:r>
            <a:r>
              <a:rPr lang="ru-RU" sz="1600" b="1" i="1" dirty="0" err="1" smtClean="0"/>
              <a:t>нанотехнологий</a:t>
            </a:r>
            <a:r>
              <a:rPr lang="ru-RU" sz="1600" b="1" i="1" dirty="0" smtClean="0"/>
              <a:t> и когнитивной науки, что получило название NBICS-конвергенции (по первым буквам областей: N -нано; B -</a:t>
            </a:r>
            <a:r>
              <a:rPr lang="ru-RU" sz="1600" b="1" i="1" dirty="0" err="1" smtClean="0"/>
              <a:t>био</a:t>
            </a:r>
            <a:r>
              <a:rPr lang="ru-RU" sz="1600" b="1" i="1" dirty="0" smtClean="0"/>
              <a:t>; I -</a:t>
            </a:r>
            <a:r>
              <a:rPr lang="ru-RU" sz="1600" b="1" i="1" dirty="0" err="1" smtClean="0"/>
              <a:t>инфо</a:t>
            </a:r>
            <a:r>
              <a:rPr lang="ru-RU" sz="1600" b="1" i="1" dirty="0" smtClean="0"/>
              <a:t>; C –</a:t>
            </a:r>
            <a:r>
              <a:rPr lang="ru-RU" sz="1600" b="1" i="1" dirty="0" err="1" smtClean="0"/>
              <a:t>когно</a:t>
            </a:r>
            <a:r>
              <a:rPr lang="ru-RU" sz="1600" b="1" i="1" dirty="0" smtClean="0"/>
              <a:t>, S - социально-гуманитарные технологии). Термин NBIC-конвергенции ввели в 2002 г. </a:t>
            </a:r>
            <a:r>
              <a:rPr lang="ru-RU" sz="1600" b="1" i="1" dirty="0" err="1" smtClean="0"/>
              <a:t>М.Роко</a:t>
            </a:r>
            <a:r>
              <a:rPr lang="ru-RU" sz="1600" b="1" i="1" dirty="0" smtClean="0"/>
              <a:t> и У. </a:t>
            </a:r>
            <a:r>
              <a:rPr lang="ru-RU" sz="1600" b="1" i="1" dirty="0" err="1" smtClean="0"/>
              <a:t>Бейнбриджем</a:t>
            </a:r>
            <a:r>
              <a:rPr lang="ru-RU" sz="1600" b="1" i="1" dirty="0" smtClean="0"/>
              <a:t> – авторы отчета «</a:t>
            </a:r>
            <a:r>
              <a:rPr lang="ru-RU" sz="1600" b="1" i="1" dirty="0" err="1" smtClean="0"/>
              <a:t>Converging</a:t>
            </a:r>
            <a:r>
              <a:rPr lang="ru-RU" sz="1600" b="1" i="1" dirty="0" smtClean="0"/>
              <a:t> </a:t>
            </a:r>
            <a:r>
              <a:rPr lang="ru-RU" sz="1600" b="1" i="1" dirty="0" err="1" smtClean="0"/>
              <a:t>Technologies</a:t>
            </a:r>
            <a:r>
              <a:rPr lang="ru-RU" sz="1600" b="1" i="1" dirty="0" smtClean="0"/>
              <a:t> </a:t>
            </a:r>
            <a:r>
              <a:rPr lang="ru-RU" sz="1600" b="1" i="1" dirty="0" err="1" smtClean="0"/>
              <a:t>for</a:t>
            </a:r>
            <a:r>
              <a:rPr lang="ru-RU" sz="1600" b="1" i="1" dirty="0" smtClean="0"/>
              <a:t> </a:t>
            </a:r>
            <a:r>
              <a:rPr lang="ru-RU" sz="1600" b="1" i="1" dirty="0" err="1" smtClean="0"/>
              <a:t>Improving</a:t>
            </a:r>
            <a:r>
              <a:rPr lang="ru-RU" sz="1600" b="1" i="1" dirty="0" smtClean="0"/>
              <a:t> </a:t>
            </a:r>
            <a:r>
              <a:rPr lang="ru-RU" sz="1600" b="1" i="1" dirty="0" err="1" smtClean="0"/>
              <a:t>Human</a:t>
            </a:r>
            <a:r>
              <a:rPr lang="ru-RU" sz="1600" b="1" i="1" dirty="0" smtClean="0"/>
              <a:t> </a:t>
            </a:r>
            <a:r>
              <a:rPr lang="ru-RU" sz="1600" b="1" i="1" dirty="0" err="1" smtClean="0"/>
              <a:t>Performance</a:t>
            </a:r>
            <a:r>
              <a:rPr lang="ru-RU" sz="1600" b="1" i="1" dirty="0" smtClean="0"/>
              <a:t>: </a:t>
            </a:r>
            <a:r>
              <a:rPr lang="ru-RU" sz="1600" b="1" i="1" dirty="0" err="1" smtClean="0"/>
              <a:t>Nanotechnology</a:t>
            </a:r>
            <a:r>
              <a:rPr lang="ru-RU" sz="1600" b="1" i="1" dirty="0" smtClean="0"/>
              <a:t>, </a:t>
            </a:r>
            <a:r>
              <a:rPr lang="ru-RU" sz="1600" b="1" i="1" dirty="0" err="1" smtClean="0"/>
              <a:t>Biotechnology</a:t>
            </a:r>
            <a:r>
              <a:rPr lang="ru-RU" sz="1600" b="1" i="1" dirty="0" smtClean="0"/>
              <a:t>, </a:t>
            </a:r>
            <a:r>
              <a:rPr lang="ru-RU" sz="1600" b="1" i="1" dirty="0" err="1" smtClean="0"/>
              <a:t>Information</a:t>
            </a:r>
            <a:r>
              <a:rPr lang="ru-RU" sz="1600" b="1" i="1" dirty="0" smtClean="0"/>
              <a:t> </a:t>
            </a:r>
            <a:r>
              <a:rPr lang="ru-RU" sz="1600" b="1" i="1" dirty="0" err="1" smtClean="0"/>
              <a:t>technology</a:t>
            </a:r>
            <a:r>
              <a:rPr lang="ru-RU" sz="1600" b="1" i="1" dirty="0" smtClean="0"/>
              <a:t> </a:t>
            </a:r>
            <a:r>
              <a:rPr lang="ru-RU" sz="1600" b="1" i="1" dirty="0" err="1" smtClean="0"/>
              <a:t>and</a:t>
            </a:r>
            <a:r>
              <a:rPr lang="ru-RU" sz="1600" b="1" i="1" dirty="0" smtClean="0"/>
              <a:t> </a:t>
            </a:r>
            <a:r>
              <a:rPr lang="ru-RU" sz="1600" b="1" i="1" dirty="0" err="1" smtClean="0"/>
              <a:t>Cognitivе</a:t>
            </a:r>
            <a:r>
              <a:rPr lang="ru-RU" sz="1600" b="1" i="1" dirty="0" smtClean="0"/>
              <a:t> </a:t>
            </a:r>
            <a:r>
              <a:rPr lang="ru-RU" sz="1600" b="1" i="1" dirty="0" err="1" smtClean="0"/>
              <a:t>science</a:t>
            </a:r>
            <a:r>
              <a:rPr lang="ru-RU" sz="1600" b="1" i="1" dirty="0" smtClean="0"/>
              <a:t>», подготовленного во Всемирном центре оценки технологий (WTEC). Отчет посвящен раскрытию особенности NBIC-конвергенции, ее значению в общем ходе развития мировой цивилизации, а также ее эволюционному и </a:t>
            </a:r>
            <a:r>
              <a:rPr lang="ru-RU" sz="1600" b="1" i="1" dirty="0" err="1" smtClean="0"/>
              <a:t>культурообразующему</a:t>
            </a:r>
            <a:r>
              <a:rPr lang="ru-RU" sz="1600" b="1" i="1" dirty="0" smtClean="0"/>
              <a:t> значению. Однако спустя 5-6 лет стало очевидно, что первоначальные четыре базовые технологии невозможно рассматривать в отрыве от блока социально-гуманитарных дисциплин и М.В. Ковальчуком было предложено расширить NBIC-конвергенции до NBICS-конвергенции, что открыло огромное поле деятельности для гуманитарного знания».</a:t>
            </a:r>
            <a:endParaRPr lang="ru-RU" sz="1400" b="1" i="1" dirty="0"/>
          </a:p>
        </p:txBody>
      </p:sp>
      <p:sp>
        <p:nvSpPr>
          <p:cNvPr id="3" name="Объект 2"/>
          <p:cNvSpPr>
            <a:spLocks noGrp="1"/>
          </p:cNvSpPr>
          <p:nvPr>
            <p:ph idx="1"/>
          </p:nvPr>
        </p:nvSpPr>
        <p:spPr>
          <a:xfrm>
            <a:off x="2142898" y="5497285"/>
            <a:ext cx="8915400" cy="751115"/>
          </a:xfrm>
        </p:spPr>
        <p:txBody>
          <a:bodyPr>
            <a:noAutofit/>
          </a:bodyPr>
          <a:lstStyle/>
          <a:p>
            <a:pPr marL="0" indent="0" algn="just">
              <a:buNone/>
            </a:pPr>
            <a:r>
              <a:rPr lang="ru-RU" sz="1400" dirty="0" err="1" smtClean="0">
                <a:solidFill>
                  <a:schemeClr val="tx1">
                    <a:lumMod val="65000"/>
                    <a:lumOff val="35000"/>
                  </a:schemeClr>
                </a:solidFill>
              </a:rPr>
              <a:t>Баксанский</a:t>
            </a:r>
            <a:r>
              <a:rPr lang="ru-RU" sz="1400" dirty="0" smtClean="0">
                <a:solidFill>
                  <a:schemeClr val="tx1">
                    <a:lumMod val="65000"/>
                    <a:lumOff val="35000"/>
                  </a:schemeClr>
                </a:solidFill>
              </a:rPr>
              <a:t> О.Е.  Конвергенция: естественнонаучные методы познания в социально-гуманитарной сфере//Человек в технической среде : сборник научных статей. – Выпуск 2. / </a:t>
            </a:r>
            <a:r>
              <a:rPr lang="ru-RU" sz="1400" dirty="0" err="1" smtClean="0">
                <a:solidFill>
                  <a:schemeClr val="tx1">
                    <a:lumMod val="65000"/>
                    <a:lumOff val="35000"/>
                  </a:schemeClr>
                </a:solidFill>
              </a:rPr>
              <a:t>Мин-во</a:t>
            </a:r>
            <a:r>
              <a:rPr lang="ru-RU" sz="1400" dirty="0" smtClean="0">
                <a:solidFill>
                  <a:schemeClr val="tx1">
                    <a:lumMod val="65000"/>
                    <a:lumOff val="35000"/>
                  </a:schemeClr>
                </a:solidFill>
              </a:rPr>
              <a:t> обр. и науки РФ, </a:t>
            </a:r>
            <a:r>
              <a:rPr lang="ru-RU" sz="1400" dirty="0" err="1" smtClean="0">
                <a:solidFill>
                  <a:schemeClr val="tx1">
                    <a:lumMod val="65000"/>
                    <a:lumOff val="35000"/>
                  </a:schemeClr>
                </a:solidFill>
              </a:rPr>
              <a:t>Вологод</a:t>
            </a:r>
            <a:r>
              <a:rPr lang="ru-RU" sz="1400" dirty="0" smtClean="0">
                <a:solidFill>
                  <a:schemeClr val="tx1">
                    <a:lumMod val="65000"/>
                    <a:lumOff val="35000"/>
                  </a:schemeClr>
                </a:solidFill>
              </a:rPr>
              <a:t>. </a:t>
            </a:r>
            <a:r>
              <a:rPr lang="ru-RU" sz="1400" dirty="0" err="1" smtClean="0">
                <a:solidFill>
                  <a:schemeClr val="tx1">
                    <a:lumMod val="65000"/>
                    <a:lumOff val="35000"/>
                  </a:schemeClr>
                </a:solidFill>
              </a:rPr>
              <a:t>гос</a:t>
            </a:r>
            <a:r>
              <a:rPr lang="ru-RU" sz="1400" dirty="0" smtClean="0">
                <a:solidFill>
                  <a:schemeClr val="tx1">
                    <a:lumMod val="65000"/>
                    <a:lumOff val="35000"/>
                  </a:schemeClr>
                </a:solidFill>
              </a:rPr>
              <a:t>. ун-т ; под ред. доц. Н.А. Ястреб. – Вологда : </a:t>
            </a:r>
            <a:r>
              <a:rPr lang="ru-RU" sz="1400" dirty="0" err="1" smtClean="0">
                <a:solidFill>
                  <a:schemeClr val="tx1">
                    <a:lumMod val="65000"/>
                    <a:lumOff val="35000"/>
                  </a:schemeClr>
                </a:solidFill>
              </a:rPr>
              <a:t>ВоГУ</a:t>
            </a:r>
            <a:r>
              <a:rPr lang="ru-RU" sz="1400" dirty="0" smtClean="0">
                <a:solidFill>
                  <a:schemeClr val="tx1">
                    <a:lumMod val="65000"/>
                    <a:lumOff val="35000"/>
                  </a:schemeClr>
                </a:solidFill>
              </a:rPr>
              <a:t>, 2015. – 143 с. </a:t>
            </a:r>
            <a:r>
              <a:rPr lang="en-US" sz="1400" dirty="0" smtClean="0"/>
              <a:t>[</a:t>
            </a:r>
            <a:r>
              <a:rPr lang="ru-RU" sz="1400" dirty="0"/>
              <a:t>Электронный ресурс</a:t>
            </a:r>
            <a:r>
              <a:rPr lang="en-US" sz="1400" dirty="0"/>
              <a:t>]</a:t>
            </a:r>
            <a:r>
              <a:rPr lang="ru-RU" sz="1400" dirty="0" smtClean="0"/>
              <a:t>. Режим </a:t>
            </a:r>
            <a:r>
              <a:rPr lang="ru-RU" sz="1400" dirty="0"/>
              <a:t>доступа</a:t>
            </a:r>
            <a:r>
              <a:rPr lang="ru-RU" sz="1400" dirty="0" smtClean="0"/>
              <a:t>: </a:t>
            </a:r>
            <a:r>
              <a:rPr lang="en-US" sz="1400" dirty="0" smtClean="0"/>
              <a:t>https://www.hse.ru/pubs/share/direct/document/176166765</a:t>
            </a:r>
            <a:endParaRPr lang="ru-RU" sz="1400" dirty="0"/>
          </a:p>
          <a:p>
            <a:pPr marL="0" indent="0" algn="just">
              <a:buNone/>
            </a:pP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3481518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6914" y="573975"/>
            <a:ext cx="10319657" cy="1280890"/>
          </a:xfrm>
        </p:spPr>
        <p:txBody>
          <a:bodyPr>
            <a:noAutofit/>
          </a:bodyPr>
          <a:lstStyle/>
          <a:p>
            <a:pPr algn="just"/>
            <a:r>
              <a:rPr lang="ru-RU" sz="1600" b="1" i="1" dirty="0" smtClean="0"/>
              <a:t>	</a:t>
            </a:r>
            <a:r>
              <a:rPr lang="ru-RU" sz="1800" b="1" i="1" dirty="0" err="1" smtClean="0">
                <a:solidFill>
                  <a:srgbClr val="C00000"/>
                </a:solidFill>
              </a:rPr>
              <a:t>Баксанский</a:t>
            </a:r>
            <a:r>
              <a:rPr lang="ru-RU" sz="1800" b="1" i="1" dirty="0" smtClean="0">
                <a:solidFill>
                  <a:srgbClr val="C00000"/>
                </a:solidFill>
              </a:rPr>
              <a:t> Олег Евгеньевич</a:t>
            </a:r>
            <a:r>
              <a:rPr lang="ru-RU" sz="1800" b="1" i="1" dirty="0" smtClean="0"/>
              <a:t>: «</a:t>
            </a:r>
            <a:r>
              <a:rPr lang="ru-RU" sz="1600" b="1" i="1" dirty="0" smtClean="0"/>
              <a:t>Взаимодействие между </a:t>
            </a:r>
            <a:r>
              <a:rPr lang="ru-RU" sz="1600" b="1" i="1" dirty="0" err="1" smtClean="0"/>
              <a:t>нанотехнологиями</a:t>
            </a:r>
            <a:r>
              <a:rPr lang="ru-RU" sz="1600" b="1" i="1" dirty="0" smtClean="0"/>
              <a:t> и информационными технологиями носит двусторонний синергетический рекурсивно </a:t>
            </a:r>
            <a:r>
              <a:rPr lang="ru-RU" sz="1600" b="1" i="1" dirty="0" err="1" smtClean="0"/>
              <a:t>взаимоусиливающийся</a:t>
            </a:r>
            <a:r>
              <a:rPr lang="ru-RU" sz="1600" b="1" i="1" dirty="0" smtClean="0"/>
              <a:t> характер. С одной стороны, Человек в технической среде -</a:t>
            </a:r>
            <a:br>
              <a:rPr lang="ru-RU" sz="1600" b="1" i="1" dirty="0" smtClean="0"/>
            </a:br>
            <a:r>
              <a:rPr lang="ru-RU" sz="1600" b="1" i="1" dirty="0" smtClean="0"/>
              <a:t>информационные технологии используются для компьютерной симуляции </a:t>
            </a:r>
            <a:r>
              <a:rPr lang="ru-RU" sz="1600" b="1" i="1" dirty="0" err="1" smtClean="0"/>
              <a:t>наноустройств</a:t>
            </a:r>
            <a:r>
              <a:rPr lang="ru-RU" sz="1600" b="1" i="1" dirty="0" smtClean="0"/>
              <a:t>. С другой стороны, уже сегодня идет активное использование (пока еще достаточно простых) </a:t>
            </a:r>
            <a:r>
              <a:rPr lang="ru-RU" sz="1600" b="1" i="1" dirty="0" err="1" smtClean="0"/>
              <a:t>нанотехнологий</a:t>
            </a:r>
            <a:r>
              <a:rPr lang="ru-RU" sz="1600" b="1" i="1" dirty="0" smtClean="0"/>
              <a:t> для создания более мощных вычислительных и коммуникационных устройств. Информационные технологии также используются для моделирования биологических систем. Возникла новая междисциплинарная область вычислительная биология, включающая </a:t>
            </a:r>
            <a:r>
              <a:rPr lang="ru-RU" sz="1600" b="1" i="1" dirty="0" err="1" smtClean="0"/>
              <a:t>биоинформатику</a:t>
            </a:r>
            <a:r>
              <a:rPr lang="ru-RU" sz="1600" b="1" i="1" dirty="0" smtClean="0"/>
              <a:t>, системную биологию и др. В целом, можно говорить о том, что развивающийся на наших глазах феномен </a:t>
            </a:r>
            <a:r>
              <a:rPr lang="ru-RU" sz="1600" b="1" i="1" dirty="0" err="1" smtClean="0"/>
              <a:t>NBICSконвергенции</a:t>
            </a:r>
            <a:r>
              <a:rPr lang="ru-RU" sz="1600" b="1" i="1" dirty="0" smtClean="0"/>
              <a:t> представляет собой принципиально новый этап научно-технического прогресса.</a:t>
            </a:r>
            <a:br>
              <a:rPr lang="ru-RU" sz="1600" b="1" i="1" dirty="0" smtClean="0"/>
            </a:br>
            <a:r>
              <a:rPr lang="ru-RU" sz="1600" b="1" i="1" dirty="0" smtClean="0"/>
              <a:t> </a:t>
            </a:r>
            <a:br>
              <a:rPr lang="ru-RU" sz="1600" b="1" i="1" dirty="0" smtClean="0"/>
            </a:br>
            <a:r>
              <a:rPr lang="ru-RU" sz="1600" b="1" i="1" dirty="0" smtClean="0"/>
              <a:t>Отличительными особенностями NBICS-конвергенции являются:</a:t>
            </a:r>
            <a:br>
              <a:rPr lang="ru-RU" sz="1600" b="1" i="1" dirty="0" smtClean="0"/>
            </a:br>
            <a:r>
              <a:rPr lang="ru-RU" sz="1600" b="1" i="1" dirty="0" smtClean="0"/>
              <a:t/>
            </a:r>
            <a:br>
              <a:rPr lang="ru-RU" sz="1600" b="1" i="1" dirty="0" smtClean="0"/>
            </a:br>
            <a:r>
              <a:rPr lang="ru-RU" sz="1600" b="1" i="1" dirty="0" smtClean="0"/>
              <a:t>интенсивное взаимодействие между указанными научными и технологическими областями;</a:t>
            </a:r>
            <a:br>
              <a:rPr lang="ru-RU" sz="1600" b="1" i="1" dirty="0" smtClean="0"/>
            </a:br>
            <a:r>
              <a:rPr lang="ru-RU" sz="1600" b="1" i="1" dirty="0" smtClean="0"/>
              <a:t>широта охвата рассматриваемых и подверженных влиянию предметных областей – от</a:t>
            </a:r>
            <a:br>
              <a:rPr lang="ru-RU" sz="1600" b="1" i="1" dirty="0" smtClean="0"/>
            </a:br>
            <a:r>
              <a:rPr lang="ru-RU" sz="1600" b="1" i="1" dirty="0" smtClean="0"/>
              <a:t>атомарного уровня материи до разумных систем;</a:t>
            </a:r>
            <a:br>
              <a:rPr lang="ru-RU" sz="1600" b="1" i="1" dirty="0" smtClean="0"/>
            </a:br>
            <a:r>
              <a:rPr lang="ru-RU" sz="1600" b="1" i="1" dirty="0" smtClean="0"/>
              <a:t>выявление перспективы качественного роста технологических возможностей</a:t>
            </a:r>
            <a:br>
              <a:rPr lang="ru-RU" sz="1600" b="1" i="1" dirty="0" smtClean="0"/>
            </a:br>
            <a:r>
              <a:rPr lang="ru-RU" sz="1600" b="1" i="1" dirty="0" smtClean="0"/>
              <a:t>индивидуального и общественного развития человека».</a:t>
            </a:r>
            <a:endParaRPr lang="ru-RU" sz="1400" b="1" i="1" dirty="0"/>
          </a:p>
        </p:txBody>
      </p:sp>
      <p:sp>
        <p:nvSpPr>
          <p:cNvPr id="3" name="Объект 2"/>
          <p:cNvSpPr>
            <a:spLocks noGrp="1"/>
          </p:cNvSpPr>
          <p:nvPr>
            <p:ph idx="1"/>
          </p:nvPr>
        </p:nvSpPr>
        <p:spPr>
          <a:xfrm>
            <a:off x="2142898" y="5497285"/>
            <a:ext cx="8915400" cy="751115"/>
          </a:xfrm>
        </p:spPr>
        <p:txBody>
          <a:bodyPr>
            <a:noAutofit/>
          </a:bodyPr>
          <a:lstStyle/>
          <a:p>
            <a:pPr marL="0" indent="0" algn="just">
              <a:buNone/>
            </a:pPr>
            <a:r>
              <a:rPr lang="ru-RU" sz="1400" dirty="0" err="1" smtClean="0">
                <a:solidFill>
                  <a:schemeClr val="tx1">
                    <a:lumMod val="65000"/>
                    <a:lumOff val="35000"/>
                  </a:schemeClr>
                </a:solidFill>
              </a:rPr>
              <a:t>Баксанский</a:t>
            </a:r>
            <a:r>
              <a:rPr lang="ru-RU" sz="1400" dirty="0" smtClean="0">
                <a:solidFill>
                  <a:schemeClr val="tx1">
                    <a:lumMod val="65000"/>
                    <a:lumOff val="35000"/>
                  </a:schemeClr>
                </a:solidFill>
              </a:rPr>
              <a:t> О.Е.  Конвергенция: естественнонаучные методы познания в социально-гуманитарной сфере//Человек в технической среде : сборник научных статей. – Выпуск 2. / </a:t>
            </a:r>
            <a:r>
              <a:rPr lang="ru-RU" sz="1400" dirty="0" err="1" smtClean="0">
                <a:solidFill>
                  <a:schemeClr val="tx1">
                    <a:lumMod val="65000"/>
                    <a:lumOff val="35000"/>
                  </a:schemeClr>
                </a:solidFill>
              </a:rPr>
              <a:t>Мин-во</a:t>
            </a:r>
            <a:r>
              <a:rPr lang="ru-RU" sz="1400" dirty="0" smtClean="0">
                <a:solidFill>
                  <a:schemeClr val="tx1">
                    <a:lumMod val="65000"/>
                    <a:lumOff val="35000"/>
                  </a:schemeClr>
                </a:solidFill>
              </a:rPr>
              <a:t> обр. и науки РФ, </a:t>
            </a:r>
            <a:r>
              <a:rPr lang="ru-RU" sz="1400" dirty="0" err="1" smtClean="0">
                <a:solidFill>
                  <a:schemeClr val="tx1">
                    <a:lumMod val="65000"/>
                    <a:lumOff val="35000"/>
                  </a:schemeClr>
                </a:solidFill>
              </a:rPr>
              <a:t>Вологод</a:t>
            </a:r>
            <a:r>
              <a:rPr lang="ru-RU" sz="1400" dirty="0" smtClean="0">
                <a:solidFill>
                  <a:schemeClr val="tx1">
                    <a:lumMod val="65000"/>
                    <a:lumOff val="35000"/>
                  </a:schemeClr>
                </a:solidFill>
              </a:rPr>
              <a:t>. </a:t>
            </a:r>
            <a:r>
              <a:rPr lang="ru-RU" sz="1400" dirty="0" err="1" smtClean="0">
                <a:solidFill>
                  <a:schemeClr val="tx1">
                    <a:lumMod val="65000"/>
                    <a:lumOff val="35000"/>
                  </a:schemeClr>
                </a:solidFill>
              </a:rPr>
              <a:t>гос</a:t>
            </a:r>
            <a:r>
              <a:rPr lang="ru-RU" sz="1400" dirty="0" smtClean="0">
                <a:solidFill>
                  <a:schemeClr val="tx1">
                    <a:lumMod val="65000"/>
                    <a:lumOff val="35000"/>
                  </a:schemeClr>
                </a:solidFill>
              </a:rPr>
              <a:t>. ун-т ; под ред. доц. Н.А. Ястреб. – Вологда : </a:t>
            </a:r>
            <a:r>
              <a:rPr lang="ru-RU" sz="1400" dirty="0" err="1" smtClean="0">
                <a:solidFill>
                  <a:schemeClr val="tx1">
                    <a:lumMod val="65000"/>
                    <a:lumOff val="35000"/>
                  </a:schemeClr>
                </a:solidFill>
              </a:rPr>
              <a:t>ВоГУ</a:t>
            </a:r>
            <a:r>
              <a:rPr lang="ru-RU" sz="1400" dirty="0" smtClean="0">
                <a:solidFill>
                  <a:schemeClr val="tx1">
                    <a:lumMod val="65000"/>
                    <a:lumOff val="35000"/>
                  </a:schemeClr>
                </a:solidFill>
              </a:rPr>
              <a:t>, 2015. – 143 с. </a:t>
            </a:r>
            <a:r>
              <a:rPr lang="en-US" sz="1400" dirty="0" smtClean="0"/>
              <a:t>[</a:t>
            </a:r>
            <a:r>
              <a:rPr lang="ru-RU" sz="1400" dirty="0"/>
              <a:t>Электронный ресурс</a:t>
            </a:r>
            <a:r>
              <a:rPr lang="en-US" sz="1400" dirty="0"/>
              <a:t>]</a:t>
            </a:r>
            <a:r>
              <a:rPr lang="ru-RU" sz="1400" dirty="0" smtClean="0"/>
              <a:t>. Режим </a:t>
            </a:r>
            <a:r>
              <a:rPr lang="ru-RU" sz="1400" dirty="0"/>
              <a:t>доступа</a:t>
            </a:r>
            <a:r>
              <a:rPr lang="ru-RU" sz="1400" dirty="0" smtClean="0"/>
              <a:t>: </a:t>
            </a:r>
            <a:r>
              <a:rPr lang="en-US" sz="1400" dirty="0" smtClean="0"/>
              <a:t>https://www.hse.ru/pubs/share/direct/document/176166765</a:t>
            </a:r>
            <a:endParaRPr lang="ru-RU" sz="1400" dirty="0"/>
          </a:p>
          <a:p>
            <a:pPr marL="0" indent="0" algn="just">
              <a:buNone/>
            </a:pP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3481518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6914" y="573975"/>
            <a:ext cx="10319657" cy="1280890"/>
          </a:xfrm>
        </p:spPr>
        <p:txBody>
          <a:bodyPr>
            <a:noAutofit/>
          </a:bodyPr>
          <a:lstStyle/>
          <a:p>
            <a:pPr algn="just"/>
            <a:r>
              <a:rPr lang="ru-RU" sz="1600" b="1" i="1" dirty="0" smtClean="0"/>
              <a:t>	</a:t>
            </a:r>
            <a:r>
              <a:rPr lang="ru-RU" sz="1800" b="1" i="1" dirty="0" err="1" smtClean="0">
                <a:solidFill>
                  <a:srgbClr val="C00000"/>
                </a:solidFill>
              </a:rPr>
              <a:t>Баксанский</a:t>
            </a:r>
            <a:r>
              <a:rPr lang="ru-RU" sz="1800" b="1" i="1" dirty="0" smtClean="0">
                <a:solidFill>
                  <a:srgbClr val="C00000"/>
                </a:solidFill>
              </a:rPr>
              <a:t> Олег Евгеньевич</a:t>
            </a:r>
            <a:r>
              <a:rPr lang="ru-RU" sz="1800" b="1" i="1" dirty="0" smtClean="0"/>
              <a:t>: «</a:t>
            </a:r>
            <a:r>
              <a:rPr lang="ru-RU" sz="1600" b="1" i="1" dirty="0" smtClean="0"/>
              <a:t>Раньше люди, познавая и осваивая окружающий мир, шли в своих исследованиях, образно выражаясь, «сверху вниз», то есть двигались в сторону уменьшения размеров создаваемых предметов: рубили дерево, распиливали его на доски, добывали руду, выплавляли ее и т.д. – то есть отрезали все лишнее. В итоге получалась доска или металлическая деталь, но большая часть усилий – материальных и технологических – шла на создание отходов и на загрязнение окружающей среды.</a:t>
            </a:r>
            <a:br>
              <a:rPr lang="ru-RU" sz="1600" b="1" i="1" dirty="0" smtClean="0"/>
            </a:br>
            <a:r>
              <a:rPr lang="ru-RU" sz="1600" b="1" i="1" dirty="0" smtClean="0"/>
              <a:t>Сейчас человечество начинает идти «снизу вверх», с уровня атомов, складывая из них, как из</a:t>
            </a:r>
            <a:br>
              <a:rPr lang="ru-RU" sz="1600" b="1" i="1" dirty="0" smtClean="0"/>
            </a:br>
            <a:r>
              <a:rPr lang="ru-RU" sz="1600" b="1" i="1" dirty="0" smtClean="0"/>
              <a:t>кубиков, материалы и системы с заданными свойствами. Фактически речь идет о создании</a:t>
            </a:r>
            <a:br>
              <a:rPr lang="ru-RU" sz="1600" b="1" i="1" dirty="0" smtClean="0"/>
            </a:br>
            <a:r>
              <a:rPr lang="ru-RU" sz="1600" b="1" i="1" dirty="0" smtClean="0"/>
              <a:t>технологий и оборудования для атомно-молекулярного конструирования любых материалов. Если двигаться по этому пути, то переход к </a:t>
            </a:r>
            <a:r>
              <a:rPr lang="ru-RU" sz="1600" b="1" i="1" dirty="0" err="1" smtClean="0"/>
              <a:t>нанотехнологиям</a:t>
            </a:r>
            <a:r>
              <a:rPr lang="ru-RU" sz="1600" b="1" i="1" dirty="0" smtClean="0"/>
              <a:t>, </a:t>
            </a:r>
            <a:r>
              <a:rPr lang="ru-RU" sz="1600" b="1" i="1" dirty="0" err="1" smtClean="0"/>
              <a:t>к</a:t>
            </a:r>
            <a:r>
              <a:rPr lang="ru-RU" sz="1600" b="1" i="1" dirty="0" smtClean="0"/>
              <a:t> атомарному конструированию дает важнейший результат – </a:t>
            </a:r>
            <a:r>
              <a:rPr lang="ru-RU" sz="1600" b="1" i="1" dirty="0" err="1" smtClean="0"/>
              <a:t>дематериализацию</a:t>
            </a:r>
            <a:r>
              <a:rPr lang="ru-RU" sz="1600" b="1" i="1" dirty="0" smtClean="0"/>
              <a:t> производства и резкое качественное уменьшение </a:t>
            </a:r>
            <a:r>
              <a:rPr lang="ru-RU" sz="1600" b="1" i="1" dirty="0" err="1" smtClean="0"/>
              <a:t>энерго</a:t>
            </a:r>
            <a:r>
              <a:rPr lang="ru-RU" sz="1600" b="1" i="1" dirty="0" smtClean="0"/>
              <a:t>- и ресурсоемкости. Человечество подошло к технологическим решениям, в основе которых лежат базовые принципы живой природы, – начинается новый этап развития, когда от технического, модельного копирования «устройства человека» на основе относительно простых неорганических материалов мы готовы перейти к воспроизведению систем живой природы на основе </a:t>
            </a:r>
            <a:r>
              <a:rPr lang="ru-RU" sz="1600" b="1" i="1" dirty="0" err="1" smtClean="0"/>
              <a:t>нанобиотехнологий</a:t>
            </a:r>
            <a:r>
              <a:rPr lang="ru-RU" sz="1600" b="1" i="1" dirty="0" smtClean="0"/>
              <a:t>».</a:t>
            </a:r>
            <a:endParaRPr lang="ru-RU" sz="1400" b="1" i="1" dirty="0"/>
          </a:p>
        </p:txBody>
      </p:sp>
      <p:sp>
        <p:nvSpPr>
          <p:cNvPr id="3" name="Объект 2"/>
          <p:cNvSpPr>
            <a:spLocks noGrp="1"/>
          </p:cNvSpPr>
          <p:nvPr>
            <p:ph idx="1"/>
          </p:nvPr>
        </p:nvSpPr>
        <p:spPr>
          <a:xfrm>
            <a:off x="2142898" y="5497285"/>
            <a:ext cx="8915400" cy="751115"/>
          </a:xfrm>
        </p:spPr>
        <p:txBody>
          <a:bodyPr>
            <a:noAutofit/>
          </a:bodyPr>
          <a:lstStyle/>
          <a:p>
            <a:pPr marL="0" indent="0" algn="just">
              <a:buNone/>
            </a:pPr>
            <a:r>
              <a:rPr lang="ru-RU" sz="1400" dirty="0" err="1" smtClean="0">
                <a:solidFill>
                  <a:schemeClr val="tx1">
                    <a:lumMod val="65000"/>
                    <a:lumOff val="35000"/>
                  </a:schemeClr>
                </a:solidFill>
              </a:rPr>
              <a:t>Баксанский</a:t>
            </a:r>
            <a:r>
              <a:rPr lang="ru-RU" sz="1400" dirty="0" smtClean="0">
                <a:solidFill>
                  <a:schemeClr val="tx1">
                    <a:lumMod val="65000"/>
                    <a:lumOff val="35000"/>
                  </a:schemeClr>
                </a:solidFill>
              </a:rPr>
              <a:t> О.Е.  Конвергенция: естественнонаучные методы познания в социально-гуманитарной сфере//Человек в технической среде : сборник научных статей. – Выпуск 2. / </a:t>
            </a:r>
            <a:r>
              <a:rPr lang="ru-RU" sz="1400" dirty="0" err="1" smtClean="0">
                <a:solidFill>
                  <a:schemeClr val="tx1">
                    <a:lumMod val="65000"/>
                    <a:lumOff val="35000"/>
                  </a:schemeClr>
                </a:solidFill>
              </a:rPr>
              <a:t>Мин-во</a:t>
            </a:r>
            <a:r>
              <a:rPr lang="ru-RU" sz="1400" dirty="0" smtClean="0">
                <a:solidFill>
                  <a:schemeClr val="tx1">
                    <a:lumMod val="65000"/>
                    <a:lumOff val="35000"/>
                  </a:schemeClr>
                </a:solidFill>
              </a:rPr>
              <a:t> обр. и науки РФ, </a:t>
            </a:r>
            <a:r>
              <a:rPr lang="ru-RU" sz="1400" dirty="0" err="1" smtClean="0">
                <a:solidFill>
                  <a:schemeClr val="tx1">
                    <a:lumMod val="65000"/>
                    <a:lumOff val="35000"/>
                  </a:schemeClr>
                </a:solidFill>
              </a:rPr>
              <a:t>Вологод</a:t>
            </a:r>
            <a:r>
              <a:rPr lang="ru-RU" sz="1400" dirty="0" smtClean="0">
                <a:solidFill>
                  <a:schemeClr val="tx1">
                    <a:lumMod val="65000"/>
                    <a:lumOff val="35000"/>
                  </a:schemeClr>
                </a:solidFill>
              </a:rPr>
              <a:t>. </a:t>
            </a:r>
            <a:r>
              <a:rPr lang="ru-RU" sz="1400" dirty="0" err="1" smtClean="0">
                <a:solidFill>
                  <a:schemeClr val="tx1">
                    <a:lumMod val="65000"/>
                    <a:lumOff val="35000"/>
                  </a:schemeClr>
                </a:solidFill>
              </a:rPr>
              <a:t>гос</a:t>
            </a:r>
            <a:r>
              <a:rPr lang="ru-RU" sz="1400" dirty="0" smtClean="0">
                <a:solidFill>
                  <a:schemeClr val="tx1">
                    <a:lumMod val="65000"/>
                    <a:lumOff val="35000"/>
                  </a:schemeClr>
                </a:solidFill>
              </a:rPr>
              <a:t>. ун-т ; под ред. доц. Н.А. Ястреб. – Вологда : </a:t>
            </a:r>
            <a:r>
              <a:rPr lang="ru-RU" sz="1400" dirty="0" err="1" smtClean="0">
                <a:solidFill>
                  <a:schemeClr val="tx1">
                    <a:lumMod val="65000"/>
                    <a:lumOff val="35000"/>
                  </a:schemeClr>
                </a:solidFill>
              </a:rPr>
              <a:t>ВоГУ</a:t>
            </a:r>
            <a:r>
              <a:rPr lang="ru-RU" sz="1400" dirty="0" smtClean="0">
                <a:solidFill>
                  <a:schemeClr val="tx1">
                    <a:lumMod val="65000"/>
                    <a:lumOff val="35000"/>
                  </a:schemeClr>
                </a:solidFill>
              </a:rPr>
              <a:t>, 2015. – 143 с. </a:t>
            </a:r>
            <a:r>
              <a:rPr lang="en-US" sz="1400" dirty="0" smtClean="0"/>
              <a:t>[</a:t>
            </a:r>
            <a:r>
              <a:rPr lang="ru-RU" sz="1400" dirty="0"/>
              <a:t>Электронный ресурс</a:t>
            </a:r>
            <a:r>
              <a:rPr lang="en-US" sz="1400" dirty="0"/>
              <a:t>]</a:t>
            </a:r>
            <a:r>
              <a:rPr lang="ru-RU" sz="1400" dirty="0" smtClean="0"/>
              <a:t>. Режим </a:t>
            </a:r>
            <a:r>
              <a:rPr lang="ru-RU" sz="1400" dirty="0"/>
              <a:t>доступа</a:t>
            </a:r>
            <a:r>
              <a:rPr lang="ru-RU" sz="1400" dirty="0" smtClean="0"/>
              <a:t>: </a:t>
            </a:r>
            <a:r>
              <a:rPr lang="en-US" sz="1400" dirty="0" smtClean="0"/>
              <a:t>https://www.hse.ru/pubs/share/direct/document/176166765</a:t>
            </a:r>
            <a:endParaRPr lang="ru-RU" sz="1400" dirty="0"/>
          </a:p>
          <a:p>
            <a:pPr marL="0" indent="0" algn="just">
              <a:buNone/>
            </a:pP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3481518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91148" y="2324593"/>
            <a:ext cx="9828212" cy="2262781"/>
          </a:xfrm>
        </p:spPr>
        <p:txBody>
          <a:bodyPr>
            <a:normAutofit fontScale="90000"/>
          </a:bodyPr>
          <a:lstStyle/>
          <a:p>
            <a:pPr algn="just"/>
            <a:r>
              <a:rPr lang="ru-RU" sz="1800" b="1" i="1" dirty="0" smtClean="0"/>
              <a:t>	</a:t>
            </a:r>
            <a:r>
              <a:rPr lang="ru-RU" sz="1800" b="1" i="1" dirty="0" smtClean="0">
                <a:solidFill>
                  <a:srgbClr val="C00000"/>
                </a:solidFill>
              </a:rPr>
              <a:t>Внутских Александр </a:t>
            </a:r>
            <a:r>
              <a:rPr lang="ru-RU" sz="1800" b="1" i="1" dirty="0">
                <a:solidFill>
                  <a:srgbClr val="C00000"/>
                </a:solidFill>
              </a:rPr>
              <a:t>Ю</a:t>
            </a:r>
            <a:r>
              <a:rPr lang="ru-RU" sz="1800" b="1" i="1" dirty="0" smtClean="0">
                <a:solidFill>
                  <a:srgbClr val="C00000"/>
                </a:solidFill>
              </a:rPr>
              <a:t>рьевич: </a:t>
            </a:r>
            <a:r>
              <a:rPr lang="ru-RU" sz="1800" b="1" i="1" dirty="0" smtClean="0"/>
              <a:t>«Именно </a:t>
            </a:r>
            <a:r>
              <a:rPr lang="ru-RU" sz="1800" b="1" i="1" dirty="0" err="1" smtClean="0"/>
              <a:t>нанотехника</a:t>
            </a:r>
            <a:r>
              <a:rPr lang="ru-RU" sz="1800" b="1" i="1" dirty="0" smtClean="0"/>
              <a:t> впервые даёт возможность создавать орудия труда, адекватные уровню тех вспомогательных средств производства (ПЭВМ и информационные сети), которые порождены последней информационной революцией…	</a:t>
            </a:r>
            <a:br>
              <a:rPr lang="ru-RU" sz="1800" b="1" i="1" dirty="0" smtClean="0"/>
            </a:br>
            <a:r>
              <a:rPr lang="en-US" sz="1800" b="1" i="1" dirty="0" smtClean="0"/>
              <a:t>…NBIC</a:t>
            </a:r>
            <a:r>
              <a:rPr lang="ru-RU" sz="1800" b="1" i="1" dirty="0" smtClean="0"/>
              <a:t>-технологии, в качестве универсального способа преобразования физической, химической, биологической форм реальности, в неразрывной связи с прогрессом информационных технологий могут стать основой </a:t>
            </a:r>
            <a:r>
              <a:rPr lang="ru-RU" sz="1800" b="1" i="1" dirty="0" err="1" smtClean="0"/>
              <a:t>неоиндустриализации</a:t>
            </a:r>
            <a:r>
              <a:rPr lang="ru-RU" sz="1800" b="1" i="1" dirty="0" smtClean="0"/>
              <a:t>, основой, если так можно выразиться, «</a:t>
            </a:r>
            <a:r>
              <a:rPr lang="ru-RU" sz="1800" b="1" i="1" dirty="0" err="1" smtClean="0"/>
              <a:t>наноиндустриального</a:t>
            </a:r>
            <a:r>
              <a:rPr lang="ru-RU" sz="1800" b="1" i="1" dirty="0" smtClean="0"/>
              <a:t> общества». Может быть, конвергентные технологии играют в дальнейшем развитии общества роль своеобразного диалектического отрицания в триале «индустриализм-постиндустриализм (</a:t>
            </a:r>
            <a:r>
              <a:rPr lang="ru-RU" sz="1800" b="1" i="1" dirty="0" err="1" smtClean="0"/>
              <a:t>информационализм</a:t>
            </a:r>
            <a:r>
              <a:rPr lang="ru-RU" sz="1800" b="1" i="1" dirty="0" smtClean="0"/>
              <a:t>)-</a:t>
            </a:r>
            <a:r>
              <a:rPr lang="ru-RU" sz="1800" b="1" i="1" dirty="0" err="1" smtClean="0"/>
              <a:t>наноиндустриализм</a:t>
            </a:r>
            <a:r>
              <a:rPr lang="ru-RU" sz="1800" b="1" i="1" dirty="0" smtClean="0"/>
              <a:t>»…	Возможно, в ближайшие десятилетия мы столкнёмся с неспособностью существующей экономической модели ассимилировать достижения </a:t>
            </a:r>
            <a:r>
              <a:rPr lang="ru-RU" sz="1800" b="1" i="1" dirty="0" err="1" smtClean="0"/>
              <a:t>нанопроизводства</a:t>
            </a:r>
            <a:r>
              <a:rPr lang="ru-RU" sz="1800" b="1" i="1" dirty="0" smtClean="0"/>
              <a:t>. Таким образом, новейшие технологии дают человечеству не только великие возможности. Они ещё предоставляют собой великий вызов нашей мудрости, нашему умению организовывать собственную жизнь».</a:t>
            </a:r>
            <a:endParaRPr lang="ru-RU" sz="1800" dirty="0"/>
          </a:p>
        </p:txBody>
      </p:sp>
      <p:sp>
        <p:nvSpPr>
          <p:cNvPr id="3" name="Подзаголовок 2"/>
          <p:cNvSpPr>
            <a:spLocks noGrp="1"/>
          </p:cNvSpPr>
          <p:nvPr>
            <p:ph type="subTitle" idx="1"/>
          </p:nvPr>
        </p:nvSpPr>
        <p:spPr>
          <a:xfrm>
            <a:off x="2306184" y="5397865"/>
            <a:ext cx="8915399" cy="1126283"/>
          </a:xfrm>
        </p:spPr>
        <p:txBody>
          <a:bodyPr>
            <a:noAutofit/>
          </a:bodyPr>
          <a:lstStyle/>
          <a:p>
            <a:pPr algn="just"/>
            <a:r>
              <a:rPr lang="ru-RU" sz="1400" dirty="0"/>
              <a:t>Внутских А.Ю. «Революция машин» и «машины революции»: о перспективах конвергентных технологий //Философские проблемы информационных технологий и киберпространства.-2012. – С. 28-30. </a:t>
            </a:r>
            <a:r>
              <a:rPr lang="en-US" sz="1400" dirty="0"/>
              <a:t>[</a:t>
            </a:r>
            <a:r>
              <a:rPr lang="ru-RU" sz="1400" dirty="0"/>
              <a:t>Электронный ресурс</a:t>
            </a:r>
            <a:r>
              <a:rPr lang="en-US" sz="1400" dirty="0"/>
              <a:t>]</a:t>
            </a:r>
            <a:r>
              <a:rPr lang="ru-RU" sz="1400" dirty="0"/>
              <a:t>. Сайт: </a:t>
            </a:r>
            <a:r>
              <a:rPr lang="ru-RU" sz="1400" dirty="0" err="1"/>
              <a:t>КиберЛенинка</a:t>
            </a:r>
            <a:r>
              <a:rPr lang="ru-RU" sz="1400" dirty="0"/>
              <a:t>-научная электронная библиотека. Режим доступа: </a:t>
            </a:r>
            <a:r>
              <a:rPr lang="en-US" sz="1400" dirty="0">
                <a:hlinkClick r:id="rId2"/>
              </a:rPr>
              <a:t>https://cyberleninka.ru/article/n/revolyutsiya-mashin-i-mashiny-revolyutsii-o-perspektivah-konvergentnyh-tehnologiy</a:t>
            </a:r>
            <a:r>
              <a:rPr lang="ru-RU" sz="1400" dirty="0"/>
              <a:t> </a:t>
            </a:r>
          </a:p>
        </p:txBody>
      </p:sp>
    </p:spTree>
    <p:extLst>
      <p:ext uri="{BB962C8B-B14F-4D97-AF65-F5344CB8AC3E}">
        <p14:creationId xmlns="" xmlns:p14="http://schemas.microsoft.com/office/powerpoint/2010/main" val="1109393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65088" y="609600"/>
            <a:ext cx="8845169" cy="1280890"/>
          </a:xfrm>
        </p:spPr>
        <p:txBody>
          <a:bodyPr>
            <a:noAutofit/>
          </a:bodyPr>
          <a:lstStyle/>
          <a:p>
            <a:pPr algn="just"/>
            <a:r>
              <a:rPr lang="ru-RU" sz="1600" b="1" i="1" dirty="0" smtClean="0"/>
              <a:t>	</a:t>
            </a:r>
            <a:r>
              <a:rPr lang="ru-RU" sz="1600" b="1" i="1" dirty="0" smtClean="0">
                <a:solidFill>
                  <a:srgbClr val="C00000"/>
                </a:solidFill>
              </a:rPr>
              <a:t>Ястреб Наталья Андреевна</a:t>
            </a:r>
            <a:r>
              <a:rPr lang="ru-RU" sz="1600" b="1" i="1" dirty="0" smtClean="0"/>
              <a:t>: «…Термин </a:t>
            </a:r>
            <a:r>
              <a:rPr lang="ru-RU" sz="1600" b="1" i="1" dirty="0"/>
              <a:t>«</a:t>
            </a:r>
            <a:r>
              <a:rPr lang="ru-RU" sz="1600" b="1" i="1" dirty="0" err="1"/>
              <a:t>нанотех</a:t>
            </a:r>
            <a:r>
              <a:rPr lang="ru-RU" sz="1600" b="1" i="1" dirty="0"/>
              <a:t>» относится скорее к </a:t>
            </a:r>
            <a:r>
              <a:rPr lang="ru-RU" sz="1600" b="1" i="1" dirty="0" err="1"/>
              <a:t>медийному</a:t>
            </a:r>
            <a:r>
              <a:rPr lang="ru-RU" sz="1600" b="1" i="1" dirty="0"/>
              <a:t> или к научно-фантастическому, чем к философскому дискурсу, но заслуживает внимания в силу того, что в последние несколько лет он приобрел значение глобального проекта по преобразованию природы, техники, науки, человека и общества, базирующегося на </a:t>
            </a:r>
            <a:r>
              <a:rPr lang="ru-RU" sz="1600" b="1" i="1" dirty="0" err="1"/>
              <a:t>неоредукционистском</a:t>
            </a:r>
            <a:r>
              <a:rPr lang="ru-RU" sz="1600" b="1" i="1" dirty="0"/>
              <a:t> и </a:t>
            </a:r>
            <a:r>
              <a:rPr lang="ru-RU" sz="1600" b="1" i="1" dirty="0" err="1"/>
              <a:t>неомеханистическом</a:t>
            </a:r>
            <a:r>
              <a:rPr lang="ru-RU" sz="1600" b="1" i="1" dirty="0"/>
              <a:t> понимании мира, принципы построения всех объектов которого едины в </a:t>
            </a:r>
            <a:r>
              <a:rPr lang="ru-RU" sz="1600" b="1" i="1" dirty="0" err="1"/>
              <a:t>наномасштабе</a:t>
            </a:r>
            <a:r>
              <a:rPr lang="ru-RU" sz="1600" b="1" i="1" dirty="0"/>
              <a:t>. </a:t>
            </a:r>
            <a:r>
              <a:rPr lang="ru-RU" sz="1600" b="1" i="1" dirty="0" err="1"/>
              <a:t>Социопроектный</a:t>
            </a:r>
            <a:r>
              <a:rPr lang="ru-RU" sz="1600" b="1" i="1" dirty="0"/>
              <a:t> характер </a:t>
            </a:r>
            <a:r>
              <a:rPr lang="ru-RU" sz="1600" b="1" i="1" dirty="0" err="1"/>
              <a:t>нанотеха</a:t>
            </a:r>
            <a:r>
              <a:rPr lang="ru-RU" sz="1600" b="1" i="1" dirty="0"/>
              <a:t> отражает тот факт, что многие концепции развития данного направления изначально включали в себя </a:t>
            </a:r>
            <a:r>
              <a:rPr lang="ru-RU" sz="1600" b="1" i="1" dirty="0" err="1"/>
              <a:t>форсайты</a:t>
            </a:r>
            <a:r>
              <a:rPr lang="ru-RU" sz="1600" b="1" i="1" dirty="0"/>
              <a:t>, сценарии или прогнозы будущего с учетом вариантов развития отрасли. </a:t>
            </a:r>
            <a:r>
              <a:rPr lang="ru-RU" sz="1600" b="1" i="1" dirty="0" err="1"/>
              <a:t>Нанотех</a:t>
            </a:r>
            <a:r>
              <a:rPr lang="ru-RU" sz="1600" b="1" i="1" dirty="0"/>
              <a:t> наиболее точно отражает понимание роли </a:t>
            </a:r>
            <a:r>
              <a:rPr lang="ru-RU" sz="1600" b="1" i="1" dirty="0" err="1"/>
              <a:t>нанотехнологий</a:t>
            </a:r>
            <a:r>
              <a:rPr lang="ru-RU" sz="1600" b="1" i="1" dirty="0"/>
              <a:t> в структуре конвергентных технологий как базисных, позволяющих </a:t>
            </a:r>
            <a:r>
              <a:rPr lang="ru-RU" sz="1600" b="1" i="1" dirty="0" err="1"/>
              <a:t>синергийное</a:t>
            </a:r>
            <a:r>
              <a:rPr lang="ru-RU" sz="1600" b="1" i="1" dirty="0"/>
              <a:t> развитие всех остальных </a:t>
            </a:r>
            <a:r>
              <a:rPr lang="ru-RU" sz="1600" b="1" i="1" dirty="0" smtClean="0"/>
              <a:t>направлений. Среди </a:t>
            </a:r>
            <a:r>
              <a:rPr lang="ru-RU" sz="1600" b="1" i="1" dirty="0"/>
              <a:t>эпистемологических традиций в </a:t>
            </a:r>
            <a:r>
              <a:rPr lang="ru-RU" sz="1600" b="1" i="1" dirty="0" err="1" smtClean="0"/>
              <a:t>нанонауке</a:t>
            </a:r>
            <a:r>
              <a:rPr lang="ru-RU" sz="1600" b="1" i="1" dirty="0" smtClean="0"/>
              <a:t> </a:t>
            </a:r>
            <a:r>
              <a:rPr lang="ru-RU" sz="1600" b="1" i="1" dirty="0"/>
              <a:t>наиболее заметно </a:t>
            </a:r>
            <a:r>
              <a:rPr lang="ru-RU" sz="1600" b="1" i="1" dirty="0" smtClean="0"/>
              <a:t>реализованы программы конструктивизма </a:t>
            </a:r>
            <a:r>
              <a:rPr lang="ru-RU" sz="1600" b="1" i="1" dirty="0"/>
              <a:t>и </a:t>
            </a:r>
            <a:r>
              <a:rPr lang="ru-RU" sz="1600" b="1" i="1" dirty="0" err="1"/>
              <a:t>редукционизма</a:t>
            </a:r>
            <a:r>
              <a:rPr lang="ru-RU" sz="1600" b="1" i="1" dirty="0"/>
              <a:t>. В основе </a:t>
            </a:r>
            <a:r>
              <a:rPr lang="ru-RU" sz="1600" b="1" i="1" dirty="0" smtClean="0"/>
              <a:t>последней </a:t>
            </a:r>
            <a:r>
              <a:rPr lang="ru-RU" sz="1600" b="1" i="1" dirty="0"/>
              <a:t>лежит восходящее к классической науке, </a:t>
            </a:r>
            <a:r>
              <a:rPr lang="ru-RU" sz="1600" b="1" i="1" dirty="0" smtClean="0"/>
              <a:t>а еще </a:t>
            </a:r>
            <a:r>
              <a:rPr lang="ru-RU" sz="1600" b="1" i="1" dirty="0"/>
              <a:t>в более раннем варианте к </a:t>
            </a:r>
            <a:r>
              <a:rPr lang="ru-RU" sz="1600" b="1" i="1" dirty="0" err="1"/>
              <a:t>Демокриту</a:t>
            </a:r>
            <a:r>
              <a:rPr lang="ru-RU" sz="1600" b="1" i="1" dirty="0"/>
              <a:t>, </a:t>
            </a:r>
            <a:r>
              <a:rPr lang="ru-RU" sz="1600" b="1" i="1" dirty="0" smtClean="0"/>
              <a:t>понимание </a:t>
            </a:r>
            <a:r>
              <a:rPr lang="ru-RU" sz="1600" b="1" i="1" dirty="0"/>
              <a:t>того, что любые объекты состоят из </a:t>
            </a:r>
            <a:r>
              <a:rPr lang="ru-RU" sz="1600" b="1" i="1" dirty="0" smtClean="0"/>
              <a:t>универсальных микроструктур…».</a:t>
            </a:r>
            <a:endParaRPr lang="ru-RU" sz="1600" b="1" i="1" dirty="0"/>
          </a:p>
        </p:txBody>
      </p:sp>
      <p:sp>
        <p:nvSpPr>
          <p:cNvPr id="3" name="Объект 2"/>
          <p:cNvSpPr>
            <a:spLocks noGrp="1"/>
          </p:cNvSpPr>
          <p:nvPr>
            <p:ph idx="1"/>
          </p:nvPr>
        </p:nvSpPr>
        <p:spPr>
          <a:xfrm>
            <a:off x="2142898" y="5497285"/>
            <a:ext cx="8915400" cy="751115"/>
          </a:xfrm>
        </p:spPr>
        <p:txBody>
          <a:bodyPr>
            <a:noAutofit/>
          </a:bodyPr>
          <a:lstStyle/>
          <a:p>
            <a:pPr marL="0" indent="0" algn="just">
              <a:buNone/>
            </a:pPr>
            <a:r>
              <a:rPr lang="ru-RU" sz="1400" dirty="0" smtClean="0">
                <a:solidFill>
                  <a:schemeClr val="tx1">
                    <a:lumMod val="65000"/>
                    <a:lumOff val="35000"/>
                  </a:schemeClr>
                </a:solidFill>
              </a:rPr>
              <a:t>Ястреб Н.А. </a:t>
            </a:r>
            <a:r>
              <a:rPr lang="ru-RU" sz="1400" dirty="0" err="1" smtClean="0">
                <a:solidFill>
                  <a:schemeClr val="tx1">
                    <a:lumMod val="65000"/>
                    <a:lumOff val="35000"/>
                  </a:schemeClr>
                </a:solidFill>
              </a:rPr>
              <a:t>Нанотехнологии</a:t>
            </a:r>
            <a:r>
              <a:rPr lang="ru-RU" sz="1400" dirty="0" smtClean="0">
                <a:solidFill>
                  <a:schemeClr val="tx1">
                    <a:lumMod val="65000"/>
                    <a:lumOff val="35000"/>
                  </a:schemeClr>
                </a:solidFill>
              </a:rPr>
              <a:t> и </a:t>
            </a:r>
            <a:r>
              <a:rPr lang="ru-RU" sz="1400" dirty="0" err="1" smtClean="0">
                <a:solidFill>
                  <a:schemeClr val="tx1">
                    <a:lumMod val="65000"/>
                    <a:lumOff val="35000"/>
                  </a:schemeClr>
                </a:solidFill>
              </a:rPr>
              <a:t>нанонаука</a:t>
            </a:r>
            <a:r>
              <a:rPr lang="ru-RU" sz="1400" dirty="0" smtClean="0">
                <a:solidFill>
                  <a:schemeClr val="tx1">
                    <a:lumMod val="65000"/>
                    <a:lumOff val="35000"/>
                  </a:schemeClr>
                </a:solidFill>
              </a:rPr>
              <a:t>: эпистемологический анализ.                       //Философия. Психология. Социология: Вестник Пермского университета. – 2015.– Выпуск 4(24).</a:t>
            </a: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1279270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76302" y="609600"/>
            <a:ext cx="9433956" cy="1280890"/>
          </a:xfrm>
        </p:spPr>
        <p:txBody>
          <a:bodyPr>
            <a:noAutofit/>
          </a:bodyPr>
          <a:lstStyle/>
          <a:p>
            <a:pPr algn="just"/>
            <a:r>
              <a:rPr lang="ru-RU" sz="1600" b="1" i="1" dirty="0" smtClean="0"/>
              <a:t>	</a:t>
            </a:r>
            <a:r>
              <a:rPr lang="ru-RU" sz="1600" b="1" i="1" dirty="0" smtClean="0">
                <a:solidFill>
                  <a:srgbClr val="C00000"/>
                </a:solidFill>
              </a:rPr>
              <a:t>Ястреб Наталья Андреевна</a:t>
            </a:r>
            <a:r>
              <a:rPr lang="ru-RU" sz="1600" b="1" i="1" dirty="0" smtClean="0"/>
              <a:t>: «…В </a:t>
            </a:r>
            <a:r>
              <a:rPr lang="ru-RU" sz="1600" b="1" i="1" dirty="0" err="1" smtClean="0"/>
              <a:t>технонаучных</a:t>
            </a:r>
            <a:r>
              <a:rPr lang="ru-RU" sz="1600" b="1" i="1" dirty="0" smtClean="0"/>
              <a:t> направлениях, таких как </a:t>
            </a:r>
            <a:r>
              <a:rPr lang="ru-RU" sz="1600" b="1" i="1" dirty="0" err="1" smtClean="0"/>
              <a:t>нано-наука</a:t>
            </a:r>
            <a:r>
              <a:rPr lang="ru-RU" sz="1600" b="1" i="1" dirty="0" smtClean="0"/>
              <a:t>, создание теоретических моделей принципиально неотделимо от материального аспекта производства знания и деятельности субъекта. Объект </a:t>
            </a:r>
            <a:r>
              <a:rPr lang="ru-RU" sz="1600" b="1" i="1" dirty="0" err="1" smtClean="0"/>
              <a:t>нанотехнологий</a:t>
            </a:r>
            <a:r>
              <a:rPr lang="ru-RU" sz="1600" b="1" i="1" dirty="0" smtClean="0"/>
              <a:t>, такой как фуллерен или </a:t>
            </a:r>
            <a:r>
              <a:rPr lang="ru-RU" sz="1600" b="1" i="1" dirty="0" err="1" smtClean="0"/>
              <a:t>графен</a:t>
            </a:r>
            <a:r>
              <a:rPr lang="ru-RU" sz="1600" b="1" i="1" dirty="0" smtClean="0"/>
              <a:t>, сам является искусственной системой, созданной человеком и отобранной вследствие обладания необходимыми субъекту свойствами. Иначе говоря, если классическая наука познавала реальный мир через создание моделей его объектов, то </a:t>
            </a:r>
            <a:r>
              <a:rPr lang="ru-RU" sz="1600" b="1" i="1" dirty="0" err="1" smtClean="0"/>
              <a:t>нанотехнология</a:t>
            </a:r>
            <a:r>
              <a:rPr lang="ru-RU" sz="1600" b="1" i="1" dirty="0" smtClean="0"/>
              <a:t> делает это, используя одни фрагменты реальности вместо других. …</a:t>
            </a:r>
            <a:r>
              <a:rPr lang="ru-RU" sz="1600" b="1" i="1" dirty="0" err="1" smtClean="0"/>
              <a:t>Эпистемологическими</a:t>
            </a:r>
            <a:r>
              <a:rPr lang="ru-RU" sz="1600" b="1" i="1" dirty="0" smtClean="0"/>
              <a:t> основаниями </a:t>
            </a:r>
            <a:r>
              <a:rPr lang="ru-RU" sz="1600" b="1" i="1" dirty="0" err="1" smtClean="0"/>
              <a:t>нанотехнологий</a:t>
            </a:r>
            <a:r>
              <a:rPr lang="ru-RU" sz="1600" b="1" i="1" dirty="0" smtClean="0"/>
              <a:t> выступают принцип единства мира в </a:t>
            </a:r>
            <a:r>
              <a:rPr lang="ru-RU" sz="1600" b="1" i="1" dirty="0" err="1" smtClean="0"/>
              <a:t>наномасштабе</a:t>
            </a:r>
            <a:r>
              <a:rPr lang="ru-RU" sz="1600" b="1" i="1" dirty="0" smtClean="0"/>
              <a:t>, понимаемый как потенциальная возможность конструирования макрообъектов с заданными свойствами их </a:t>
            </a:r>
            <a:r>
              <a:rPr lang="ru-RU" sz="1600" b="1" i="1" dirty="0" err="1" smtClean="0"/>
              <a:t>наноструктур</a:t>
            </a:r>
            <a:r>
              <a:rPr lang="ru-RU" sz="1600" b="1" i="1" dirty="0" smtClean="0"/>
              <a:t>, и активистский подход, направленный на совершенствование природных </a:t>
            </a:r>
            <a:r>
              <a:rPr lang="ru-RU" sz="1600" b="1" i="1" dirty="0" err="1" smtClean="0"/>
              <a:t>объектов,вплоть</a:t>
            </a:r>
            <a:r>
              <a:rPr lang="ru-RU" sz="1600" b="1" i="1" dirty="0" smtClean="0"/>
              <a:t> до человека. </a:t>
            </a:r>
            <a:r>
              <a:rPr lang="ru-RU" sz="1600" b="1" i="1" dirty="0" err="1" smtClean="0"/>
              <a:t>Нанонаука</a:t>
            </a:r>
            <a:r>
              <a:rPr lang="ru-RU" sz="1600" b="1" i="1" dirty="0" smtClean="0"/>
              <a:t> в настоящее время представляет собой уникальный объект для философии науки в силу </a:t>
            </a:r>
            <a:r>
              <a:rPr lang="ru-RU" sz="1600" b="1" i="1" dirty="0" err="1" smtClean="0"/>
              <a:t>технонаучного</a:t>
            </a:r>
            <a:r>
              <a:rPr lang="ru-RU" sz="1600" b="1" i="1" dirty="0" smtClean="0"/>
              <a:t> характера построения научной теории, специфики соотношения фундаментальных и прикладных исследований, неотделимости теоретических моделей от материального аспекта производства знания, трансформации объекта научного исследования, который неизбежно дан наблюдателю в  процессе конструирования, размывания границы между объектом и инструментом…».</a:t>
            </a:r>
            <a:endParaRPr lang="ru-RU" sz="1600" b="1" i="1" dirty="0"/>
          </a:p>
        </p:txBody>
      </p:sp>
      <p:sp>
        <p:nvSpPr>
          <p:cNvPr id="3" name="Объект 2"/>
          <p:cNvSpPr>
            <a:spLocks noGrp="1"/>
          </p:cNvSpPr>
          <p:nvPr>
            <p:ph idx="1"/>
          </p:nvPr>
        </p:nvSpPr>
        <p:spPr>
          <a:xfrm>
            <a:off x="2142898" y="5711041"/>
            <a:ext cx="8915400" cy="751115"/>
          </a:xfrm>
        </p:spPr>
        <p:txBody>
          <a:bodyPr>
            <a:noAutofit/>
          </a:bodyPr>
          <a:lstStyle/>
          <a:p>
            <a:pPr marL="0" indent="0" algn="just">
              <a:buNone/>
            </a:pPr>
            <a:r>
              <a:rPr lang="ru-RU" sz="1400" dirty="0" smtClean="0">
                <a:solidFill>
                  <a:schemeClr val="tx1">
                    <a:lumMod val="65000"/>
                    <a:lumOff val="35000"/>
                  </a:schemeClr>
                </a:solidFill>
              </a:rPr>
              <a:t>Ястреб Н.А. </a:t>
            </a:r>
            <a:r>
              <a:rPr lang="ru-RU" sz="1400" dirty="0" err="1" smtClean="0">
                <a:solidFill>
                  <a:schemeClr val="tx1">
                    <a:lumMod val="65000"/>
                    <a:lumOff val="35000"/>
                  </a:schemeClr>
                </a:solidFill>
              </a:rPr>
              <a:t>Нанотехнологии</a:t>
            </a:r>
            <a:r>
              <a:rPr lang="ru-RU" sz="1400" dirty="0" smtClean="0">
                <a:solidFill>
                  <a:schemeClr val="tx1">
                    <a:lumMod val="65000"/>
                    <a:lumOff val="35000"/>
                  </a:schemeClr>
                </a:solidFill>
              </a:rPr>
              <a:t> и </a:t>
            </a:r>
            <a:r>
              <a:rPr lang="ru-RU" sz="1400" dirty="0" err="1" smtClean="0">
                <a:solidFill>
                  <a:schemeClr val="tx1">
                    <a:lumMod val="65000"/>
                    <a:lumOff val="35000"/>
                  </a:schemeClr>
                </a:solidFill>
              </a:rPr>
              <a:t>нанонаука</a:t>
            </a:r>
            <a:r>
              <a:rPr lang="ru-RU" sz="1400" dirty="0" smtClean="0">
                <a:solidFill>
                  <a:schemeClr val="tx1">
                    <a:lumMod val="65000"/>
                    <a:lumOff val="35000"/>
                  </a:schemeClr>
                </a:solidFill>
              </a:rPr>
              <a:t>: эпистемологический анализ.                       //Философия. Психология. Социология: Вестник Пермского университета. – 2015.– Выпуск 4(24).</a:t>
            </a: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1279270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7571" y="467097"/>
            <a:ext cx="9992128" cy="1280890"/>
          </a:xfrm>
        </p:spPr>
        <p:txBody>
          <a:bodyPr>
            <a:noAutofit/>
          </a:bodyPr>
          <a:lstStyle/>
          <a:p>
            <a:pPr algn="just"/>
            <a:r>
              <a:rPr lang="ru-RU" sz="1600" b="1" i="1" dirty="0" smtClean="0"/>
              <a:t>	</a:t>
            </a:r>
            <a:r>
              <a:rPr lang="ru-RU" sz="1600" b="1" i="1" dirty="0" smtClean="0">
                <a:solidFill>
                  <a:srgbClr val="C00000"/>
                </a:solidFill>
              </a:rPr>
              <a:t>Барышников Павел </a:t>
            </a:r>
            <a:r>
              <a:rPr lang="ru-RU" sz="1600" b="1" i="1" dirty="0">
                <a:solidFill>
                  <a:srgbClr val="C00000"/>
                </a:solidFill>
              </a:rPr>
              <a:t>Н</a:t>
            </a:r>
            <a:r>
              <a:rPr lang="ru-RU" sz="1600" b="1" i="1" dirty="0" smtClean="0">
                <a:solidFill>
                  <a:srgbClr val="C00000"/>
                </a:solidFill>
              </a:rPr>
              <a:t>иколаевич</a:t>
            </a:r>
            <a:r>
              <a:rPr lang="ru-RU" sz="1600" b="1" i="1" dirty="0" smtClean="0"/>
              <a:t>: «…Информационные технологии, видимо, достигли того уровня сложности, при котором происходит диалектический переход на качественно  новый уровень. Мы все чаще встречаем лозунги типа: «Возможности Интернета вещей в  области генерирования, сбора, передачи, анализа и распределения данных в мировом масштабе позволят человечеству в конечном итоге получить знания и мудрость, которые необходимы не только лишь для выживания, но и для настоящего процветания на протяжении многих месяцев, лет, десятилетий, веков». Комбинация устройств ввода/вывода информации вдруг запустило древнейший механизм</a:t>
            </a:r>
            <a:br>
              <a:rPr lang="ru-RU" sz="1600" b="1" i="1" dirty="0" smtClean="0"/>
            </a:br>
            <a:r>
              <a:rPr lang="ru-RU" sz="1600" b="1" i="1" dirty="0" smtClean="0"/>
              <a:t>«ожидания чуда» и «тоску по Золотому веку». Человечество готовится предоставить</a:t>
            </a:r>
            <a:br>
              <a:rPr lang="ru-RU" sz="1600" b="1" i="1" dirty="0" smtClean="0"/>
            </a:br>
            <a:r>
              <a:rPr lang="ru-RU" sz="1600" b="1" i="1" dirty="0" smtClean="0"/>
              <a:t>машинам статистику повседневности, статистику чувств и сновидений с наивной надеждой на то, что оптимизация «экзистенциальных расходов» сделает всех счастливыми в символическом пространстве технологической сказки.</a:t>
            </a:r>
            <a:br>
              <a:rPr lang="ru-RU" sz="1600" b="1" i="1" dirty="0" smtClean="0"/>
            </a:br>
            <a:r>
              <a:rPr lang="ru-RU" sz="1600" b="1" i="1" dirty="0" smtClean="0"/>
              <a:t>Развитие компьютерных автономных систем, сетевая метрика всякого экономически</a:t>
            </a:r>
            <a:br>
              <a:rPr lang="ru-RU" sz="1600" b="1" i="1" dirty="0" smtClean="0"/>
            </a:br>
            <a:r>
              <a:rPr lang="ru-RU" sz="1600" b="1" i="1" dirty="0" smtClean="0"/>
              <a:t>рентабельного действия создают образ безоблачного интеллектуально-цифрового будущего. Высокие гуманитарные технологии якобы уже сегодня создают информационную среду, способную привести человечество к </a:t>
            </a:r>
            <a:r>
              <a:rPr lang="ru-RU" sz="1600" b="1" i="1" dirty="0" err="1" smtClean="0"/>
              <a:t>трансгуманистическому</a:t>
            </a:r>
            <a:r>
              <a:rPr lang="ru-RU" sz="1600" b="1" i="1" dirty="0" smtClean="0"/>
              <a:t> цифровому благоденствию. Интернет вещей может стать идеальным текстом без человека, как никому не рассказанная сказка. Планета может превратиться в музей интеллектуальных сетевых агентов, но, увы, без</a:t>
            </a:r>
            <a:br>
              <a:rPr lang="ru-RU" sz="1600" b="1" i="1" dirty="0" smtClean="0"/>
            </a:br>
            <a:r>
              <a:rPr lang="ru-RU" sz="1600" b="1" i="1" dirty="0" smtClean="0"/>
              <a:t>единого посетителя».</a:t>
            </a:r>
            <a:endParaRPr lang="ru-RU" sz="1600" b="1" i="1" dirty="0"/>
          </a:p>
        </p:txBody>
      </p:sp>
      <p:sp>
        <p:nvSpPr>
          <p:cNvPr id="3" name="Объект 2"/>
          <p:cNvSpPr>
            <a:spLocks noGrp="1"/>
          </p:cNvSpPr>
          <p:nvPr>
            <p:ph idx="1"/>
          </p:nvPr>
        </p:nvSpPr>
        <p:spPr>
          <a:xfrm>
            <a:off x="2044926" y="5616039"/>
            <a:ext cx="9723521" cy="751115"/>
          </a:xfrm>
        </p:spPr>
        <p:txBody>
          <a:bodyPr>
            <a:noAutofit/>
          </a:bodyPr>
          <a:lstStyle/>
          <a:p>
            <a:pPr marL="0" indent="0" algn="just">
              <a:buNone/>
            </a:pPr>
            <a:r>
              <a:rPr lang="ru-RU" sz="1400" dirty="0" smtClean="0">
                <a:solidFill>
                  <a:schemeClr val="tx1">
                    <a:lumMod val="65000"/>
                    <a:lumOff val="35000"/>
                  </a:schemeClr>
                </a:solidFill>
              </a:rPr>
              <a:t>Барышников П.Н. Интернет вещей: морфология технологической сказки.//Человек в </a:t>
            </a:r>
            <a:r>
              <a:rPr lang="ru-RU" sz="1400" dirty="0" err="1" smtClean="0">
                <a:solidFill>
                  <a:schemeClr val="tx1">
                    <a:lumMod val="65000"/>
                    <a:lumOff val="35000"/>
                  </a:schemeClr>
                </a:solidFill>
              </a:rPr>
              <a:t>техносреде</a:t>
            </a:r>
            <a:r>
              <a:rPr lang="ru-RU" sz="1400" dirty="0" smtClean="0">
                <a:solidFill>
                  <a:schemeClr val="tx1">
                    <a:lumMod val="65000"/>
                    <a:lumOff val="35000"/>
                  </a:schemeClr>
                </a:solidFill>
              </a:rPr>
              <a:t>: конвергентные технологии, глобальные сети, Интернет вещей. Сборник научных статей. Выпуск 1. Под ред. доц. Н.А. Ястреб. – Вологда.: </a:t>
            </a:r>
            <a:r>
              <a:rPr lang="ru-RU" sz="1400" dirty="0" err="1" smtClean="0">
                <a:solidFill>
                  <a:schemeClr val="tx1">
                    <a:lumMod val="65000"/>
                    <a:lumOff val="35000"/>
                  </a:schemeClr>
                </a:solidFill>
              </a:rPr>
              <a:t>ВоГУ</a:t>
            </a:r>
            <a:r>
              <a:rPr lang="ru-RU" sz="1400" dirty="0" smtClean="0">
                <a:solidFill>
                  <a:schemeClr val="tx1">
                    <a:lumMod val="65000"/>
                    <a:lumOff val="35000"/>
                  </a:schemeClr>
                </a:solidFill>
              </a:rPr>
              <a:t>, 2014. –С. 19-23. </a:t>
            </a:r>
            <a:r>
              <a:rPr lang="en-US" sz="1400" dirty="0" smtClean="0"/>
              <a:t>[</a:t>
            </a:r>
            <a:r>
              <a:rPr lang="ru-RU" sz="1400" dirty="0"/>
              <a:t>Электронный ресурс</a:t>
            </a:r>
            <a:r>
              <a:rPr lang="en-US" sz="1400" dirty="0"/>
              <a:t>]</a:t>
            </a:r>
            <a:r>
              <a:rPr lang="ru-RU" sz="1400" dirty="0"/>
              <a:t>. </a:t>
            </a:r>
            <a:r>
              <a:rPr lang="ru-RU" sz="1400" dirty="0" smtClean="0"/>
              <a:t>Режим доступа: </a:t>
            </a:r>
            <a:r>
              <a:rPr lang="en-US" sz="1400" dirty="0" smtClean="0"/>
              <a:t>http://techno.vogu35.ru/docs/2015/Sbornik_ChT.pdf</a:t>
            </a: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538328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7571" y="467097"/>
            <a:ext cx="9992128" cy="1280890"/>
          </a:xfrm>
        </p:spPr>
        <p:txBody>
          <a:bodyPr>
            <a:noAutofit/>
          </a:bodyPr>
          <a:lstStyle/>
          <a:p>
            <a:pPr algn="just"/>
            <a:r>
              <a:rPr lang="ru-RU" sz="1600" b="1" i="1" dirty="0" smtClean="0"/>
              <a:t>	</a:t>
            </a:r>
            <a:r>
              <a:rPr lang="ru-RU" sz="1600" b="1" i="1" dirty="0" smtClean="0">
                <a:solidFill>
                  <a:srgbClr val="C00000"/>
                </a:solidFill>
              </a:rPr>
              <a:t>Поликарпова Елена Витальевна</a:t>
            </a:r>
            <a:r>
              <a:rPr lang="ru-RU" sz="1600" b="1" i="1" dirty="0" smtClean="0"/>
              <a:t>: «…Развитие </a:t>
            </a:r>
            <a:r>
              <a:rPr lang="ru-RU" sz="1600" b="1" i="1" dirty="0" err="1" smtClean="0"/>
              <a:t>НБИКС-технологий</a:t>
            </a:r>
            <a:r>
              <a:rPr lang="ru-RU" sz="1600" b="1" i="1" dirty="0" smtClean="0"/>
              <a:t>, в частности, работы по созданию </a:t>
            </a:r>
            <a:r>
              <a:rPr lang="ru-RU" sz="1600" b="1" i="1" dirty="0" err="1" smtClean="0"/>
              <a:t>нано-медицинских</a:t>
            </a:r>
            <a:r>
              <a:rPr lang="ru-RU" sz="1600" b="1" i="1" dirty="0" smtClean="0"/>
              <a:t> роботов, вносят новые акценты в проблему модификации человека. По этому поводу даже высказываются надежды на обретение бессмертия. Понятно, что достижение таким путем физического бессмертия представляет собой весьма заманчивую (или все же пугающую?), но принципиально недостижимую перспективу: все, имеющее начало, имеет и конец. Однако </a:t>
            </a:r>
            <a:r>
              <a:rPr lang="ru-RU" sz="1600" b="1" i="1" dirty="0" err="1" smtClean="0"/>
              <a:t>нанороботы</a:t>
            </a:r>
            <a:r>
              <a:rPr lang="ru-RU" sz="1600" b="1" i="1" dirty="0" smtClean="0"/>
              <a:t> сулят нечто более реалистичное, так называемое «практическое бессмертие», – продолжительную жизнь, лишенную болезней и старческих немощей. Но даже такое весьма ограниченное и скромное «бессмертие» может повлечь за собой целый шлейф сложнейших проблем и неразрешимых коллизий. Философско-антропологические проблемы модификации человека некоторыми исследователями сводятся, в основном, к возможности конструирования </a:t>
            </a:r>
            <a:r>
              <a:rPr lang="ru-RU" sz="1600" b="1" i="1" dirty="0" err="1" smtClean="0"/>
              <a:t>постчеловека</a:t>
            </a:r>
            <a:r>
              <a:rPr lang="ru-RU" sz="1600" b="1" i="1" dirty="0" smtClean="0"/>
              <a:t>, или Киборга, на основе искусственного интеллекта. Западные мыслители рассуждают об антропологических последствиях расширения интерфейса «человеческий мозг-машина», когда процесс </a:t>
            </a:r>
            <a:r>
              <a:rPr lang="ru-RU" sz="1600" b="1" i="1" dirty="0" err="1" smtClean="0"/>
              <a:t>киборгизации</a:t>
            </a:r>
            <a:r>
              <a:rPr lang="ru-RU" sz="1600" b="1" i="1" dirty="0" smtClean="0"/>
              <a:t> носит двусторонний характер. С одной стороны, компоненты компьютера (разнообразные биоэлектронные устройства) имплантируются в человеческое</a:t>
            </a:r>
            <a:br>
              <a:rPr lang="ru-RU" sz="1600" b="1" i="1" dirty="0" smtClean="0"/>
            </a:br>
            <a:r>
              <a:rPr lang="ru-RU" sz="1600" b="1" i="1" dirty="0" smtClean="0"/>
              <a:t>тело, становясь своеобразными протезами, усиливающими сенсорные, когнитивные,</a:t>
            </a:r>
            <a:br>
              <a:rPr lang="ru-RU" sz="1600" b="1" i="1" dirty="0" smtClean="0"/>
            </a:br>
            <a:r>
              <a:rPr lang="ru-RU" sz="1600" b="1" i="1" dirty="0" smtClean="0"/>
              <a:t>физические возможности человека. Предполагается, что в дальнейшем весь организм,</a:t>
            </a:r>
            <a:br>
              <a:rPr lang="ru-RU" sz="1600" b="1" i="1" dirty="0" smtClean="0"/>
            </a:br>
            <a:r>
              <a:rPr lang="ru-RU" sz="1600" b="1" i="1" dirty="0" smtClean="0"/>
              <a:t>включая мозг, можно будет «нашпиговать» </a:t>
            </a:r>
            <a:r>
              <a:rPr lang="ru-RU" sz="1600" b="1" i="1" dirty="0" err="1" smtClean="0"/>
              <a:t>нанороботами</a:t>
            </a:r>
            <a:r>
              <a:rPr lang="ru-RU" sz="1600" b="1" i="1" dirty="0" smtClean="0"/>
              <a:t> с искусственным интеллектом».</a:t>
            </a:r>
            <a:endParaRPr lang="ru-RU" sz="1600" b="1" i="1" dirty="0"/>
          </a:p>
        </p:txBody>
      </p:sp>
      <p:sp>
        <p:nvSpPr>
          <p:cNvPr id="3" name="Объект 2"/>
          <p:cNvSpPr>
            <a:spLocks noGrp="1"/>
          </p:cNvSpPr>
          <p:nvPr>
            <p:ph idx="1"/>
          </p:nvPr>
        </p:nvSpPr>
        <p:spPr>
          <a:xfrm>
            <a:off x="2044926" y="5616039"/>
            <a:ext cx="9723521" cy="751115"/>
          </a:xfrm>
        </p:spPr>
        <p:txBody>
          <a:bodyPr>
            <a:noAutofit/>
          </a:bodyPr>
          <a:lstStyle/>
          <a:p>
            <a:pPr marL="0" indent="0" algn="just">
              <a:buNone/>
            </a:pPr>
            <a:r>
              <a:rPr lang="ru-RU" sz="1400" dirty="0" smtClean="0">
                <a:solidFill>
                  <a:schemeClr val="tx1">
                    <a:lumMod val="65000"/>
                    <a:lumOff val="35000"/>
                  </a:schemeClr>
                </a:solidFill>
              </a:rPr>
              <a:t>Поликарпова Е.В. Конвергентные технологии и модификация человека.//Человек в </a:t>
            </a:r>
            <a:r>
              <a:rPr lang="ru-RU" sz="1400" dirty="0" err="1" smtClean="0">
                <a:solidFill>
                  <a:schemeClr val="tx1">
                    <a:lumMod val="65000"/>
                    <a:lumOff val="35000"/>
                  </a:schemeClr>
                </a:solidFill>
              </a:rPr>
              <a:t>техносреде</a:t>
            </a:r>
            <a:r>
              <a:rPr lang="ru-RU" sz="1400" dirty="0" smtClean="0">
                <a:solidFill>
                  <a:schemeClr val="tx1">
                    <a:lumMod val="65000"/>
                    <a:lumOff val="35000"/>
                  </a:schemeClr>
                </a:solidFill>
              </a:rPr>
              <a:t>: конвергентные технологии, глобальные сети, Интернет вещей. Сборник научных статей. Выпуск 1. Под ред. доц. Н.А. Ястреб. – Вологда.: </a:t>
            </a:r>
            <a:r>
              <a:rPr lang="ru-RU" sz="1400" dirty="0" err="1" smtClean="0">
                <a:solidFill>
                  <a:schemeClr val="tx1">
                    <a:lumMod val="65000"/>
                    <a:lumOff val="35000"/>
                  </a:schemeClr>
                </a:solidFill>
              </a:rPr>
              <a:t>ВоГУ</a:t>
            </a:r>
            <a:r>
              <a:rPr lang="ru-RU" sz="1400" dirty="0" smtClean="0">
                <a:solidFill>
                  <a:schemeClr val="tx1">
                    <a:lumMod val="65000"/>
                    <a:lumOff val="35000"/>
                  </a:schemeClr>
                </a:solidFill>
              </a:rPr>
              <a:t>, 2014. – С.123-126. </a:t>
            </a:r>
            <a:r>
              <a:rPr lang="en-US" sz="1400" dirty="0" smtClean="0"/>
              <a:t>[</a:t>
            </a:r>
            <a:r>
              <a:rPr lang="ru-RU" sz="1400" dirty="0"/>
              <a:t>Электронный ресурс</a:t>
            </a:r>
            <a:r>
              <a:rPr lang="en-US" sz="1400" dirty="0"/>
              <a:t>]</a:t>
            </a:r>
            <a:r>
              <a:rPr lang="ru-RU" sz="1400" dirty="0"/>
              <a:t>. </a:t>
            </a:r>
            <a:r>
              <a:rPr lang="ru-RU" sz="1400" dirty="0" smtClean="0"/>
              <a:t>Режим доступа: </a:t>
            </a:r>
            <a:r>
              <a:rPr lang="en-US" sz="1400" dirty="0" smtClean="0"/>
              <a:t>http://techno.vogu35.ru/docs/2015/Sbornik_ChT.pdf</a:t>
            </a:r>
            <a:r>
              <a:rPr lang="ru-RU" sz="1400" dirty="0">
                <a:solidFill>
                  <a:schemeClr val="tx1">
                    <a:lumMod val="65000"/>
                    <a:lumOff val="35000"/>
                  </a:schemeClr>
                </a:solidFill>
              </a:rPr>
              <a:t/>
            </a:r>
            <a:br>
              <a:rPr lang="ru-RU" sz="1400" dirty="0">
                <a:solidFill>
                  <a:schemeClr val="tx1">
                    <a:lumMod val="65000"/>
                    <a:lumOff val="35000"/>
                  </a:schemeClr>
                </a:solidFill>
              </a:rPr>
            </a:br>
            <a:endParaRPr lang="ru-RU" sz="1400" dirty="0">
              <a:solidFill>
                <a:schemeClr val="tx1">
                  <a:lumMod val="65000"/>
                  <a:lumOff val="35000"/>
                </a:schemeClr>
              </a:solidFill>
            </a:endParaRPr>
          </a:p>
        </p:txBody>
      </p:sp>
    </p:spTree>
    <p:extLst>
      <p:ext uri="{BB962C8B-B14F-4D97-AF65-F5344CB8AC3E}">
        <p14:creationId xmlns="" xmlns:p14="http://schemas.microsoft.com/office/powerpoint/2010/main" val="538328783"/>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470</TotalTime>
  <Words>566</Words>
  <Application>Microsoft Office PowerPoint</Application>
  <PresentationFormat>Произвольный</PresentationFormat>
  <Paragraphs>40</Paragraphs>
  <Slides>12</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Легкий дым</vt:lpstr>
      <vt:lpstr>«Философы о современных информационных технологиях»</vt:lpstr>
      <vt:lpstr> Баксанский Олег Евгеньевич: «Развитие технологий традиционно определялось в течение длительных периодов каким-либо одним ключевым открытием или прогрессом в одной области. Сегодня же, благодаря ускорению научно-технического прогресса, мы наблюдаем пересечение целого ряда волн научно-технической революции. В частности, можно выделить идущую с 80-х годов XX столетия революцию в области информационных и коммуникационных технологий, последовавшую за ней биотехнологическую революцию, недавно начавшуюся революцию в области нанотехнологий. Кроме того, в последнее десятилетие наблюдается бурный прогресс развития когнитивной науки.   Особенно интересным и значимым представляется взаимовлияние именно информационных технологий, биотехнологий, нанотехнологий и когнитивной науки, что получило название NBICS-конвергенции (по первым буквам областей: N -нано; B -био; I -инфо; C –когно, S - социально-гуманитарные технологии). Термин NBIC-конвергенции ввели в 2002 г. М.Роко и У. Бейнбриджем – авторы отчета «Converging Technologies for Improving Human Performance: Nanotechnology, Biotechnology, Information technology and Cognitivе science», подготовленного во Всемирном центре оценки технологий (WTEC). Отчет посвящен раскрытию особенности NBIC-конвергенции, ее значению в общем ходе развития мировой цивилизации, а также ее эволюционному и культурообразующему значению. Однако спустя 5-6 лет стало очевидно, что первоначальные четыре базовые технологии невозможно рассматривать в отрыве от блока социально-гуманитарных дисциплин и М.В. Ковальчуком было предложено расширить NBIC-конвергенции до NBICS-конвергенции, что открыло огромное поле деятельности для гуманитарного знания».</vt:lpstr>
      <vt:lpstr> Баксанский Олег Евгеньевич: «Взаимодействие между нанотехнологиями и информационными технологиями носит двусторонний синергетический рекурсивно взаимоусиливающийся характер. С одной стороны, Человек в технической среде - информационные технологии используются для компьютерной симуляции наноустройств. С другой стороны, уже сегодня идет активное использование (пока еще достаточно простых) нанотехнологий для создания более мощных вычислительных и коммуникационных устройств. Информационные технологии также используются для моделирования биологических систем. Возникла новая междисциплинарная область вычислительная биология, включающая биоинформатику, системную биологию и др. В целом, можно говорить о том, что развивающийся на наших глазах феномен NBICSконвергенции представляет собой принципиально новый этап научно-технического прогресса.   Отличительными особенностями NBICS-конвергенции являются:  интенсивное взаимодействие между указанными научными и технологическими областями; широта охвата рассматриваемых и подверженных влиянию предметных областей – от атомарного уровня материи до разумных систем; выявление перспективы качественного роста технологических возможностей индивидуального и общественного развития человека».</vt:lpstr>
      <vt:lpstr> Баксанский Олег Евгеньевич: «Раньше люди, познавая и осваивая окружающий мир, шли в своих исследованиях, образно выражаясь, «сверху вниз», то есть двигались в сторону уменьшения размеров создаваемых предметов: рубили дерево, распиливали его на доски, добывали руду, выплавляли ее и т.д. – то есть отрезали все лишнее. В итоге получалась доска или металлическая деталь, но большая часть усилий – материальных и технологических – шла на создание отходов и на загрязнение окружающей среды. Сейчас человечество начинает идти «снизу вверх», с уровня атомов, складывая из них, как из кубиков, материалы и системы с заданными свойствами. Фактически речь идет о создании технологий и оборудования для атомно-молекулярного конструирования любых материалов. Если двигаться по этому пути, то переход к нанотехнологиям, к атомарному конструированию дает важнейший результат – дематериализацию производства и резкое качественное уменьшение энерго- и ресурсоемкости. Человечество подошло к технологическим решениям, в основе которых лежат базовые принципы живой природы, – начинается новый этап развития, когда от технического, модельного копирования «устройства человека» на основе относительно простых неорганических материалов мы готовы перейти к воспроизведению систем живой природы на основе нанобиотехнологий».</vt:lpstr>
      <vt:lpstr> Внутских Александр Юрьевич: «Именно нанотехника впервые даёт возможность создавать орудия труда, адекватные уровню тех вспомогательных средств производства (ПЭВМ и информационные сети), которые порождены последней информационной революцией…  …NBIC-технологии, в качестве универсального способа преобразования физической, химической, биологической форм реальности, в неразрывной связи с прогрессом информационных технологий могут стать основой неоиндустриализации, основой, если так можно выразиться, «наноиндустриального общества». Может быть, конвергентные технологии играют в дальнейшем развитии общества роль своеобразного диалектического отрицания в триале «индустриализм-постиндустриализм (информационализм)-наноиндустриализм»… Возможно, в ближайшие десятилетия мы столкнёмся с неспособностью существующей экономической модели ассимилировать достижения нанопроизводства. Таким образом, новейшие технологии дают человечеству не только великие возможности. Они ещё предоставляют собой великий вызов нашей мудрости, нашему умению организовывать собственную жизнь».</vt:lpstr>
      <vt:lpstr> Ястреб Наталья Андреевна: «…Термин «нанотех» относится скорее к медийному или к научно-фантастическому, чем к философскому дискурсу, но заслуживает внимания в силу того, что в последние несколько лет он приобрел значение глобального проекта по преобразованию природы, техники, науки, человека и общества, базирующегося на неоредукционистском и неомеханистическом понимании мира, принципы построения всех объектов которого едины в наномасштабе. Социопроектный характер нанотеха отражает тот факт, что многие концепции развития данного направления изначально включали в себя форсайты, сценарии или прогнозы будущего с учетом вариантов развития отрасли. Нанотех наиболее точно отражает понимание роли нанотехнологий в структуре конвергентных технологий как базисных, позволяющих синергийное развитие всех остальных направлений. Среди эпистемологических традиций в нанонауке наиболее заметно реализованы программы конструктивизма и редукционизма. В основе последней лежит восходящее к классической науке, а еще в более раннем варианте к Демокриту, понимание того, что любые объекты состоят из универсальных микроструктур…».</vt:lpstr>
      <vt:lpstr> Ястреб Наталья Андреевна: «…В технонаучных направлениях, таких как нано-наука, создание теоретических моделей принципиально неотделимо от материального аспекта производства знания и деятельности субъекта. Объект нанотехнологий, такой как фуллерен или графен, сам является искусственной системой, созданной человеком и отобранной вследствие обладания необходимыми субъекту свойствами. Иначе говоря, если классическая наука познавала реальный мир через создание моделей его объектов, то нанотехнология делает это, используя одни фрагменты реальности вместо других. …Эпистемологическими основаниями нанотехнологий выступают принцип единства мира в наномасштабе, понимаемый как потенциальная возможность конструирования макрообъектов с заданными свойствами их наноструктур, и активистский подход, направленный на совершенствование природных объектов,вплоть до человека. Нанонаука в настоящее время представляет собой уникальный объект для философии науки в силу технонаучного характера построения научной теории, специфики соотношения фундаментальных и прикладных исследований, неотделимости теоретических моделей от материального аспекта производства знания, трансформации объекта научного исследования, который неизбежно дан наблюдателю в  процессе конструирования, размывания границы между объектом и инструментом…».</vt:lpstr>
      <vt:lpstr> Барышников Павел Николаевич: «…Информационные технологии, видимо, достигли того уровня сложности, при котором происходит диалектический переход на качественно  новый уровень. Мы все чаще встречаем лозунги типа: «Возможности Интернета вещей в  области генерирования, сбора, передачи, анализа и распределения данных в мировом масштабе позволят человечеству в конечном итоге получить знания и мудрость, которые необходимы не только лишь для выживания, но и для настоящего процветания на протяжении многих месяцев, лет, десятилетий, веков». Комбинация устройств ввода/вывода информации вдруг запустило древнейший механизм «ожидания чуда» и «тоску по Золотому веку». Человечество готовится предоставить машинам статистику повседневности, статистику чувств и сновидений с наивной надеждой на то, что оптимизация «экзистенциальных расходов» сделает всех счастливыми в символическом пространстве технологической сказки. Развитие компьютерных автономных систем, сетевая метрика всякого экономически рентабельного действия создают образ безоблачного интеллектуально-цифрового будущего. Высокие гуманитарные технологии якобы уже сегодня создают информационную среду, способную привести человечество к трансгуманистическому цифровому благоденствию. Интернет вещей может стать идеальным текстом без человека, как никому не рассказанная сказка. Планета может превратиться в музей интеллектуальных сетевых агентов, но, увы, без единого посетителя».</vt:lpstr>
      <vt:lpstr> Поликарпова Елена Витальевна: «…Развитие НБИКС-технологий, в частности, работы по созданию нано-медицинских роботов, вносят новые акценты в проблему модификации человека. По этому поводу даже высказываются надежды на обретение бессмертия. Понятно, что достижение таким путем физического бессмертия представляет собой весьма заманчивую (или все же пугающую?), но принципиально недостижимую перспективу: все, имеющее начало, имеет и конец. Однако нанороботы сулят нечто более реалистичное, так называемое «практическое бессмертие», – продолжительную жизнь, лишенную болезней и старческих немощей. Но даже такое весьма ограниченное и скромное «бессмертие» может повлечь за собой целый шлейф сложнейших проблем и неразрешимых коллизий. Философско-антропологические проблемы модификации человека некоторыми исследователями сводятся, в основном, к возможности конструирования постчеловека, или Киборга, на основе искусственного интеллекта. Западные мыслители рассуждают об антропологических последствиях расширения интерфейса «человеческий мозг-машина», когда процесс киборгизации носит двусторонний характер. С одной стороны, компоненты компьютера (разнообразные биоэлектронные устройства) имплантируются в человеческое тело, становясь своеобразными протезами, усиливающими сенсорные, когнитивные, физические возможности человека. Предполагается, что в дальнейшем весь организм, включая мозг, можно будет «нашпиговать» нанороботами с искусственным интеллектом».</vt:lpstr>
      <vt:lpstr> Барышников Павел Николаевич: «…в IT –культуре разработана адекватная  система терминов для прикладного решения задач в рамках конкретного диапазона значений, что благодаря развитию высоких гуманитарных технологий повлияло на принципы управления в политической, социальной и  экономической сферах…  Современные социальные модели человека создаются на основе формальных принципов, даже без очевидной идеологии  (как это было в индустриальную эпоху), просто по пути наименьшего «информационного сопротивления» и упрощенного синтаксиса.        Развитие философии информационных технологий и киберпространства, включающей в себя и логико-математические проблемы, и философию сознания, и методологию искусственного интеллекта, и информационную социологию позволит разработать новые гуманитарные модели, адекватные технологически дополненной реальности».</vt:lpstr>
      <vt:lpstr> Аршинов Владимир Иванович: «…Концепты сети и системы различны, что особенно отчетливо заметно при сопоставлении системно-коммуникативной теории обществ Н. Лумана и акторно-сетевой теории (АСТ) Б. Латура, между которыми существует если не конфронтация, то уж во всяком случае определенное напряжение. Оба мыслителя фиксируют проблему наблюдателя и пытаются найти способы коммуникативно-конгруэнтного его введения в выстраиваемые ими дискурсы. При этом естественно напрашивается вопрос о возможности конвергенции, интеграции системного и сетевого подходов. Или, если угодно, исследовательских программ, в той или иной мере претендующих на реализацию междисциплинарного подхода в области социогуманитарного знания, включая философию науки и техники. И оба подхода, каждый по-своему, претендуют также и на построение моделей производства знания. Кроме того – и это важно с точки зрения приложений – оба подхода обладают конструктивным потенциалом для методологического осмысления процессов конвергенции в современном информационном обществе, сетевом обществе и особенно в сфере конвергенции современных высоких технологий. Имеется в виду, в первую очередь синергийная, системно-сетевая конвергенция нано-, био-, инфотехнологий, а также когнитивистики – одного из самых успешных направлений междисциплинарных исследований – включающей: 1) экспериментальную психологию познания, 2) философию сознания, 3) нейронауку, 4) когнитивную антропологию, 5) лингвистику, 6) компьютерные науки и искусственный интеллект. Есть все основания полагать, что вовлечение в этот конвергентный процесс системного и сетевого подходов откроет новые возможности его конструктивного осмысления в контексте антропо-техно-социальной эволюции человеческой цивилизации, вектором которой является рост сложности как множества, не отрицающего единое».</vt:lpstr>
      <vt:lpstr> Шаронов Дмитрий Иванович: «1. Выясняя суть процесса медиатизации, невозможно отвлечься от первичного его содержания, возникшего в рамках определенной исторической ситуации и прошедшего длительную эволюцию в публицистическом и академическом дискурсах.   2.     Протоформы медиатизации в точном значении этого термина, по-видимому, следует искать уже на заре культурной истории  человечества одновременно со становлением навыков членораздельной речи и массового участия в коллективных ритуалах. Изобретение же способов механического копирования символов или электронного кодирования сигнала лишь порождало «волны» экспоненциального роста соответствующих отраслей производства в системе общественного разделения труда.   История медиатизации являет собой непрерывно развертывающуюся сеть парадоксальных, по своей сути, явлений, ведущих к гипермедиатизации образа жизни современного человека…».</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Матова</dc:creator>
  <cp:lastModifiedBy>ТЦ Рубин</cp:lastModifiedBy>
  <cp:revision>30</cp:revision>
  <dcterms:created xsi:type="dcterms:W3CDTF">2018-03-13T07:47:37Z</dcterms:created>
  <dcterms:modified xsi:type="dcterms:W3CDTF">2018-05-04T18:08:16Z</dcterms:modified>
</cp:coreProperties>
</file>