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8" r:id="rId8"/>
    <p:sldId id="263" r:id="rId9"/>
    <p:sldId id="262" r:id="rId10"/>
    <p:sldId id="269" r:id="rId11"/>
    <p:sldId id="264" r:id="rId12"/>
    <p:sldId id="265" r:id="rId13"/>
    <p:sldId id="270" r:id="rId14"/>
    <p:sldId id="266" r:id="rId15"/>
    <p:sldId id="267"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52" autoAdjust="0"/>
    <p:restoredTop sz="94660"/>
  </p:normalViewPr>
  <p:slideViewPr>
    <p:cSldViewPr snapToGrid="0">
      <p:cViewPr varScale="1">
        <p:scale>
          <a:sx n="70" d="100"/>
          <a:sy n="70" d="100"/>
        </p:scale>
        <p:origin x="3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00782" y="1271016"/>
            <a:ext cx="9803829" cy="3625237"/>
          </a:xfrm>
        </p:spPr>
        <p:txBody>
          <a:bodyPr>
            <a:noAutofit/>
          </a:bodyPr>
          <a:lstStyle/>
          <a:p>
            <a:pPr algn="ctr"/>
            <a:r>
              <a:rPr lang="ru-RU" sz="6600" b="1" dirty="0">
                <a:solidFill>
                  <a:schemeClr val="tx1"/>
                </a:solidFill>
                <a:latin typeface="Monotype Corsiva" panose="03010101010201010101" pitchFamily="66" charset="0"/>
              </a:rPr>
              <a:t>Урок немецкого языка </a:t>
            </a:r>
            <a:br>
              <a:rPr lang="ru-RU" sz="6600" b="1" dirty="0">
                <a:solidFill>
                  <a:schemeClr val="tx1"/>
                </a:solidFill>
                <a:latin typeface="Monotype Corsiva" panose="03010101010201010101" pitchFamily="66" charset="0"/>
              </a:rPr>
            </a:br>
            <a:r>
              <a:rPr lang="ru-RU" sz="6600" b="1" dirty="0">
                <a:solidFill>
                  <a:schemeClr val="tx1"/>
                </a:solidFill>
                <a:latin typeface="Monotype Corsiva" panose="03010101010201010101" pitchFamily="66" charset="0"/>
              </a:rPr>
              <a:t>в 7 классе </a:t>
            </a:r>
            <a:br>
              <a:rPr lang="ru-RU" sz="6600" b="1" dirty="0">
                <a:solidFill>
                  <a:schemeClr val="tx1"/>
                </a:solidFill>
                <a:latin typeface="Monotype Corsiva" panose="03010101010201010101" pitchFamily="66" charset="0"/>
              </a:rPr>
            </a:br>
            <a:r>
              <a:rPr lang="ru-RU" b="1" dirty="0">
                <a:solidFill>
                  <a:schemeClr val="tx1"/>
                </a:solidFill>
                <a:latin typeface="Monotype Corsiva" panose="03010101010201010101" pitchFamily="66" charset="0"/>
              </a:rPr>
              <a:t>с применением подхода </a:t>
            </a:r>
            <a:r>
              <a:rPr lang="ru-RU" b="1" dirty="0" err="1">
                <a:solidFill>
                  <a:schemeClr val="tx1"/>
                </a:solidFill>
                <a:latin typeface="Monotype Corsiva" panose="03010101010201010101" pitchFamily="66" charset="0"/>
              </a:rPr>
              <a:t>Lesson</a:t>
            </a:r>
            <a:r>
              <a:rPr lang="ru-RU" b="1" dirty="0">
                <a:solidFill>
                  <a:schemeClr val="tx1"/>
                </a:solidFill>
                <a:latin typeface="Monotype Corsiva" panose="03010101010201010101" pitchFamily="66" charset="0"/>
              </a:rPr>
              <a:t> </a:t>
            </a:r>
            <a:r>
              <a:rPr lang="ru-RU" b="1" dirty="0" err="1">
                <a:solidFill>
                  <a:schemeClr val="tx1"/>
                </a:solidFill>
                <a:latin typeface="Monotype Corsiva" panose="03010101010201010101" pitchFamily="66" charset="0"/>
              </a:rPr>
              <a:t>Study</a:t>
            </a:r>
            <a:endParaRPr lang="ru-RU" b="1" dirty="0">
              <a:solidFill>
                <a:schemeClr val="tx1"/>
              </a:solidFill>
              <a:latin typeface="Monotype Corsiva" panose="03010101010201010101" pitchFamily="66" charset="0"/>
            </a:endParaRPr>
          </a:p>
        </p:txBody>
      </p:sp>
      <p:sp>
        <p:nvSpPr>
          <p:cNvPr id="3" name="Подзаголовок 2"/>
          <p:cNvSpPr>
            <a:spLocks noGrp="1"/>
          </p:cNvSpPr>
          <p:nvPr>
            <p:ph type="subTitle" idx="1"/>
          </p:nvPr>
        </p:nvSpPr>
        <p:spPr>
          <a:xfrm>
            <a:off x="2144998" y="369971"/>
            <a:ext cx="8915399" cy="1126283"/>
          </a:xfrm>
        </p:spPr>
        <p:txBody>
          <a:bodyPr>
            <a:normAutofit/>
          </a:bodyPr>
          <a:lstStyle/>
          <a:p>
            <a:pPr algn="ctr"/>
            <a:r>
              <a:rPr lang="ru-RU" sz="3200" b="1" dirty="0" smtClean="0">
                <a:solidFill>
                  <a:schemeClr val="tx1"/>
                </a:solidFill>
                <a:latin typeface="Monotype Corsiva" panose="03010101010201010101" pitchFamily="66" charset="0"/>
              </a:rPr>
              <a:t>БОУ «Розовская СОШ»</a:t>
            </a:r>
            <a:endParaRPr lang="ru-RU" sz="3200" b="1" dirty="0">
              <a:solidFill>
                <a:schemeClr val="tx1"/>
              </a:solidFill>
              <a:latin typeface="Monotype Corsiva" panose="03010101010201010101" pitchFamily="66" charset="0"/>
            </a:endParaRPr>
          </a:p>
        </p:txBody>
      </p:sp>
    </p:spTree>
    <p:extLst>
      <p:ext uri="{BB962C8B-B14F-4D97-AF65-F5344CB8AC3E}">
        <p14:creationId xmlns:p14="http://schemas.microsoft.com/office/powerpoint/2010/main" val="9946155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5104" y="365760"/>
            <a:ext cx="9529508" cy="1475232"/>
          </a:xfrm>
        </p:spPr>
        <p:txBody>
          <a:bodyPr>
            <a:noAutofit/>
          </a:bodyPr>
          <a:lstStyle/>
          <a:p>
            <a:pPr algn="ctr"/>
            <a:r>
              <a:rPr lang="ru-RU" sz="4800" b="1" dirty="0">
                <a:solidFill>
                  <a:prstClr val="black">
                    <a:lumMod val="85000"/>
                    <a:lumOff val="15000"/>
                  </a:prstClr>
                </a:solidFill>
                <a:latin typeface="Monotype Corsiva" panose="03010101010201010101" pitchFamily="66" charset="0"/>
              </a:rPr>
              <a:t>Лист само- и </a:t>
            </a:r>
            <a:r>
              <a:rPr lang="ru-RU" sz="4800" b="1" dirty="0" err="1">
                <a:solidFill>
                  <a:prstClr val="black">
                    <a:lumMod val="85000"/>
                    <a:lumOff val="15000"/>
                  </a:prstClr>
                </a:solidFill>
                <a:latin typeface="Monotype Corsiva" panose="03010101010201010101" pitchFamily="66" charset="0"/>
              </a:rPr>
              <a:t>взаимооценивания</a:t>
            </a:r>
            <a:r>
              <a:rPr lang="ru-RU" sz="4800" b="1" dirty="0">
                <a:solidFill>
                  <a:prstClr val="black">
                    <a:lumMod val="85000"/>
                    <a:lumOff val="15000"/>
                  </a:prstClr>
                </a:solidFill>
                <a:latin typeface="Monotype Corsiva" panose="03010101010201010101" pitchFamily="66" charset="0"/>
              </a:rPr>
              <a:t> </a:t>
            </a:r>
            <a:br>
              <a:rPr lang="ru-RU" sz="4800" b="1" dirty="0">
                <a:solidFill>
                  <a:prstClr val="black">
                    <a:lumMod val="85000"/>
                    <a:lumOff val="15000"/>
                  </a:prstClr>
                </a:solidFill>
                <a:latin typeface="Monotype Corsiva" panose="03010101010201010101" pitchFamily="66" charset="0"/>
              </a:rPr>
            </a:br>
            <a:r>
              <a:rPr lang="ru-RU" sz="4800" b="1" dirty="0">
                <a:solidFill>
                  <a:prstClr val="black">
                    <a:lumMod val="85000"/>
                    <a:lumOff val="15000"/>
                  </a:prstClr>
                </a:solidFill>
                <a:latin typeface="Monotype Corsiva" panose="03010101010201010101" pitchFamily="66" charset="0"/>
              </a:rPr>
              <a:t>работы в группе</a:t>
            </a:r>
            <a:endParaRPr lang="ru-RU" sz="4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1170330965"/>
              </p:ext>
            </p:extLst>
          </p:nvPr>
        </p:nvGraphicFramePr>
        <p:xfrm>
          <a:off x="2697480" y="2103118"/>
          <a:ext cx="8668513" cy="3977641"/>
        </p:xfrm>
        <a:graphic>
          <a:graphicData uri="http://schemas.openxmlformats.org/drawingml/2006/table">
            <a:tbl>
              <a:tblPr/>
              <a:tblGrid>
                <a:gridCol w="1124712"/>
                <a:gridCol w="1826134"/>
                <a:gridCol w="2742608"/>
                <a:gridCol w="2975059"/>
              </a:tblGrid>
              <a:tr h="933395">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Задание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Количество</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Перевод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672">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11 </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07000"/>
                        </a:lnSpc>
                        <a:spcAft>
                          <a:spcPts val="0"/>
                        </a:spcAft>
                      </a:pPr>
                      <a:endPar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2» - 0-18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«3» - 19-25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«4» - 26-32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«5» - 33-37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686">
                <a:tc>
                  <a:txBody>
                    <a:bodyPr/>
                    <a:lstStyle/>
                    <a:p>
                      <a:pPr>
                        <a:lnSpc>
                          <a:spcPct val="107000"/>
                        </a:lnSpc>
                        <a:spcAft>
                          <a:spcPts val="0"/>
                        </a:spcAft>
                      </a:pPr>
                      <a:r>
                        <a:rPr lang="ru-RU" sz="20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8</a:t>
                      </a: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720493">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18</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933395">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Итого:</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максимум 37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Оценка:</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394643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9833" y="27432"/>
            <a:ext cx="8986219" cy="6748272"/>
          </a:xfrm>
        </p:spPr>
      </p:pic>
      <p:sp>
        <p:nvSpPr>
          <p:cNvPr id="5" name="Прямоугольник 4"/>
          <p:cNvSpPr/>
          <p:nvPr/>
        </p:nvSpPr>
        <p:spPr>
          <a:xfrm>
            <a:off x="2276856" y="2988266"/>
            <a:ext cx="8586216" cy="3787438"/>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	</a:t>
            </a:r>
            <a:r>
              <a:rPr lang="de-DE" dirty="0" smtClean="0">
                <a:latin typeface="Times New Roman" panose="02020603050405020304" pitchFamily="18" charset="0"/>
                <a:cs typeface="Times New Roman" panose="02020603050405020304" pitchFamily="18" charset="0"/>
              </a:rPr>
              <a:t>Hallo</a:t>
            </a:r>
            <a:r>
              <a:rPr lang="de-DE" dirty="0">
                <a:latin typeface="Times New Roman" panose="02020603050405020304" pitchFamily="18" charset="0"/>
                <a:cs typeface="Times New Roman" panose="02020603050405020304" pitchFamily="18" charset="0"/>
              </a:rPr>
              <a:t>, liebe Freunde!</a:t>
            </a:r>
          </a:p>
          <a:p>
            <a:r>
              <a:rPr lang="ru-RU" dirty="0" smtClean="0">
                <a:latin typeface="Times New Roman" panose="02020603050405020304" pitchFamily="18" charset="0"/>
                <a:cs typeface="Times New Roman" panose="02020603050405020304" pitchFamily="18" charset="0"/>
              </a:rPr>
              <a:t>	</a:t>
            </a:r>
            <a:r>
              <a:rPr lang="de-DE" dirty="0" smtClean="0">
                <a:latin typeface="Times New Roman" panose="02020603050405020304" pitchFamily="18" charset="0"/>
                <a:cs typeface="Times New Roman" panose="02020603050405020304" pitchFamily="18" charset="0"/>
              </a:rPr>
              <a:t>Ich </a:t>
            </a:r>
            <a:r>
              <a:rPr lang="de-DE" dirty="0">
                <a:latin typeface="Times New Roman" panose="02020603050405020304" pitchFamily="18" charset="0"/>
                <a:cs typeface="Times New Roman" panose="02020603050405020304" pitchFamily="18" charset="0"/>
              </a:rPr>
              <a:t>lebe auf dem Lande. Wenn es warm wird, gibt es hier viel Interessantes.</a:t>
            </a:r>
          </a:p>
          <a:p>
            <a:r>
              <a:rPr lang="ru-RU" dirty="0" smtClean="0">
                <a:latin typeface="Times New Roman" panose="02020603050405020304" pitchFamily="18" charset="0"/>
                <a:cs typeface="Times New Roman" panose="02020603050405020304" pitchFamily="18" charset="0"/>
              </a:rPr>
              <a:t>	</a:t>
            </a:r>
            <a:r>
              <a:rPr lang="de-DE" i="1" dirty="0" smtClean="0">
                <a:latin typeface="Times New Roman" panose="02020603050405020304" pitchFamily="18" charset="0"/>
                <a:cs typeface="Times New Roman" panose="02020603050405020304" pitchFamily="18" charset="0"/>
              </a:rPr>
              <a:t>Im </a:t>
            </a:r>
            <a:r>
              <a:rPr lang="de-DE" i="1" dirty="0">
                <a:latin typeface="Times New Roman" panose="02020603050405020304" pitchFamily="18" charset="0"/>
                <a:cs typeface="Times New Roman" panose="02020603050405020304" pitchFamily="18" charset="0"/>
              </a:rPr>
              <a:t>Stall muhen die Kühe. Die Schafe blöken laut. Die Schweine fressen etwas. Im Hof kräht der Hahn. Die Hühner picken Getreide. Im Wasser baden die Enten. Die Gans gackert. Auf der Weide laufen die Pferde. Hier grast ein Stier. Die Ziege kneift das Gras. Die Kaninchen sitzen in einem Käfig.</a:t>
            </a:r>
          </a:p>
          <a:p>
            <a:r>
              <a:rPr lang="ru-RU" i="1" dirty="0" smtClean="0">
                <a:latin typeface="Times New Roman" panose="02020603050405020304" pitchFamily="18" charset="0"/>
                <a:cs typeface="Times New Roman" panose="02020603050405020304" pitchFamily="18" charset="0"/>
              </a:rPr>
              <a:t>	</a:t>
            </a:r>
            <a:r>
              <a:rPr lang="de-DE" i="1" dirty="0" smtClean="0">
                <a:latin typeface="Times New Roman" panose="02020603050405020304" pitchFamily="18" charset="0"/>
                <a:cs typeface="Times New Roman" panose="02020603050405020304" pitchFamily="18" charset="0"/>
              </a:rPr>
              <a:t>Also </a:t>
            </a:r>
            <a:r>
              <a:rPr lang="de-DE" i="1" dirty="0">
                <a:latin typeface="Times New Roman" panose="02020603050405020304" pitchFamily="18" charset="0"/>
                <a:cs typeface="Times New Roman" panose="02020603050405020304" pitchFamily="18" charset="0"/>
              </a:rPr>
              <a:t>wir züchten das Vieh und das Geflügel. Ich pflege Kaninchen und füttere sie. Meine Mutter melkt die Kuh. Sie pflanzt und jätet das Gemüse. Der Vater pflügt den Boden und sät das Getreide. Der Großvater mäht und drescht das Getreide. Dann bringen wir die Ernte ein. </a:t>
            </a:r>
          </a:p>
          <a:p>
            <a:r>
              <a:rPr lang="ru-RU" dirty="0" smtClean="0">
                <a:latin typeface="Times New Roman" panose="02020603050405020304" pitchFamily="18" charset="0"/>
                <a:cs typeface="Times New Roman" panose="02020603050405020304" pitchFamily="18" charset="0"/>
              </a:rPr>
              <a:t>	</a:t>
            </a:r>
            <a:r>
              <a:rPr lang="de-DE" dirty="0" smtClean="0">
                <a:latin typeface="Times New Roman" panose="02020603050405020304" pitchFamily="18" charset="0"/>
                <a:cs typeface="Times New Roman" panose="02020603050405020304" pitchFamily="18" charset="0"/>
              </a:rPr>
              <a:t>Und </a:t>
            </a:r>
            <a:r>
              <a:rPr lang="de-DE" dirty="0">
                <a:latin typeface="Times New Roman" panose="02020603050405020304" pitchFamily="18" charset="0"/>
                <a:cs typeface="Times New Roman" panose="02020603050405020304" pitchFamily="18" charset="0"/>
              </a:rPr>
              <a:t>was werden ihr machen? Schreibt bitte!</a:t>
            </a:r>
          </a:p>
          <a:p>
            <a:r>
              <a:rPr lang="ru-RU" dirty="0" smtClean="0">
                <a:latin typeface="Times New Roman" panose="02020603050405020304" pitchFamily="18" charset="0"/>
                <a:cs typeface="Times New Roman" panose="02020603050405020304" pitchFamily="18" charset="0"/>
              </a:rPr>
              <a:t>	</a:t>
            </a:r>
            <a:r>
              <a:rPr lang="de-DE" dirty="0" smtClean="0">
                <a:latin typeface="Times New Roman" panose="02020603050405020304" pitchFamily="18" charset="0"/>
                <a:cs typeface="Times New Roman" panose="02020603050405020304" pitchFamily="18" charset="0"/>
              </a:rPr>
              <a:t>Viele </a:t>
            </a:r>
            <a:r>
              <a:rPr lang="de-DE" dirty="0">
                <a:latin typeface="Times New Roman" panose="02020603050405020304" pitchFamily="18" charset="0"/>
                <a:cs typeface="Times New Roman" panose="02020603050405020304" pitchFamily="18" charset="0"/>
              </a:rPr>
              <a:t>Grüße,</a:t>
            </a:r>
          </a:p>
          <a:p>
            <a:r>
              <a:rPr lang="ru-RU" dirty="0" smtClean="0">
                <a:latin typeface="Times New Roman" panose="02020603050405020304" pitchFamily="18" charset="0"/>
                <a:cs typeface="Times New Roman" panose="02020603050405020304" pitchFamily="18" charset="0"/>
              </a:rPr>
              <a:t>	</a:t>
            </a:r>
            <a:r>
              <a:rPr lang="de-DE" dirty="0" smtClean="0">
                <a:latin typeface="Times New Roman" panose="02020603050405020304" pitchFamily="18" charset="0"/>
                <a:cs typeface="Times New Roman" panose="02020603050405020304" pitchFamily="18" charset="0"/>
              </a:rPr>
              <a:t>Euer Tom</a:t>
            </a:r>
            <a:endParaRPr lang="de-DE"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154461" y="1467719"/>
            <a:ext cx="1457386" cy="369332"/>
          </a:xfrm>
          <a:prstGeom prst="rect">
            <a:avLst/>
          </a:prstGeom>
          <a:noFill/>
        </p:spPr>
        <p:txBody>
          <a:bodyPr wrap="none" lIns="91440" tIns="45720" rIns="91440" bIns="45720">
            <a:spAutoFit/>
          </a:bodyPr>
          <a:lstStyle/>
          <a:p>
            <a:pPr algn="ctr"/>
            <a:r>
              <a:rPr lang="de-DE"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Tom Schwarz</a:t>
            </a:r>
            <a:endParaRPr lang="ru-RU" cap="none" spc="0" dirty="0">
              <a:ln w="0"/>
              <a:solidFill>
                <a:schemeClr val="tx1"/>
              </a:solidFill>
              <a:effectLst>
                <a:outerShdw blurRad="38100" dist="19050" dir="2700000" algn="tl" rotWithShape="0">
                  <a:schemeClr val="dk1">
                    <a:alpha val="40000"/>
                  </a:schemeClr>
                </a:outerShdw>
              </a:effectLst>
            </a:endParaRPr>
          </a:p>
        </p:txBody>
      </p:sp>
      <p:sp>
        <p:nvSpPr>
          <p:cNvPr id="7" name="Прямоугольник 6"/>
          <p:cNvSpPr/>
          <p:nvPr/>
        </p:nvSpPr>
        <p:spPr>
          <a:xfrm>
            <a:off x="3231889" y="1837051"/>
            <a:ext cx="973344" cy="369332"/>
          </a:xfrm>
          <a:prstGeom prst="rect">
            <a:avLst/>
          </a:prstGeom>
          <a:noFill/>
        </p:spPr>
        <p:txBody>
          <a:bodyPr wrap="none" lIns="91440" tIns="45720" rIns="91440" bIns="45720">
            <a:spAutoFit/>
          </a:bodyPr>
          <a:lstStyle/>
          <a:p>
            <a:pPr algn="ctr"/>
            <a:r>
              <a:rPr lang="de-DE"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Klasse 7</a:t>
            </a:r>
            <a:endParaRPr lang="ru-RU"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115990" y="2500991"/>
            <a:ext cx="4525598" cy="369332"/>
          </a:xfrm>
          <a:prstGeom prst="rect">
            <a:avLst/>
          </a:prstGeom>
          <a:noFill/>
        </p:spPr>
        <p:txBody>
          <a:bodyPr wrap="none" lIns="91440" tIns="45720" rIns="91440" bIns="45720">
            <a:spAutoFit/>
          </a:bodyPr>
          <a:lstStyle/>
          <a:p>
            <a:pPr algn="ctr"/>
            <a:r>
              <a:rPr lang="de-DE"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Auf dem Lande gibt es auch viel Interessantes!</a:t>
            </a:r>
            <a:endParaRPr lang="ru-RU"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4115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916936" y="292608"/>
            <a:ext cx="8796528" cy="6455664"/>
          </a:xfrm>
        </p:spPr>
        <p:txBody>
          <a:bodyPr>
            <a:normAutofit fontScale="85000" lnSpcReduction="20000"/>
          </a:bodyPr>
          <a:lstStyle/>
          <a:p>
            <a:pPr marL="0" indent="0">
              <a:spcBef>
                <a:spcPts val="0"/>
              </a:spcBef>
              <a:buNone/>
            </a:pPr>
            <a:r>
              <a:rPr lang="de-DE" sz="3300" dirty="0" smtClean="0">
                <a:latin typeface="Times New Roman" panose="02020603050405020304" pitchFamily="18" charset="0"/>
                <a:cs typeface="Times New Roman" panose="02020603050405020304" pitchFamily="18" charset="0"/>
              </a:rPr>
              <a:t>Im </a:t>
            </a:r>
            <a:r>
              <a:rPr lang="de-DE" sz="3300" dirty="0">
                <a:latin typeface="Times New Roman" panose="02020603050405020304" pitchFamily="18" charset="0"/>
                <a:cs typeface="Times New Roman" panose="02020603050405020304" pitchFamily="18" charset="0"/>
              </a:rPr>
              <a:t>Stall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die Kühe </a:t>
            </a:r>
            <a:r>
              <a:rPr lang="de-DE" sz="3300" dirty="0" smtClean="0">
                <a:solidFill>
                  <a:srgbClr val="FF0000"/>
                </a:solidFill>
                <a:latin typeface="Times New Roman" panose="02020603050405020304" pitchFamily="18" charset="0"/>
                <a:cs typeface="Times New Roman" panose="02020603050405020304" pitchFamily="18" charset="0"/>
              </a:rPr>
              <a:t>muhen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Schafe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laut </a:t>
            </a:r>
            <a:r>
              <a:rPr lang="de-DE" sz="3300" dirty="0" smtClean="0">
                <a:solidFill>
                  <a:srgbClr val="FF0000"/>
                </a:solidFill>
                <a:latin typeface="Times New Roman" panose="02020603050405020304" pitchFamily="18" charset="0"/>
                <a:cs typeface="Times New Roman" panose="02020603050405020304" pitchFamily="18" charset="0"/>
              </a:rPr>
              <a:t>blöken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Schweine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etwas </a:t>
            </a:r>
            <a:r>
              <a:rPr lang="de-DE" sz="3300" dirty="0" smtClean="0">
                <a:solidFill>
                  <a:srgbClr val="FF0000"/>
                </a:solidFill>
                <a:latin typeface="Times New Roman" panose="02020603050405020304" pitchFamily="18" charset="0"/>
                <a:cs typeface="Times New Roman" panose="02020603050405020304" pitchFamily="18" charset="0"/>
              </a:rPr>
              <a:t>fressen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Im </a:t>
            </a:r>
            <a:r>
              <a:rPr lang="de-DE" sz="3300" dirty="0">
                <a:latin typeface="Times New Roman" panose="02020603050405020304" pitchFamily="18" charset="0"/>
                <a:cs typeface="Times New Roman" panose="02020603050405020304" pitchFamily="18" charset="0"/>
              </a:rPr>
              <a:t>Hof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der Hahn </a:t>
            </a:r>
            <a:r>
              <a:rPr lang="de-DE" sz="3300" dirty="0" smtClean="0">
                <a:solidFill>
                  <a:srgbClr val="FF0000"/>
                </a:solidFill>
                <a:latin typeface="Times New Roman" panose="02020603050405020304" pitchFamily="18" charset="0"/>
                <a:cs typeface="Times New Roman" panose="02020603050405020304" pitchFamily="18" charset="0"/>
              </a:rPr>
              <a:t>krähen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Hühner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Getreide </a:t>
            </a:r>
            <a:r>
              <a:rPr lang="de-DE" sz="3300" dirty="0" smtClean="0">
                <a:solidFill>
                  <a:srgbClr val="FF0000"/>
                </a:solidFill>
                <a:latin typeface="Times New Roman" panose="02020603050405020304" pitchFamily="18" charset="0"/>
                <a:cs typeface="Times New Roman" panose="02020603050405020304" pitchFamily="18" charset="0"/>
              </a:rPr>
              <a:t>picken</a:t>
            </a:r>
            <a:r>
              <a:rPr lang="de-DE" sz="3300" dirty="0" smtClean="0">
                <a:latin typeface="Times New Roman" panose="02020603050405020304" pitchFamily="18" charset="0"/>
                <a:cs typeface="Times New Roman" panose="02020603050405020304" pitchFamily="18" charset="0"/>
              </a:rPr>
              <a:t> .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Im </a:t>
            </a:r>
            <a:r>
              <a:rPr lang="de-DE" sz="3300" dirty="0">
                <a:latin typeface="Times New Roman" panose="02020603050405020304" pitchFamily="18" charset="0"/>
                <a:cs typeface="Times New Roman" panose="02020603050405020304" pitchFamily="18" charset="0"/>
              </a:rPr>
              <a:t>Wasser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die Enten </a:t>
            </a:r>
            <a:r>
              <a:rPr lang="de-DE" sz="3300" dirty="0" smtClean="0">
                <a:solidFill>
                  <a:srgbClr val="FF0000"/>
                </a:solidFill>
                <a:latin typeface="Times New Roman" panose="02020603050405020304" pitchFamily="18" charset="0"/>
                <a:cs typeface="Times New Roman" panose="02020603050405020304" pitchFamily="18" charset="0"/>
              </a:rPr>
              <a:t>baden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Gans </a:t>
            </a:r>
            <a:r>
              <a:rPr lang="de-DE" sz="3300" dirty="0" smtClean="0">
                <a:solidFill>
                  <a:srgbClr val="FF0000"/>
                </a:solidFill>
                <a:latin typeface="Times New Roman" panose="02020603050405020304" pitchFamily="18" charset="0"/>
                <a:cs typeface="Times New Roman" panose="02020603050405020304" pitchFamily="18" charset="0"/>
              </a:rPr>
              <a:t>wird gackern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Auf </a:t>
            </a:r>
            <a:r>
              <a:rPr lang="de-DE" sz="3300" dirty="0">
                <a:latin typeface="Times New Roman" panose="02020603050405020304" pitchFamily="18" charset="0"/>
                <a:cs typeface="Times New Roman" panose="02020603050405020304" pitchFamily="18" charset="0"/>
              </a:rPr>
              <a:t>der Weide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die Pferde </a:t>
            </a:r>
            <a:r>
              <a:rPr lang="de-DE" sz="3300" dirty="0" smtClean="0">
                <a:solidFill>
                  <a:srgbClr val="FF0000"/>
                </a:solidFill>
                <a:latin typeface="Times New Roman" panose="02020603050405020304" pitchFamily="18" charset="0"/>
                <a:cs typeface="Times New Roman" panose="02020603050405020304" pitchFamily="18" charset="0"/>
              </a:rPr>
              <a:t>laufen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Hier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ein Stier </a:t>
            </a:r>
            <a:r>
              <a:rPr lang="de-DE" sz="3300" dirty="0" smtClean="0">
                <a:solidFill>
                  <a:srgbClr val="FF0000"/>
                </a:solidFill>
                <a:latin typeface="Times New Roman" panose="02020603050405020304" pitchFamily="18" charset="0"/>
                <a:cs typeface="Times New Roman" panose="02020603050405020304" pitchFamily="18" charset="0"/>
              </a:rPr>
              <a:t>grasen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Ziege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a:t>
            </a:r>
            <a:r>
              <a:rPr lang="de-DE" sz="3300" dirty="0">
                <a:latin typeface="Times New Roman" panose="02020603050405020304" pitchFamily="18" charset="0"/>
                <a:cs typeface="Times New Roman" panose="02020603050405020304" pitchFamily="18" charset="0"/>
              </a:rPr>
              <a:t>das </a:t>
            </a:r>
            <a:r>
              <a:rPr lang="de-DE" sz="3300" dirty="0" smtClean="0">
                <a:latin typeface="Times New Roman" panose="02020603050405020304" pitchFamily="18" charset="0"/>
                <a:cs typeface="Times New Roman" panose="02020603050405020304" pitchFamily="18" charset="0"/>
              </a:rPr>
              <a:t>Gras </a:t>
            </a:r>
            <a:r>
              <a:rPr lang="de-DE" sz="3300" dirty="0" smtClean="0">
                <a:solidFill>
                  <a:srgbClr val="FF0000"/>
                </a:solidFill>
                <a:latin typeface="Times New Roman" panose="02020603050405020304" pitchFamily="18" charset="0"/>
                <a:cs typeface="Times New Roman" panose="02020603050405020304" pitchFamily="18" charset="0"/>
              </a:rPr>
              <a:t>kneifen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Die </a:t>
            </a:r>
            <a:r>
              <a:rPr lang="de-DE" sz="3300" dirty="0">
                <a:latin typeface="Times New Roman" panose="02020603050405020304" pitchFamily="18" charset="0"/>
                <a:cs typeface="Times New Roman" panose="02020603050405020304" pitchFamily="18" charset="0"/>
              </a:rPr>
              <a:t>Kaninchen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in </a:t>
            </a:r>
            <a:r>
              <a:rPr lang="de-DE" sz="3300" dirty="0">
                <a:latin typeface="Times New Roman" panose="02020603050405020304" pitchFamily="18" charset="0"/>
                <a:cs typeface="Times New Roman" panose="02020603050405020304" pitchFamily="18" charset="0"/>
              </a:rPr>
              <a:t>einem </a:t>
            </a:r>
            <a:r>
              <a:rPr lang="de-DE" sz="3300" dirty="0" smtClean="0">
                <a:latin typeface="Times New Roman" panose="02020603050405020304" pitchFamily="18" charset="0"/>
                <a:cs typeface="Times New Roman" panose="02020603050405020304" pitchFamily="18" charset="0"/>
              </a:rPr>
              <a:t>Käfig </a:t>
            </a:r>
            <a:r>
              <a:rPr lang="de-DE" sz="3300" dirty="0" smtClean="0">
                <a:solidFill>
                  <a:srgbClr val="FF0000"/>
                </a:solidFill>
                <a:latin typeface="Times New Roman" panose="02020603050405020304" pitchFamily="18" charset="0"/>
                <a:cs typeface="Times New Roman" panose="02020603050405020304" pitchFamily="18" charset="0"/>
              </a:rPr>
              <a:t>sitzen</a:t>
            </a:r>
            <a:r>
              <a:rPr lang="de-DE" sz="3300" dirty="0" smtClean="0">
                <a:latin typeface="Times New Roman" panose="02020603050405020304" pitchFamily="18" charset="0"/>
                <a:cs typeface="Times New Roman" panose="02020603050405020304" pitchFamily="18" charset="0"/>
              </a:rPr>
              <a:t>.</a:t>
            </a:r>
            <a:endParaRPr lang="de-DE" sz="3300" dirty="0">
              <a:latin typeface="Times New Roman" panose="02020603050405020304" pitchFamily="18" charset="0"/>
              <a:cs typeface="Times New Roman" panose="02020603050405020304" pitchFamily="18" charset="0"/>
            </a:endParaRPr>
          </a:p>
          <a:p>
            <a:pPr marL="0" indent="0">
              <a:spcBef>
                <a:spcPts val="0"/>
              </a:spcBef>
              <a:buNone/>
            </a:pPr>
            <a:r>
              <a:rPr lang="de-DE" sz="3300" dirty="0" smtClean="0">
                <a:latin typeface="Times New Roman" panose="02020603050405020304" pitchFamily="18" charset="0"/>
                <a:cs typeface="Times New Roman" panose="02020603050405020304" pitchFamily="18" charset="0"/>
              </a:rPr>
              <a:t>Also </a:t>
            </a:r>
            <a:r>
              <a:rPr lang="de-DE" sz="3300" dirty="0">
                <a:latin typeface="Times New Roman" panose="02020603050405020304" pitchFamily="18" charset="0"/>
                <a:cs typeface="Times New Roman" panose="02020603050405020304" pitchFamily="18" charset="0"/>
              </a:rPr>
              <a:t>wir </a:t>
            </a:r>
            <a:r>
              <a:rPr lang="de-DE" sz="3300" dirty="0" smtClean="0">
                <a:solidFill>
                  <a:srgbClr val="FF0000"/>
                </a:solidFill>
                <a:latin typeface="Times New Roman" panose="02020603050405020304" pitchFamily="18" charset="0"/>
                <a:cs typeface="Times New Roman" panose="02020603050405020304" pitchFamily="18" charset="0"/>
              </a:rPr>
              <a:t>werden </a:t>
            </a:r>
            <a:r>
              <a:rPr lang="de-DE" sz="3300" dirty="0" smtClean="0">
                <a:latin typeface="Times New Roman" panose="02020603050405020304" pitchFamily="18" charset="0"/>
                <a:cs typeface="Times New Roman" panose="02020603050405020304" pitchFamily="18" charset="0"/>
              </a:rPr>
              <a:t>das </a:t>
            </a:r>
            <a:r>
              <a:rPr lang="de-DE" sz="3300" dirty="0">
                <a:latin typeface="Times New Roman" panose="02020603050405020304" pitchFamily="18" charset="0"/>
                <a:cs typeface="Times New Roman" panose="02020603050405020304" pitchFamily="18" charset="0"/>
              </a:rPr>
              <a:t>Vieh und das </a:t>
            </a:r>
            <a:r>
              <a:rPr lang="de-DE" sz="3300" dirty="0" smtClean="0">
                <a:latin typeface="Times New Roman" panose="02020603050405020304" pitchFamily="18" charset="0"/>
                <a:cs typeface="Times New Roman" panose="02020603050405020304" pitchFamily="18" charset="0"/>
              </a:rPr>
              <a:t>Geflügel </a:t>
            </a:r>
            <a:r>
              <a:rPr lang="de-DE" sz="3300" dirty="0" smtClean="0">
                <a:solidFill>
                  <a:srgbClr val="FF0000"/>
                </a:solidFill>
                <a:latin typeface="Times New Roman" panose="02020603050405020304" pitchFamily="18" charset="0"/>
                <a:cs typeface="Times New Roman" panose="02020603050405020304" pitchFamily="18" charset="0"/>
              </a:rPr>
              <a:t>züchten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Ich </a:t>
            </a:r>
            <a:r>
              <a:rPr lang="de-DE" sz="3300" dirty="0" smtClean="0">
                <a:solidFill>
                  <a:srgbClr val="FF0000"/>
                </a:solidFill>
                <a:latin typeface="Times New Roman" panose="02020603050405020304" pitchFamily="18" charset="0"/>
                <a:cs typeface="Times New Roman" panose="02020603050405020304" pitchFamily="18" charset="0"/>
              </a:rPr>
              <a:t>werde</a:t>
            </a:r>
            <a:r>
              <a:rPr lang="de-DE" sz="3300" dirty="0" smtClean="0">
                <a:latin typeface="Times New Roman" panose="02020603050405020304" pitchFamily="18" charset="0"/>
                <a:cs typeface="Times New Roman" panose="02020603050405020304" pitchFamily="18" charset="0"/>
              </a:rPr>
              <a:t> Kaninchen </a:t>
            </a:r>
            <a:r>
              <a:rPr lang="de-DE" sz="3300" dirty="0">
                <a:latin typeface="Times New Roman" panose="02020603050405020304" pitchFamily="18" charset="0"/>
                <a:cs typeface="Times New Roman" panose="02020603050405020304" pitchFamily="18" charset="0"/>
              </a:rPr>
              <a:t>und füttere </a:t>
            </a:r>
            <a:r>
              <a:rPr lang="de-DE" sz="3300" dirty="0" smtClean="0">
                <a:latin typeface="Times New Roman" panose="02020603050405020304" pitchFamily="18" charset="0"/>
                <a:cs typeface="Times New Roman" panose="02020603050405020304" pitchFamily="18" charset="0"/>
              </a:rPr>
              <a:t>sie </a:t>
            </a:r>
            <a:r>
              <a:rPr lang="de-DE" sz="3300" dirty="0" smtClean="0">
                <a:solidFill>
                  <a:srgbClr val="FF0000"/>
                </a:solidFill>
                <a:latin typeface="Times New Roman" panose="02020603050405020304" pitchFamily="18" charset="0"/>
                <a:cs typeface="Times New Roman" panose="02020603050405020304" pitchFamily="18" charset="0"/>
              </a:rPr>
              <a:t>pflegen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Meine </a:t>
            </a:r>
            <a:r>
              <a:rPr lang="de-DE" sz="3300" dirty="0">
                <a:latin typeface="Times New Roman" panose="02020603050405020304" pitchFamily="18" charset="0"/>
                <a:cs typeface="Times New Roman" panose="02020603050405020304" pitchFamily="18" charset="0"/>
              </a:rPr>
              <a:t>Mutter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die Kuh </a:t>
            </a:r>
            <a:r>
              <a:rPr lang="de-DE" sz="3300" dirty="0" smtClean="0">
                <a:solidFill>
                  <a:srgbClr val="FF0000"/>
                </a:solidFill>
                <a:latin typeface="Times New Roman" panose="02020603050405020304" pitchFamily="18" charset="0"/>
                <a:cs typeface="Times New Roman" panose="02020603050405020304" pitchFamily="18" charset="0"/>
              </a:rPr>
              <a:t>melken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Sie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das Gemüse </a:t>
            </a:r>
            <a:r>
              <a:rPr lang="de-DE" sz="3300" dirty="0" smtClean="0">
                <a:solidFill>
                  <a:srgbClr val="FF0000"/>
                </a:solidFill>
                <a:latin typeface="Times New Roman" panose="02020603050405020304" pitchFamily="18" charset="0"/>
                <a:cs typeface="Times New Roman" panose="02020603050405020304" pitchFamily="18" charset="0"/>
              </a:rPr>
              <a:t>pflanzen</a:t>
            </a:r>
            <a:r>
              <a:rPr lang="de-DE" sz="3300" dirty="0" smtClean="0">
                <a:latin typeface="Times New Roman" panose="02020603050405020304" pitchFamily="18" charset="0"/>
                <a:cs typeface="Times New Roman" panose="02020603050405020304" pitchFamily="18" charset="0"/>
              </a:rPr>
              <a:t> </a:t>
            </a:r>
            <a:r>
              <a:rPr lang="de-DE" sz="3300" dirty="0">
                <a:latin typeface="Times New Roman" panose="02020603050405020304" pitchFamily="18" charset="0"/>
                <a:cs typeface="Times New Roman" panose="02020603050405020304" pitchFamily="18" charset="0"/>
              </a:rPr>
              <a:t>und </a:t>
            </a:r>
            <a:r>
              <a:rPr lang="de-DE" sz="3300" dirty="0" smtClean="0">
                <a:solidFill>
                  <a:srgbClr val="FF0000"/>
                </a:solidFill>
                <a:latin typeface="Times New Roman" panose="02020603050405020304" pitchFamily="18" charset="0"/>
                <a:cs typeface="Times New Roman" panose="02020603050405020304" pitchFamily="18" charset="0"/>
              </a:rPr>
              <a:t>jäten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Der </a:t>
            </a:r>
            <a:r>
              <a:rPr lang="de-DE" sz="3300" dirty="0">
                <a:latin typeface="Times New Roman" panose="02020603050405020304" pitchFamily="18" charset="0"/>
                <a:cs typeface="Times New Roman" panose="02020603050405020304" pitchFamily="18" charset="0"/>
              </a:rPr>
              <a:t>Vater </a:t>
            </a:r>
            <a:r>
              <a:rPr lang="de-DE" sz="3300" dirty="0" smtClean="0">
                <a:solidFill>
                  <a:srgbClr val="FF0000"/>
                </a:solidFill>
                <a:latin typeface="Times New Roman" panose="02020603050405020304" pitchFamily="18" charset="0"/>
                <a:cs typeface="Times New Roman" panose="02020603050405020304" pitchFamily="18" charset="0"/>
              </a:rPr>
              <a:t>wird </a:t>
            </a:r>
            <a:r>
              <a:rPr lang="de-DE" sz="3300" dirty="0" smtClean="0">
                <a:latin typeface="Times New Roman" panose="02020603050405020304" pitchFamily="18" charset="0"/>
                <a:cs typeface="Times New Roman" panose="02020603050405020304" pitchFamily="18" charset="0"/>
              </a:rPr>
              <a:t>den </a:t>
            </a:r>
            <a:r>
              <a:rPr lang="de-DE" sz="3300" dirty="0">
                <a:latin typeface="Times New Roman" panose="02020603050405020304" pitchFamily="18" charset="0"/>
                <a:cs typeface="Times New Roman" panose="02020603050405020304" pitchFamily="18" charset="0"/>
              </a:rPr>
              <a:t>Boden </a:t>
            </a:r>
            <a:r>
              <a:rPr lang="de-DE" sz="3300" dirty="0" smtClean="0">
                <a:solidFill>
                  <a:srgbClr val="FF0000"/>
                </a:solidFill>
                <a:latin typeface="Times New Roman" panose="02020603050405020304" pitchFamily="18" charset="0"/>
                <a:cs typeface="Times New Roman" panose="02020603050405020304" pitchFamily="18" charset="0"/>
              </a:rPr>
              <a:t>pflügen</a:t>
            </a:r>
            <a:r>
              <a:rPr lang="de-DE" sz="3300" dirty="0" smtClean="0">
                <a:latin typeface="Times New Roman" panose="02020603050405020304" pitchFamily="18" charset="0"/>
                <a:cs typeface="Times New Roman" panose="02020603050405020304" pitchFamily="18" charset="0"/>
              </a:rPr>
              <a:t> und das Getreide </a:t>
            </a:r>
            <a:r>
              <a:rPr lang="de-DE" sz="3300" dirty="0" smtClean="0">
                <a:solidFill>
                  <a:srgbClr val="FF0000"/>
                </a:solidFill>
                <a:latin typeface="Times New Roman" panose="02020603050405020304" pitchFamily="18" charset="0"/>
                <a:cs typeface="Times New Roman" panose="02020603050405020304" pitchFamily="18" charset="0"/>
              </a:rPr>
              <a:t>säen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Der </a:t>
            </a:r>
            <a:r>
              <a:rPr lang="de-DE" sz="3300" dirty="0">
                <a:latin typeface="Times New Roman" panose="02020603050405020304" pitchFamily="18" charset="0"/>
                <a:cs typeface="Times New Roman" panose="02020603050405020304" pitchFamily="18" charset="0"/>
              </a:rPr>
              <a:t>Großvater </a:t>
            </a:r>
            <a:r>
              <a:rPr lang="de-DE" sz="3300" dirty="0" smtClean="0">
                <a:solidFill>
                  <a:srgbClr val="FF0000"/>
                </a:solidFill>
                <a:latin typeface="Times New Roman" panose="02020603050405020304" pitchFamily="18" charset="0"/>
                <a:cs typeface="Times New Roman" panose="02020603050405020304" pitchFamily="18" charset="0"/>
              </a:rPr>
              <a:t>wird</a:t>
            </a:r>
            <a:r>
              <a:rPr lang="de-DE" sz="3300" dirty="0" smtClean="0">
                <a:latin typeface="Times New Roman" panose="02020603050405020304" pitchFamily="18" charset="0"/>
                <a:cs typeface="Times New Roman" panose="02020603050405020304" pitchFamily="18" charset="0"/>
              </a:rPr>
              <a:t> das Getreide </a:t>
            </a:r>
            <a:r>
              <a:rPr lang="de-DE" sz="3300" dirty="0" smtClean="0">
                <a:solidFill>
                  <a:srgbClr val="FF0000"/>
                </a:solidFill>
                <a:latin typeface="Times New Roman" panose="02020603050405020304" pitchFamily="18" charset="0"/>
                <a:cs typeface="Times New Roman" panose="02020603050405020304" pitchFamily="18" charset="0"/>
              </a:rPr>
              <a:t>mähen</a:t>
            </a:r>
            <a:r>
              <a:rPr lang="de-DE" sz="3300" dirty="0" smtClean="0">
                <a:latin typeface="Times New Roman" panose="02020603050405020304" pitchFamily="18" charset="0"/>
                <a:cs typeface="Times New Roman" panose="02020603050405020304" pitchFamily="18" charset="0"/>
              </a:rPr>
              <a:t> </a:t>
            </a:r>
            <a:r>
              <a:rPr lang="de-DE" sz="3300" dirty="0">
                <a:latin typeface="Times New Roman" panose="02020603050405020304" pitchFamily="18" charset="0"/>
                <a:cs typeface="Times New Roman" panose="02020603050405020304" pitchFamily="18" charset="0"/>
              </a:rPr>
              <a:t>und </a:t>
            </a:r>
            <a:r>
              <a:rPr lang="de-DE" sz="3300" dirty="0" smtClean="0">
                <a:solidFill>
                  <a:srgbClr val="FF0000"/>
                </a:solidFill>
                <a:latin typeface="Times New Roman" panose="02020603050405020304" pitchFamily="18" charset="0"/>
                <a:cs typeface="Times New Roman" panose="02020603050405020304" pitchFamily="18" charset="0"/>
              </a:rPr>
              <a:t>dreschen</a:t>
            </a:r>
            <a:r>
              <a:rPr lang="de-DE" sz="3300" dirty="0" smtClean="0">
                <a:latin typeface="Times New Roman" panose="02020603050405020304" pitchFamily="18" charset="0"/>
                <a:cs typeface="Times New Roman" panose="02020603050405020304" pitchFamily="18" charset="0"/>
              </a:rPr>
              <a:t>. </a:t>
            </a:r>
          </a:p>
          <a:p>
            <a:pPr marL="0" indent="0">
              <a:spcBef>
                <a:spcPts val="0"/>
              </a:spcBef>
              <a:buNone/>
            </a:pPr>
            <a:r>
              <a:rPr lang="de-DE" sz="3300" dirty="0" smtClean="0">
                <a:latin typeface="Times New Roman" panose="02020603050405020304" pitchFamily="18" charset="0"/>
                <a:cs typeface="Times New Roman" panose="02020603050405020304" pitchFamily="18" charset="0"/>
              </a:rPr>
              <a:t>Dann </a:t>
            </a:r>
            <a:r>
              <a:rPr lang="de-DE" sz="3300" dirty="0" smtClean="0">
                <a:solidFill>
                  <a:srgbClr val="FF0000"/>
                </a:solidFill>
                <a:latin typeface="Times New Roman" panose="02020603050405020304" pitchFamily="18" charset="0"/>
                <a:cs typeface="Times New Roman" panose="02020603050405020304" pitchFamily="18" charset="0"/>
              </a:rPr>
              <a:t>werden</a:t>
            </a:r>
            <a:r>
              <a:rPr lang="de-DE" sz="3300" dirty="0" smtClean="0">
                <a:latin typeface="Times New Roman" panose="02020603050405020304" pitchFamily="18" charset="0"/>
                <a:cs typeface="Times New Roman" panose="02020603050405020304" pitchFamily="18" charset="0"/>
              </a:rPr>
              <a:t> wir </a:t>
            </a:r>
            <a:r>
              <a:rPr lang="de-DE" sz="3300" dirty="0">
                <a:latin typeface="Times New Roman" panose="02020603050405020304" pitchFamily="18" charset="0"/>
                <a:cs typeface="Times New Roman" panose="02020603050405020304" pitchFamily="18" charset="0"/>
              </a:rPr>
              <a:t>die Ernte </a:t>
            </a:r>
            <a:r>
              <a:rPr lang="de-DE" sz="3300" dirty="0" smtClean="0">
                <a:solidFill>
                  <a:srgbClr val="FF0000"/>
                </a:solidFill>
                <a:latin typeface="Times New Roman" panose="02020603050405020304" pitchFamily="18" charset="0"/>
                <a:cs typeface="Times New Roman" panose="02020603050405020304" pitchFamily="18" charset="0"/>
              </a:rPr>
              <a:t>ein</a:t>
            </a:r>
            <a:r>
              <a:rPr lang="de-DE" sz="3300" dirty="0">
                <a:solidFill>
                  <a:srgbClr val="FF0000"/>
                </a:solidFill>
                <a:latin typeface="Times New Roman" panose="02020603050405020304" pitchFamily="18" charset="0"/>
                <a:cs typeface="Times New Roman" panose="02020603050405020304" pitchFamily="18" charset="0"/>
              </a:rPr>
              <a:t>bringen</a:t>
            </a:r>
            <a:r>
              <a:rPr lang="de-DE" sz="3300" dirty="0" smtClean="0">
                <a:latin typeface="Times New Roman" panose="02020603050405020304" pitchFamily="18" charset="0"/>
                <a:cs typeface="Times New Roman" panose="02020603050405020304" pitchFamily="18" charset="0"/>
              </a:rPr>
              <a:t>. </a:t>
            </a:r>
            <a:endParaRPr lang="de-DE" sz="3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164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4521" y="393192"/>
            <a:ext cx="9630092" cy="1511808"/>
          </a:xfrm>
        </p:spPr>
        <p:txBody>
          <a:bodyPr>
            <a:noAutofit/>
          </a:bodyPr>
          <a:lstStyle/>
          <a:p>
            <a:pPr algn="ctr"/>
            <a:r>
              <a:rPr lang="ru-RU" sz="4800" b="1" dirty="0">
                <a:solidFill>
                  <a:prstClr val="black">
                    <a:lumMod val="85000"/>
                    <a:lumOff val="15000"/>
                  </a:prstClr>
                </a:solidFill>
                <a:latin typeface="Monotype Corsiva" panose="03010101010201010101" pitchFamily="66" charset="0"/>
              </a:rPr>
              <a:t>Лист само- и </a:t>
            </a:r>
            <a:r>
              <a:rPr lang="ru-RU" sz="4800" b="1" dirty="0" err="1">
                <a:solidFill>
                  <a:prstClr val="black">
                    <a:lumMod val="85000"/>
                    <a:lumOff val="15000"/>
                  </a:prstClr>
                </a:solidFill>
                <a:latin typeface="Monotype Corsiva" panose="03010101010201010101" pitchFamily="66" charset="0"/>
              </a:rPr>
              <a:t>взаимооценивания</a:t>
            </a:r>
            <a:r>
              <a:rPr lang="ru-RU" sz="4800" b="1" dirty="0">
                <a:solidFill>
                  <a:prstClr val="black">
                    <a:lumMod val="85000"/>
                    <a:lumOff val="15000"/>
                  </a:prstClr>
                </a:solidFill>
                <a:latin typeface="Monotype Corsiva" panose="03010101010201010101" pitchFamily="66" charset="0"/>
              </a:rPr>
              <a:t> </a:t>
            </a:r>
            <a:br>
              <a:rPr lang="ru-RU" sz="4800" b="1" dirty="0">
                <a:solidFill>
                  <a:prstClr val="black">
                    <a:lumMod val="85000"/>
                    <a:lumOff val="15000"/>
                  </a:prstClr>
                </a:solidFill>
                <a:latin typeface="Monotype Corsiva" panose="03010101010201010101" pitchFamily="66" charset="0"/>
              </a:rPr>
            </a:br>
            <a:r>
              <a:rPr lang="ru-RU" sz="4800" b="1" dirty="0">
                <a:solidFill>
                  <a:prstClr val="black">
                    <a:lumMod val="85000"/>
                    <a:lumOff val="15000"/>
                  </a:prstClr>
                </a:solidFill>
                <a:latin typeface="Monotype Corsiva" panose="03010101010201010101" pitchFamily="66" charset="0"/>
              </a:rPr>
              <a:t>работы в группе</a:t>
            </a:r>
            <a:endParaRPr lang="ru-RU" sz="4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2647590920"/>
              </p:ext>
            </p:extLst>
          </p:nvPr>
        </p:nvGraphicFramePr>
        <p:xfrm>
          <a:off x="2734055" y="2103119"/>
          <a:ext cx="8595359" cy="3941063"/>
        </p:xfrm>
        <a:graphic>
          <a:graphicData uri="http://schemas.openxmlformats.org/drawingml/2006/table">
            <a:tbl>
              <a:tblPr/>
              <a:tblGrid>
                <a:gridCol w="1170433"/>
                <a:gridCol w="1755510"/>
                <a:gridCol w="2719463"/>
                <a:gridCol w="2949953"/>
              </a:tblGrid>
              <a:tr h="924812">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Задание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Количество</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Максимум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Перевод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558">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11 </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07000"/>
                        </a:lnSpc>
                        <a:spcAft>
                          <a:spcPts val="0"/>
                        </a:spcAft>
                      </a:pPr>
                      <a:endPar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2» - 0-18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«3» - 19-25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«4» - 26-32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«5» - 33-37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9013">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8</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713868">
                <a:tc>
                  <a:txBody>
                    <a:bodyPr/>
                    <a:lstStyle/>
                    <a:p>
                      <a:pPr>
                        <a:lnSpc>
                          <a:spcPct val="107000"/>
                        </a:lnSpc>
                        <a:spcAft>
                          <a:spcPts val="0"/>
                        </a:spcAft>
                      </a:pPr>
                      <a:r>
                        <a:rPr lang="ru-RU" sz="20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924812">
                <a:tc>
                  <a:txBody>
                    <a:bodyPr/>
                    <a:lstStyle/>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Итого:</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37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Оценка:</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569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24237" y="2258568"/>
            <a:ext cx="2834086" cy="3778250"/>
          </a:xfrm>
        </p:spPr>
      </p:pic>
      <p:sp>
        <p:nvSpPr>
          <p:cNvPr id="5" name="Прямоугольник 4"/>
          <p:cNvSpPr/>
          <p:nvPr/>
        </p:nvSpPr>
        <p:spPr>
          <a:xfrm>
            <a:off x="667481" y="1257408"/>
            <a:ext cx="10893623" cy="923330"/>
          </a:xfrm>
          <a:prstGeom prst="rect">
            <a:avLst/>
          </a:prstGeom>
          <a:noFill/>
        </p:spPr>
        <p:txBody>
          <a:bodyPr wrap="none" lIns="91440" tIns="45720" rIns="91440" bIns="45720">
            <a:spAutoFit/>
          </a:bodyPr>
          <a:lstStyle/>
          <a:p>
            <a:pPr algn="ctr"/>
            <a:r>
              <a:rPr lang="ru-RU"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de-DE"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Was </a:t>
            </a:r>
            <a:r>
              <a:rPr lang="de-DE" sz="5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wirst </a:t>
            </a:r>
            <a:r>
              <a:rPr lang="de-DE"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du im Sommer </a:t>
            </a:r>
            <a:r>
              <a:rPr lang="de-DE" sz="5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machen</a:t>
            </a:r>
            <a:r>
              <a:rPr lang="ru-RU"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5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69256" y="3415391"/>
            <a:ext cx="7654981" cy="923330"/>
          </a:xfrm>
          <a:prstGeom prst="rect">
            <a:avLst/>
          </a:prstGeom>
          <a:noFill/>
        </p:spPr>
        <p:txBody>
          <a:bodyPr wrap="none" lIns="91440" tIns="45720" rIns="91440" bIns="45720">
            <a:spAutoFit/>
          </a:bodyPr>
          <a:lstStyle/>
          <a:p>
            <a:pPr algn="ctr"/>
            <a:r>
              <a:rPr lang="ru-RU"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de-DE"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Ich </a:t>
            </a:r>
            <a:r>
              <a:rPr lang="de-DE" sz="5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a:t>
            </a:r>
            <a:r>
              <a:rPr lang="de-DE"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Bücher </a:t>
            </a:r>
            <a:r>
              <a:rPr lang="de-DE" sz="5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lesen</a:t>
            </a:r>
            <a:r>
              <a:rPr lang="de-DE" sz="5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5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069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829" y="199291"/>
            <a:ext cx="8911687" cy="592042"/>
          </a:xfrm>
        </p:spPr>
        <p:txBody>
          <a:bodyPr>
            <a:noAutofit/>
          </a:bodyPr>
          <a:lstStyle/>
          <a:p>
            <a:pPr algn="ctr"/>
            <a:r>
              <a:rPr lang="ru-RU" sz="2800" b="1" dirty="0">
                <a:solidFill>
                  <a:prstClr val="black">
                    <a:lumMod val="85000"/>
                    <a:lumOff val="15000"/>
                  </a:prstClr>
                </a:solidFill>
                <a:latin typeface="Monotype Corsiva" panose="03010101010201010101" pitchFamily="66" charset="0"/>
              </a:rPr>
              <a:t>Лист само- и </a:t>
            </a:r>
            <a:r>
              <a:rPr lang="ru-RU" sz="2800" b="1" dirty="0" err="1">
                <a:solidFill>
                  <a:prstClr val="black">
                    <a:lumMod val="85000"/>
                    <a:lumOff val="15000"/>
                  </a:prstClr>
                </a:solidFill>
                <a:latin typeface="Monotype Corsiva" panose="03010101010201010101" pitchFamily="66" charset="0"/>
              </a:rPr>
              <a:t>взаимооценивания</a:t>
            </a:r>
            <a:r>
              <a:rPr lang="ru-RU" sz="2800" b="1" dirty="0">
                <a:solidFill>
                  <a:prstClr val="black">
                    <a:lumMod val="85000"/>
                    <a:lumOff val="15000"/>
                  </a:prstClr>
                </a:solidFill>
                <a:latin typeface="Monotype Corsiva" panose="03010101010201010101" pitchFamily="66" charset="0"/>
              </a:rPr>
              <a:t> </a:t>
            </a:r>
            <a:r>
              <a:rPr lang="ru-RU" sz="2800" b="1" dirty="0" smtClean="0">
                <a:solidFill>
                  <a:prstClr val="black">
                    <a:lumMod val="85000"/>
                    <a:lumOff val="15000"/>
                  </a:prstClr>
                </a:solidFill>
                <a:latin typeface="Monotype Corsiva" panose="03010101010201010101" pitchFamily="66" charset="0"/>
              </a:rPr>
              <a:t> работы </a:t>
            </a:r>
            <a:r>
              <a:rPr lang="ru-RU" sz="2800" b="1" dirty="0">
                <a:solidFill>
                  <a:prstClr val="black">
                    <a:lumMod val="85000"/>
                    <a:lumOff val="15000"/>
                  </a:prstClr>
                </a:solidFill>
                <a:latin typeface="Monotype Corsiva" panose="03010101010201010101" pitchFamily="66" charset="0"/>
              </a:rPr>
              <a:t>в группе</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655783173"/>
              </p:ext>
            </p:extLst>
          </p:nvPr>
        </p:nvGraphicFramePr>
        <p:xfrm>
          <a:off x="1674032" y="923544"/>
          <a:ext cx="6982143" cy="2041018"/>
        </p:xfrm>
        <a:graphic>
          <a:graphicData uri="http://schemas.openxmlformats.org/drawingml/2006/table">
            <a:tbl>
              <a:tblPr/>
              <a:tblGrid>
                <a:gridCol w="1051560"/>
                <a:gridCol w="1325229"/>
                <a:gridCol w="2209062"/>
                <a:gridCol w="2396292"/>
              </a:tblGrid>
              <a:tr h="0">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Задание</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Количество</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Перевод баллов</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120">
                <a:tc>
                  <a:txBody>
                    <a:bodyPr/>
                    <a:lstStyle/>
                    <a:p>
                      <a:pP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1600" i="1" dirty="0">
                          <a:effectLst/>
                          <a:latin typeface="Times New Roman" panose="02020603050405020304" pitchFamily="18" charset="0"/>
                          <a:ea typeface="Times New Roman" panose="02020603050405020304" pitchFamily="18" charset="0"/>
                          <a:cs typeface="Times New Roman" panose="02020603050405020304" pitchFamily="18" charset="0"/>
                        </a:rPr>
                        <a:t>11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«2» - 0-18 баллов</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«3» - 19-25 баллов</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«4» - 26-32 баллов</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«5» - 33-37 баллов</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965">
                <a:tc>
                  <a:txBody>
                    <a:bodyPr/>
                    <a:lstStyle/>
                    <a:p>
                      <a:pP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1600" i="1" dirty="0">
                          <a:effectLst/>
                          <a:latin typeface="Times New Roman" panose="02020603050405020304" pitchFamily="18" charset="0"/>
                          <a:ea typeface="Times New Roman" panose="02020603050405020304" pitchFamily="18" charset="0"/>
                          <a:cs typeface="Times New Roman" panose="02020603050405020304" pitchFamily="18" charset="0"/>
                        </a:rPr>
                        <a:t>8</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352425">
                <a:tc>
                  <a:txBody>
                    <a:bodyPr/>
                    <a:lstStyle/>
                    <a:p>
                      <a:pP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1600" i="1" dirty="0">
                          <a:effectLst/>
                          <a:latin typeface="Times New Roman" panose="02020603050405020304" pitchFamily="18" charset="0"/>
                          <a:ea typeface="Times New Roman" panose="02020603050405020304" pitchFamily="18" charset="0"/>
                          <a:cs typeface="Times New Roman" panose="02020603050405020304" pitchFamily="18" charset="0"/>
                        </a:rPr>
                        <a:t>18</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0">
                <a:tc>
                  <a:txBody>
                    <a:bodyPr/>
                    <a:lstStyle/>
                    <a:p>
                      <a:pPr>
                        <a:lnSpc>
                          <a:spcPct val="107000"/>
                        </a:lnSpc>
                        <a:spcAft>
                          <a:spcPts val="0"/>
                        </a:spcAft>
                      </a:pP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Итого:</a:t>
                      </a:r>
                      <a:endPar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максимум 37 баллов</a:t>
                      </a:r>
                      <a:endPar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Оценка:</a:t>
                      </a:r>
                      <a:endPar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603742133"/>
              </p:ext>
            </p:extLst>
          </p:nvPr>
        </p:nvGraphicFramePr>
        <p:xfrm>
          <a:off x="1727722" y="3266073"/>
          <a:ext cx="6819900" cy="3321624"/>
        </p:xfrm>
        <a:graphic>
          <a:graphicData uri="http://schemas.openxmlformats.org/drawingml/2006/table">
            <a:tbl>
              <a:tblPr/>
              <a:tblGrid>
                <a:gridCol w="1891206"/>
                <a:gridCol w="1238365"/>
                <a:gridCol w="1350136"/>
                <a:gridCol w="979755"/>
                <a:gridCol w="1360438"/>
              </a:tblGrid>
              <a:tr h="0">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Учащийся</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(имя, фамилия)</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Самооценка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(0-5 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Оценка в группе</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(0-5 баллов)</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Оценка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за задания</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b="1" i="1">
                          <a:effectLst/>
                          <a:latin typeface="Times New Roman" panose="02020603050405020304" pitchFamily="18" charset="0"/>
                          <a:ea typeface="Times New Roman" panose="02020603050405020304" pitchFamily="18" charset="0"/>
                          <a:cs typeface="Times New Roman" panose="02020603050405020304" pitchFamily="18" charset="0"/>
                        </a:rPr>
                        <a:t>Итоговая оценка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1600" i="1">
                          <a:effectLst/>
                          <a:latin typeface="Times New Roman" panose="02020603050405020304" pitchFamily="18" charset="0"/>
                          <a:ea typeface="Times New Roman" panose="02020603050405020304" pitchFamily="18" charset="0"/>
                          <a:cs typeface="Times New Roman" panose="02020603050405020304" pitchFamily="18" charset="0"/>
                        </a:rPr>
                        <a:t>(заполняется учителем)</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Стрелка вниз 5"/>
          <p:cNvSpPr/>
          <p:nvPr/>
        </p:nvSpPr>
        <p:spPr>
          <a:xfrm rot="2779057">
            <a:off x="6595045" y="2857373"/>
            <a:ext cx="300355" cy="539750"/>
          </a:xfrm>
          <a:prstGeom prst="downArrow">
            <a:avLst/>
          </a:prstGeom>
          <a:solidFill>
            <a:srgbClr val="002060"/>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7" name="Прямоугольник 6"/>
          <p:cNvSpPr/>
          <p:nvPr/>
        </p:nvSpPr>
        <p:spPr>
          <a:xfrm>
            <a:off x="8842248" y="421424"/>
            <a:ext cx="3246120" cy="6001643"/>
          </a:xfrm>
          <a:prstGeom prst="rect">
            <a:avLst/>
          </a:prstGeom>
        </p:spPr>
        <p:txBody>
          <a:bodyPr wrap="square">
            <a:spAutoFit/>
          </a:bodyPr>
          <a:lstStyle/>
          <a:p>
            <a:pPr algn="ctr"/>
            <a:r>
              <a:rPr lang="ru-RU" sz="1600" dirty="0">
                <a:latin typeface="Times New Roman" panose="02020603050405020304" pitchFamily="18" charset="0"/>
                <a:cs typeface="Times New Roman" panose="02020603050405020304" pitchFamily="18" charset="0"/>
              </a:rPr>
              <a:t>Критерии само- и </a:t>
            </a:r>
            <a:r>
              <a:rPr lang="ru-RU" sz="1600" dirty="0" err="1">
                <a:latin typeface="Times New Roman" panose="02020603050405020304" pitchFamily="18" charset="0"/>
                <a:cs typeface="Times New Roman" panose="02020603050405020304" pitchFamily="18" charset="0"/>
              </a:rPr>
              <a:t>взаимооценивания</a:t>
            </a:r>
            <a:r>
              <a:rPr lang="ru-RU" sz="1600" dirty="0">
                <a:latin typeface="Times New Roman" panose="02020603050405020304" pitchFamily="18" charset="0"/>
                <a:cs typeface="Times New Roman" panose="02020603050405020304" pitchFamily="18" charset="0"/>
              </a:rPr>
              <a:t> работы в группе</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0 баллов – не принимал(а) участия в работе группы</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1-2 балла – минимальное участие в работе группы, присутствовали единичные высказывания</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3 балла – среднее участие в работе группы, мнение высказывал(а), но в обсуждении не принимал(а) участия</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4 балла – мнение высказывал(а), в обсуждении участвовал(а), но не всегда активно</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5 баллов – активно принимал(а) участие в работе группы, высказывал(а) мнение, участвовал(а) в обсуждении</a:t>
            </a:r>
          </a:p>
        </p:txBody>
      </p:sp>
    </p:spTree>
    <p:extLst>
      <p:ext uri="{BB962C8B-B14F-4D97-AF65-F5344CB8AC3E}">
        <p14:creationId xmlns:p14="http://schemas.microsoft.com/office/powerpoint/2010/main" val="2647730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877" y="682628"/>
            <a:ext cx="8911687" cy="1280890"/>
          </a:xfrm>
        </p:spPr>
        <p:txBody>
          <a:bodyPr>
            <a:noAutofit/>
          </a:bodyPr>
          <a:lstStyle/>
          <a:p>
            <a:pPr algn="ctr"/>
            <a:r>
              <a:rPr lang="ru-RU" sz="5400" b="1" dirty="0">
                <a:solidFill>
                  <a:schemeClr val="tx1"/>
                </a:solidFill>
                <a:latin typeface="Monotype Corsiva" panose="03010101010201010101" pitchFamily="66" charset="0"/>
              </a:rPr>
              <a:t>Рефлексия</a:t>
            </a:r>
            <a:br>
              <a:rPr lang="ru-RU" sz="5400" b="1" dirty="0">
                <a:solidFill>
                  <a:schemeClr val="tx1"/>
                </a:solidFill>
                <a:latin typeface="Monotype Corsiva" panose="03010101010201010101" pitchFamily="66" charset="0"/>
              </a:rPr>
            </a:br>
            <a:endParaRPr lang="ru-RU" sz="5400" b="1" dirty="0">
              <a:solidFill>
                <a:schemeClr val="tx1"/>
              </a:solidFill>
              <a:latin typeface="Monotype Corsiva" panose="03010101010201010101" pitchFamily="66"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06213250"/>
              </p:ext>
            </p:extLst>
          </p:nvPr>
        </p:nvGraphicFramePr>
        <p:xfrm>
          <a:off x="2557023" y="2091534"/>
          <a:ext cx="7826566" cy="3797718"/>
        </p:xfrm>
        <a:graphic>
          <a:graphicData uri="http://schemas.openxmlformats.org/drawingml/2006/table">
            <a:tbl>
              <a:tblPr firstRow="1" firstCol="1" bandRow="1"/>
              <a:tblGrid>
                <a:gridCol w="3497155"/>
                <a:gridCol w="1454346"/>
                <a:gridCol w="1487972"/>
                <a:gridCol w="1387093"/>
              </a:tblGrid>
              <a:tr h="717829">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Очень хорошо</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Частично</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Не очень хорошо</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7829">
                <a:tc>
                  <a:txBody>
                    <a:bodyPr/>
                    <a:lstStyle/>
                    <a:p>
                      <a:pP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Я знаю, как образуется форма будущего времени </a:t>
                      </a:r>
                      <a:r>
                        <a:rPr lang="ru-RU" sz="1800" b="1" dirty="0" err="1">
                          <a:effectLst/>
                          <a:latin typeface="Times New Roman" panose="02020603050405020304" pitchFamily="18" charset="0"/>
                          <a:ea typeface="Times New Roman" panose="02020603050405020304" pitchFamily="18" charset="0"/>
                          <a:cs typeface="Times New Roman" panose="02020603050405020304" pitchFamily="18" charset="0"/>
                        </a:rPr>
                        <a:t>Futur</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I</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7829">
                <a:tc>
                  <a:txBody>
                    <a:bodyPr/>
                    <a:lstStyle/>
                    <a:p>
                      <a:pP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Я умею спрягать глагол werden (изменять по лицам и числам)</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7829">
                <a:tc>
                  <a:txBody>
                    <a:bodyPr/>
                    <a:lstStyle/>
                    <a:p>
                      <a:pP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Я умею употреблять глагол werden в предложении</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7829">
                <a:tc>
                  <a:txBody>
                    <a:bodyPr/>
                    <a:lstStyle/>
                    <a:p>
                      <a:pP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Я умею составлять предложения в будущем времени</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75774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rot="20531312">
            <a:off x="2513870" y="1397920"/>
            <a:ext cx="6981398" cy="3170099"/>
          </a:xfrm>
          <a:prstGeom prst="rect">
            <a:avLst/>
          </a:prstGeom>
          <a:noFill/>
        </p:spPr>
        <p:txBody>
          <a:bodyPr wrap="none" lIns="91440" tIns="45720" rIns="91440" bIns="45720">
            <a:spAutoFit/>
          </a:bodyPr>
          <a:lstStyle/>
          <a:p>
            <a:pPr algn="ctr"/>
            <a:r>
              <a:rPr lang="de-DE" sz="10000" b="1" cap="none" spc="0" dirty="0" smtClean="0">
                <a:ln w="0"/>
                <a:effectLst>
                  <a:outerShdw blurRad="38100" dist="19050" dir="2700000" algn="tl" rotWithShape="0">
                    <a:schemeClr val="dk1">
                      <a:alpha val="40000"/>
                    </a:schemeClr>
                  </a:outerShdw>
                </a:effectLst>
                <a:latin typeface="Monotype Corsiva" panose="03010101010201010101" pitchFamily="66" charset="0"/>
              </a:rPr>
              <a:t>Vielen Dank </a:t>
            </a:r>
          </a:p>
          <a:p>
            <a:pPr algn="ctr"/>
            <a:r>
              <a:rPr lang="de-DE" sz="10000" b="1" cap="none" spc="0" dirty="0" smtClean="0">
                <a:ln w="0"/>
                <a:effectLst>
                  <a:outerShdw blurRad="38100" dist="19050" dir="2700000" algn="tl" rotWithShape="0">
                    <a:schemeClr val="dk1">
                      <a:alpha val="40000"/>
                    </a:schemeClr>
                  </a:outerShdw>
                </a:effectLst>
                <a:latin typeface="Monotype Corsiva" panose="03010101010201010101" pitchFamily="66" charset="0"/>
              </a:rPr>
              <a:t>für die Stunde!</a:t>
            </a:r>
            <a:endParaRPr lang="ru-RU" sz="10000" b="1" cap="none" spc="0" dirty="0">
              <a:ln w="0"/>
              <a:effectLst>
                <a:outerShdw blurRad="38100" dist="19050" dir="2700000" algn="tl" rotWithShape="0">
                  <a:schemeClr val="dk1">
                    <a:alpha val="40000"/>
                  </a:schemeClr>
                </a:outerShdw>
              </a:effectLst>
              <a:latin typeface="Monotype Corsiva" panose="03010101010201010101" pitchFamily="66" charset="0"/>
            </a:endParaRPr>
          </a:p>
        </p:txBody>
      </p:sp>
      <p:pic>
        <p:nvPicPr>
          <p:cNvPr id="5" name="Рисунок 4"/>
          <p:cNvPicPr>
            <a:picLocks noChangeAspect="1"/>
          </p:cNvPicPr>
          <p:nvPr/>
        </p:nvPicPr>
        <p:blipFill>
          <a:blip r:embed="rId2"/>
          <a:stretch>
            <a:fillRect/>
          </a:stretch>
        </p:blipFill>
        <p:spPr>
          <a:xfrm>
            <a:off x="8714231" y="3790875"/>
            <a:ext cx="2990977" cy="2582615"/>
          </a:xfrm>
          <a:prstGeom prst="rect">
            <a:avLst/>
          </a:prstGeom>
        </p:spPr>
      </p:pic>
    </p:spTree>
    <p:extLst>
      <p:ext uri="{BB962C8B-B14F-4D97-AF65-F5344CB8AC3E}">
        <p14:creationId xmlns:p14="http://schemas.microsoft.com/office/powerpoint/2010/main" val="2202490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768276" y="617734"/>
            <a:ext cx="6096000" cy="5632311"/>
          </a:xfrm>
          <a:prstGeom prst="rect">
            <a:avLst/>
          </a:prstGeom>
        </p:spPr>
        <p:txBody>
          <a:bodyPr>
            <a:spAutoFit/>
          </a:bodyPr>
          <a:lstStyle/>
          <a:p>
            <a:r>
              <a:rPr lang="de-DE" sz="2000" dirty="0">
                <a:latin typeface="Times New Roman" panose="02020603050405020304" pitchFamily="18" charset="0"/>
                <a:cs typeface="Times New Roman" panose="02020603050405020304" pitchFamily="18" charset="0"/>
              </a:rPr>
              <a:t>1.	Sie </a:t>
            </a:r>
            <a:r>
              <a:rPr lang="de-DE" sz="2000" dirty="0" smtClean="0">
                <a:latin typeface="Times New Roman" panose="02020603050405020304" pitchFamily="18" charset="0"/>
                <a:cs typeface="Times New Roman" panose="02020603050405020304" pitchFamily="18" charset="0"/>
              </a:rPr>
              <a:t>blöken, </a:t>
            </a:r>
            <a:r>
              <a:rPr lang="de-DE" sz="2000" dirty="0">
                <a:latin typeface="Times New Roman" panose="02020603050405020304" pitchFamily="18" charset="0"/>
                <a:cs typeface="Times New Roman" panose="02020603050405020304" pitchFamily="18" charset="0"/>
              </a:rPr>
              <a:t>springen und laufen,</a:t>
            </a:r>
          </a:p>
          <a:p>
            <a:r>
              <a:rPr lang="de-DE" sz="2000" dirty="0">
                <a:latin typeface="Times New Roman" panose="02020603050405020304" pitchFamily="18" charset="0"/>
                <a:cs typeface="Times New Roman" panose="02020603050405020304" pitchFamily="18" charset="0"/>
              </a:rPr>
              <a:t>Das sind die weißen … 	</a:t>
            </a:r>
            <a:r>
              <a:rPr lang="de-DE" sz="2000" dirty="0" smtClean="0">
                <a:latin typeface="Times New Roman" panose="02020603050405020304" pitchFamily="18" charset="0"/>
                <a:cs typeface="Times New Roman" panose="02020603050405020304" pitchFamily="18" charset="0"/>
              </a:rPr>
              <a:t>                </a:t>
            </a:r>
          </a:p>
          <a:p>
            <a:r>
              <a:rPr lang="de-DE" sz="2000" dirty="0" smtClean="0">
                <a:latin typeface="Times New Roman" panose="02020603050405020304" pitchFamily="18" charset="0"/>
                <a:cs typeface="Times New Roman" panose="02020603050405020304" pitchFamily="18" charset="0"/>
              </a:rPr>
              <a:t>                                       </a:t>
            </a:r>
            <a:r>
              <a:rPr lang="de-DE" sz="2000" b="1" dirty="0" smtClean="0">
                <a:solidFill>
                  <a:srgbClr val="FF0000"/>
                </a:solidFill>
                <a:latin typeface="Times New Roman" panose="02020603050405020304" pitchFamily="18" charset="0"/>
                <a:cs typeface="Times New Roman" panose="02020603050405020304" pitchFamily="18" charset="0"/>
              </a:rPr>
              <a:t>SCHAFE</a:t>
            </a:r>
            <a:endParaRPr lang="de-DE" sz="2000" dirty="0">
              <a:solidFill>
                <a:srgbClr val="FF0000"/>
              </a:solidFill>
              <a:latin typeface="Times New Roman" panose="02020603050405020304" pitchFamily="18" charset="0"/>
              <a:cs typeface="Times New Roman" panose="02020603050405020304" pitchFamily="18" charset="0"/>
            </a:endParaRPr>
          </a:p>
          <a:p>
            <a:r>
              <a:rPr lang="de-DE" sz="2000" dirty="0">
                <a:latin typeface="Times New Roman" panose="02020603050405020304" pitchFamily="18" charset="0"/>
                <a:cs typeface="Times New Roman" panose="02020603050405020304" pitchFamily="18" charset="0"/>
              </a:rPr>
              <a:t>2.	Im Hof und auf der Weide</a:t>
            </a:r>
          </a:p>
          <a:p>
            <a:r>
              <a:rPr lang="de-DE" sz="2000" dirty="0">
                <a:latin typeface="Times New Roman" panose="02020603050405020304" pitchFamily="18" charset="0"/>
                <a:cs typeface="Times New Roman" panose="02020603050405020304" pitchFamily="18" charset="0"/>
              </a:rPr>
              <a:t>Das … </a:t>
            </a:r>
            <a:r>
              <a:rPr lang="de-DE" sz="2000" dirty="0" smtClean="0">
                <a:latin typeface="Times New Roman" panose="02020603050405020304" pitchFamily="18" charset="0"/>
                <a:cs typeface="Times New Roman" panose="02020603050405020304" pitchFamily="18" charset="0"/>
              </a:rPr>
              <a:t>pickt </a:t>
            </a:r>
            <a:r>
              <a:rPr lang="de-DE" sz="2000" dirty="0">
                <a:latin typeface="Times New Roman" panose="02020603050405020304" pitchFamily="18" charset="0"/>
                <a:cs typeface="Times New Roman" panose="02020603050405020304" pitchFamily="18" charset="0"/>
              </a:rPr>
              <a:t>gern Getreide.</a:t>
            </a:r>
          </a:p>
          <a:p>
            <a:r>
              <a:rPr lang="de-DE" sz="2000" b="1" dirty="0" smtClean="0">
                <a:solidFill>
                  <a:srgbClr val="FF0000"/>
                </a:solidFill>
                <a:latin typeface="Times New Roman" panose="02020603050405020304" pitchFamily="18" charset="0"/>
                <a:cs typeface="Times New Roman" panose="02020603050405020304" pitchFamily="18" charset="0"/>
              </a:rPr>
              <a:t>                                       HUHN   </a:t>
            </a:r>
            <a:endParaRPr lang="de-DE" sz="2000" b="1" dirty="0">
              <a:solidFill>
                <a:srgbClr val="FF0000"/>
              </a:solidFill>
              <a:latin typeface="Times New Roman" panose="02020603050405020304" pitchFamily="18" charset="0"/>
              <a:cs typeface="Times New Roman" panose="02020603050405020304" pitchFamily="18" charset="0"/>
            </a:endParaRPr>
          </a:p>
          <a:p>
            <a:r>
              <a:rPr lang="de-DE" sz="2000" dirty="0">
                <a:latin typeface="Times New Roman" panose="02020603050405020304" pitchFamily="18" charset="0"/>
                <a:cs typeface="Times New Roman" panose="02020603050405020304" pitchFamily="18" charset="0"/>
              </a:rPr>
              <a:t>3.	Bunte, kleine Elemente </a:t>
            </a:r>
          </a:p>
          <a:p>
            <a:r>
              <a:rPr lang="de-DE" sz="2000" dirty="0">
                <a:latin typeface="Times New Roman" panose="02020603050405020304" pitchFamily="18" charset="0"/>
                <a:cs typeface="Times New Roman" panose="02020603050405020304" pitchFamily="18" charset="0"/>
              </a:rPr>
              <a:t>Sind im Wasser. Das sind ... </a:t>
            </a:r>
          </a:p>
          <a:p>
            <a:r>
              <a:rPr lang="de-DE" sz="2000" b="1" dirty="0" smtClean="0">
                <a:solidFill>
                  <a:srgbClr val="FF0000"/>
                </a:solidFill>
                <a:latin typeface="Times New Roman" panose="02020603050405020304" pitchFamily="18" charset="0"/>
                <a:cs typeface="Times New Roman" panose="02020603050405020304" pitchFamily="18" charset="0"/>
              </a:rPr>
              <a:t>                                       ENTEN</a:t>
            </a:r>
            <a:endParaRPr lang="de-DE" sz="2000" b="1" dirty="0">
              <a:solidFill>
                <a:srgbClr val="FF0000"/>
              </a:solidFill>
              <a:latin typeface="Times New Roman" panose="02020603050405020304" pitchFamily="18" charset="0"/>
              <a:cs typeface="Times New Roman" panose="02020603050405020304" pitchFamily="18" charset="0"/>
            </a:endParaRPr>
          </a:p>
          <a:p>
            <a:r>
              <a:rPr lang="de-DE" sz="2000" dirty="0">
                <a:latin typeface="Times New Roman" panose="02020603050405020304" pitchFamily="18" charset="0"/>
                <a:cs typeface="Times New Roman" panose="02020603050405020304" pitchFamily="18" charset="0"/>
              </a:rPr>
              <a:t>4.	Sie brüllt ⃰ so laut: «</a:t>
            </a:r>
            <a:r>
              <a:rPr lang="de-DE" sz="2000" dirty="0" err="1">
                <a:latin typeface="Times New Roman" panose="02020603050405020304" pitchFamily="18" charset="0"/>
                <a:cs typeface="Times New Roman" panose="02020603050405020304" pitchFamily="18" charset="0"/>
              </a:rPr>
              <a:t>Mu-mu</a:t>
            </a:r>
            <a:r>
              <a:rPr lang="de-DE" sz="2000" dirty="0">
                <a:latin typeface="Times New Roman" panose="02020603050405020304" pitchFamily="18" charset="0"/>
                <a:cs typeface="Times New Roman" panose="02020603050405020304" pitchFamily="18" charset="0"/>
              </a:rPr>
              <a:t>»,</a:t>
            </a:r>
          </a:p>
          <a:p>
            <a:r>
              <a:rPr lang="de-DE" sz="2000" dirty="0">
                <a:latin typeface="Times New Roman" panose="02020603050405020304" pitchFamily="18" charset="0"/>
                <a:cs typeface="Times New Roman" panose="02020603050405020304" pitchFamily="18" charset="0"/>
              </a:rPr>
              <a:t>Das ist natürlich die … </a:t>
            </a:r>
          </a:p>
          <a:p>
            <a:r>
              <a:rPr lang="de-DE" sz="2000" dirty="0" smtClean="0">
                <a:solidFill>
                  <a:srgbClr val="FF0000"/>
                </a:solidFill>
                <a:latin typeface="Times New Roman" panose="02020603050405020304" pitchFamily="18" charset="0"/>
                <a:cs typeface="Times New Roman" panose="02020603050405020304" pitchFamily="18" charset="0"/>
              </a:rPr>
              <a:t>                                       </a:t>
            </a:r>
            <a:r>
              <a:rPr lang="de-DE" sz="2000" b="1" dirty="0" smtClean="0">
                <a:solidFill>
                  <a:srgbClr val="FF0000"/>
                </a:solidFill>
                <a:latin typeface="Times New Roman" panose="02020603050405020304" pitchFamily="18" charset="0"/>
                <a:cs typeface="Times New Roman" panose="02020603050405020304" pitchFamily="18" charset="0"/>
              </a:rPr>
              <a:t>KUH</a:t>
            </a:r>
            <a:endParaRPr lang="de-DE" sz="2000" b="1" dirty="0">
              <a:solidFill>
                <a:srgbClr val="FF0000"/>
              </a:solidFill>
              <a:latin typeface="Times New Roman" panose="02020603050405020304" pitchFamily="18" charset="0"/>
              <a:cs typeface="Times New Roman" panose="02020603050405020304" pitchFamily="18" charset="0"/>
            </a:endParaRPr>
          </a:p>
          <a:p>
            <a:r>
              <a:rPr lang="de-DE" sz="2000" dirty="0">
                <a:latin typeface="Times New Roman" panose="02020603050405020304" pitchFamily="18" charset="0"/>
                <a:cs typeface="Times New Roman" panose="02020603050405020304" pitchFamily="18" charset="0"/>
              </a:rPr>
              <a:t>5.	Laufen, springen durch die Erde </a:t>
            </a:r>
          </a:p>
          <a:p>
            <a:r>
              <a:rPr lang="de-DE" sz="2000" dirty="0">
                <a:latin typeface="Times New Roman" panose="02020603050405020304" pitchFamily="18" charset="0"/>
                <a:cs typeface="Times New Roman" panose="02020603050405020304" pitchFamily="18" charset="0"/>
              </a:rPr>
              <a:t>Starke, schöne, kluge … </a:t>
            </a:r>
          </a:p>
          <a:p>
            <a:r>
              <a:rPr lang="de-DE" sz="2000" b="1" dirty="0" smtClean="0">
                <a:solidFill>
                  <a:srgbClr val="FF0000"/>
                </a:solidFill>
                <a:latin typeface="Times New Roman" panose="02020603050405020304" pitchFamily="18" charset="0"/>
                <a:cs typeface="Times New Roman" panose="02020603050405020304" pitchFamily="18" charset="0"/>
              </a:rPr>
              <a:t>                                       PFERDE</a:t>
            </a:r>
            <a:endParaRPr lang="de-DE" sz="2000" b="1" dirty="0">
              <a:solidFill>
                <a:srgbClr val="FF0000"/>
              </a:solidFill>
              <a:latin typeface="Times New Roman" panose="02020603050405020304" pitchFamily="18" charset="0"/>
              <a:cs typeface="Times New Roman" panose="02020603050405020304" pitchFamily="18" charset="0"/>
            </a:endParaRPr>
          </a:p>
          <a:p>
            <a:r>
              <a:rPr lang="de-DE" sz="2000" dirty="0">
                <a:latin typeface="Times New Roman" panose="02020603050405020304" pitchFamily="18" charset="0"/>
                <a:cs typeface="Times New Roman" panose="02020603050405020304" pitchFamily="18" charset="0"/>
              </a:rPr>
              <a:t>6.	In dem Hofe sind alleine </a:t>
            </a:r>
          </a:p>
          <a:p>
            <a:r>
              <a:rPr lang="de-DE" sz="2000" dirty="0">
                <a:latin typeface="Times New Roman" panose="02020603050405020304" pitchFamily="18" charset="0"/>
                <a:cs typeface="Times New Roman" panose="02020603050405020304" pitchFamily="18" charset="0"/>
              </a:rPr>
              <a:t>Schmutzige und große ... </a:t>
            </a:r>
            <a:endParaRPr lang="de-DE" sz="2000" dirty="0" smtClean="0">
              <a:latin typeface="Times New Roman" panose="02020603050405020304" pitchFamily="18" charset="0"/>
              <a:cs typeface="Times New Roman" panose="02020603050405020304" pitchFamily="18" charset="0"/>
            </a:endParaRPr>
          </a:p>
          <a:p>
            <a:r>
              <a:rPr lang="de-DE" sz="2000" b="1" dirty="0">
                <a:solidFill>
                  <a:srgbClr val="FF0000"/>
                </a:solidFill>
                <a:latin typeface="Times New Roman" panose="02020603050405020304" pitchFamily="18" charset="0"/>
                <a:cs typeface="Times New Roman" panose="02020603050405020304" pitchFamily="18" charset="0"/>
              </a:rPr>
              <a:t> </a:t>
            </a:r>
            <a:r>
              <a:rPr lang="de-DE" sz="2000" b="1" dirty="0" smtClean="0">
                <a:solidFill>
                  <a:srgbClr val="FF0000"/>
                </a:solidFill>
                <a:latin typeface="Times New Roman" panose="02020603050405020304" pitchFamily="18" charset="0"/>
                <a:cs typeface="Times New Roman" panose="02020603050405020304" pitchFamily="18" charset="0"/>
              </a:rPr>
              <a:t>                                      SCHWEINE</a:t>
            </a:r>
            <a:endParaRPr lang="de-DE" sz="2000" b="1" dirty="0">
              <a:solidFill>
                <a:srgbClr val="FF0000"/>
              </a:solidFill>
              <a:latin typeface="Times New Roman" panose="02020603050405020304" pitchFamily="18" charset="0"/>
              <a:cs typeface="Times New Roman" panose="02020603050405020304" pitchFamily="18" charset="0"/>
            </a:endParaRPr>
          </a:p>
        </p:txBody>
      </p:sp>
      <p:graphicFrame>
        <p:nvGraphicFramePr>
          <p:cNvPr id="13" name="Таблица 12"/>
          <p:cNvGraphicFramePr>
            <a:graphicFrameLocks noGrp="1"/>
          </p:cNvGraphicFramePr>
          <p:nvPr>
            <p:extLst>
              <p:ext uri="{D42A27DB-BD31-4B8C-83A1-F6EECF244321}">
                <p14:modId xmlns:p14="http://schemas.microsoft.com/office/powerpoint/2010/main" val="3576071259"/>
              </p:ext>
            </p:extLst>
          </p:nvPr>
        </p:nvGraphicFramePr>
        <p:xfrm>
          <a:off x="6126479" y="1314026"/>
          <a:ext cx="5597144" cy="3566160"/>
        </p:xfrm>
        <a:graphic>
          <a:graphicData uri="http://schemas.openxmlformats.org/drawingml/2006/table">
            <a:tbl>
              <a:tblPr firstRow="1" bandRow="1">
                <a:tableStyleId>{5C22544A-7EE6-4342-B048-85BDC9FD1C3A}</a:tableStyleId>
              </a:tblPr>
              <a:tblGrid>
                <a:gridCol w="799592"/>
                <a:gridCol w="799592"/>
                <a:gridCol w="799592"/>
                <a:gridCol w="799592"/>
                <a:gridCol w="799592"/>
                <a:gridCol w="799592"/>
                <a:gridCol w="799592"/>
              </a:tblGrid>
              <a:tr h="370840">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6</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1</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S</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S</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5</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C</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C</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3</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P</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H</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H</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2</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4</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F</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W</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A</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H</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N</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K</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r>
                        <a:rPr lang="de-DE" sz="2000" b="1" i="0" dirty="0" smtClean="0">
                          <a:solidFill>
                            <a:srgbClr val="FF0000"/>
                          </a:solidFill>
                          <a:latin typeface="Times New Roman" panose="02020603050405020304" pitchFamily="18" charset="0"/>
                          <a:cs typeface="Times New Roman" panose="02020603050405020304" pitchFamily="18" charset="0"/>
                        </a:rPr>
                        <a:t>F</a:t>
                      </a:r>
                      <a:endParaRPr lang="ru-RU" sz="2000" b="1" i="0"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r>
                        <a:rPr lang="de-DE" sz="2000" b="1" dirty="0" smtClean="0">
                          <a:solidFill>
                            <a:srgbClr val="FF0000"/>
                          </a:solidFill>
                          <a:latin typeface="Times New Roman" panose="02020603050405020304" pitchFamily="18" charset="0"/>
                          <a:cs typeface="Times New Roman" panose="02020603050405020304" pitchFamily="18" charset="0"/>
                        </a:rPr>
                        <a:t>U</a:t>
                      </a: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r>
                        <a:rPr lang="de-DE" sz="2000" b="1" dirty="0" smtClean="0">
                          <a:solidFill>
                            <a:srgbClr val="FF0000"/>
                          </a:solidFill>
                          <a:latin typeface="Times New Roman" panose="02020603050405020304" pitchFamily="18" charset="0"/>
                          <a:cs typeface="Times New Roman" panose="02020603050405020304" pitchFamily="18" charset="0"/>
                        </a:rPr>
                        <a:t>T</a:t>
                      </a: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r>
                        <a:rPr lang="de-DE" sz="2000" b="1" dirty="0" smtClean="0">
                          <a:solidFill>
                            <a:srgbClr val="FF0000"/>
                          </a:solidFill>
                          <a:latin typeface="Times New Roman" panose="02020603050405020304" pitchFamily="18" charset="0"/>
                          <a:cs typeface="Times New Roman" panose="02020603050405020304" pitchFamily="18" charset="0"/>
                        </a:rPr>
                        <a:t>U</a:t>
                      </a: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r>
                        <a:rPr lang="de-DE" sz="2000" b="1" dirty="0" smtClean="0">
                          <a:solidFill>
                            <a:srgbClr val="FF0000"/>
                          </a:solidFill>
                          <a:latin typeface="Times New Roman" panose="02020603050405020304" pitchFamily="18" charset="0"/>
                          <a:cs typeface="Times New Roman" panose="02020603050405020304" pitchFamily="18" charset="0"/>
                        </a:rPr>
                        <a:t>R</a:t>
                      </a: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c>
                  <a:txBody>
                    <a:bodyPr/>
                    <a:lstStyle/>
                    <a:p>
                      <a:pPr algn="ctr"/>
                      <a:r>
                        <a:rPr lang="de-DE" sz="2000" b="1" dirty="0" smtClean="0">
                          <a:solidFill>
                            <a:srgbClr val="FF0000"/>
                          </a:solidFill>
                          <a:latin typeface="Times New Roman" panose="02020603050405020304" pitchFamily="18" charset="0"/>
                          <a:cs typeface="Times New Roman" panose="02020603050405020304" pitchFamily="18" charset="0"/>
                        </a:rPr>
                        <a:t>I</a:t>
                      </a:r>
                      <a:endParaRPr lang="ru-RU" sz="2000" b="1" dirty="0">
                        <a:solidFill>
                          <a:srgbClr val="FF0000"/>
                        </a:solidFill>
                        <a:latin typeface="Times New Roman" panose="02020603050405020304" pitchFamily="18" charset="0"/>
                        <a:cs typeface="Times New Roman" panose="02020603050405020304" pitchFamily="18" charset="0"/>
                      </a:endParaRPr>
                    </a:p>
                  </a:txBody>
                  <a:tcPr>
                    <a:solidFill>
                      <a:srgbClr val="92D050"/>
                    </a:solidFill>
                  </a:tcPr>
                </a:tc>
              </a:tr>
              <a:tr h="370840">
                <a:tc>
                  <a:txBody>
                    <a:bodyPr/>
                    <a:lstStyle/>
                    <a:p>
                      <a:pPr algn="ctr"/>
                      <a:r>
                        <a:rPr lang="de-DE" sz="2000" b="1" i="0" dirty="0" smtClean="0">
                          <a:solidFill>
                            <a:schemeClr val="tx1"/>
                          </a:solidFill>
                          <a:latin typeface="Times New Roman" panose="02020603050405020304" pitchFamily="18" charset="0"/>
                          <a:cs typeface="Times New Roman" panose="02020603050405020304" pitchFamily="18" charset="0"/>
                        </a:rPr>
                        <a:t>E</a:t>
                      </a:r>
                      <a:endParaRPr lang="ru-RU" sz="2000" b="1" i="0"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H</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H</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D</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N</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r h="370840">
                <a:tc>
                  <a:txBody>
                    <a:bodyPr/>
                    <a:lstStyle/>
                    <a:p>
                      <a:pPr algn="ctr"/>
                      <a:endParaRPr lang="ru-RU" sz="2000" b="1">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N</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N</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de-DE" sz="2000" b="1" dirty="0" smtClean="0">
                          <a:solidFill>
                            <a:schemeClr val="tx1"/>
                          </a:solidFill>
                          <a:latin typeface="Times New Roman" panose="02020603050405020304" pitchFamily="18" charset="0"/>
                          <a:cs typeface="Times New Roman" panose="02020603050405020304" pitchFamily="18" charset="0"/>
                        </a:rPr>
                        <a:t>E</a:t>
                      </a:r>
                      <a:endParaRPr lang="ru-RU" sz="2000" b="1" dirty="0">
                        <a:solidFill>
                          <a:schemeClr val="tx1"/>
                        </a:solidFill>
                        <a:latin typeface="Times New Roman" panose="02020603050405020304" pitchFamily="18" charset="0"/>
                        <a:cs typeface="Times New Roman" panose="02020603050405020304" pitchFamily="18" charset="0"/>
                      </a:endParaRPr>
                    </a:p>
                  </a:txBody>
                  <a:tcPr>
                    <a:solidFill>
                      <a:schemeClr val="bg2">
                        <a:lumMod val="90000"/>
                      </a:schemeClr>
                    </a:solidFill>
                  </a:tcPr>
                </a:tc>
              </a:tr>
            </a:tbl>
          </a:graphicData>
        </a:graphic>
      </p:graphicFrame>
    </p:spTree>
    <p:extLst>
      <p:ext uri="{BB962C8B-B14F-4D97-AF65-F5344CB8AC3E}">
        <p14:creationId xmlns:p14="http://schemas.microsoft.com/office/powerpoint/2010/main" val="938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4" end="1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17" end="1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de-DE" sz="4400" b="1" dirty="0" smtClean="0">
                <a:solidFill>
                  <a:schemeClr val="tx1"/>
                </a:solidFill>
                <a:latin typeface="Monotype Corsiva" panose="03010101010201010101" pitchFamily="66" charset="0"/>
              </a:rPr>
              <a:t>Das Thema</a:t>
            </a:r>
            <a:endParaRPr lang="ru-RU" sz="4400" b="1" dirty="0">
              <a:solidFill>
                <a:schemeClr val="tx1"/>
              </a:solidFill>
              <a:latin typeface="Monotype Corsiva" panose="03010101010201010101" pitchFamily="66" charset="0"/>
            </a:endParaRPr>
          </a:p>
        </p:txBody>
      </p:sp>
      <p:sp>
        <p:nvSpPr>
          <p:cNvPr id="6" name="Объект 5"/>
          <p:cNvSpPr>
            <a:spLocks noGrp="1"/>
          </p:cNvSpPr>
          <p:nvPr>
            <p:ph idx="1"/>
          </p:nvPr>
        </p:nvSpPr>
        <p:spPr/>
        <p:txBody>
          <a:bodyPr/>
          <a:lstStyle/>
          <a:p>
            <a:pPr marL="0" indent="0" algn="ctr">
              <a:buNone/>
            </a:pPr>
            <a:r>
              <a:rPr lang="ru-RU" sz="8800" b="1" dirty="0" smtClean="0">
                <a:solidFill>
                  <a:schemeClr val="tx1"/>
                </a:solidFill>
                <a:latin typeface="Monotype Corsiva" panose="03010101010201010101" pitchFamily="66" charset="0"/>
              </a:rPr>
              <a:t>«</a:t>
            </a:r>
            <a:r>
              <a:rPr lang="de-DE" sz="8800" b="1" dirty="0" smtClean="0">
                <a:solidFill>
                  <a:schemeClr val="tx1"/>
                </a:solidFill>
                <a:latin typeface="Monotype Corsiva" panose="03010101010201010101" pitchFamily="66" charset="0"/>
              </a:rPr>
              <a:t>Futur I</a:t>
            </a:r>
            <a:r>
              <a:rPr lang="ru-RU" sz="8800" b="1" dirty="0" smtClean="0">
                <a:solidFill>
                  <a:schemeClr val="tx1"/>
                </a:solidFill>
                <a:latin typeface="Monotype Corsiva" panose="03010101010201010101" pitchFamily="66" charset="0"/>
              </a:rPr>
              <a:t>»</a:t>
            </a:r>
          </a:p>
          <a:p>
            <a:pPr marL="0" indent="0" algn="ctr">
              <a:buNone/>
            </a:pPr>
            <a:r>
              <a:rPr lang="ru-RU" sz="7200" b="1" dirty="0" smtClean="0">
                <a:solidFill>
                  <a:schemeClr val="tx1"/>
                </a:solidFill>
                <a:latin typeface="Monotype Corsiva" panose="03010101010201010101" pitchFamily="66" charset="0"/>
              </a:rPr>
              <a:t>«Будущее время»</a:t>
            </a:r>
            <a:endParaRPr lang="ru-RU" sz="7200" b="1" dirty="0">
              <a:solidFill>
                <a:schemeClr val="tx1"/>
              </a:solidFill>
              <a:latin typeface="Monotype Corsiva" panose="03010101010201010101" pitchFamily="66" charset="0"/>
            </a:endParaRPr>
          </a:p>
        </p:txBody>
      </p:sp>
    </p:spTree>
    <p:extLst>
      <p:ext uri="{BB962C8B-B14F-4D97-AF65-F5344CB8AC3E}">
        <p14:creationId xmlns:p14="http://schemas.microsoft.com/office/powerpoint/2010/main" val="3340521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42616" y="330641"/>
            <a:ext cx="8074152" cy="6063348"/>
          </a:xfrm>
        </p:spPr>
      </p:pic>
      <p:sp>
        <p:nvSpPr>
          <p:cNvPr id="5" name="Прямоугольник 4"/>
          <p:cNvSpPr/>
          <p:nvPr/>
        </p:nvSpPr>
        <p:spPr>
          <a:xfrm>
            <a:off x="2432304" y="1618487"/>
            <a:ext cx="3712464" cy="369332"/>
          </a:xfrm>
          <a:prstGeom prst="rect">
            <a:avLst/>
          </a:prstGeom>
          <a:noFill/>
        </p:spPr>
        <p:txBody>
          <a:bodyPr wrap="square" lIns="91440" tIns="45720" rIns="91440" bIns="45720">
            <a:spAutoFit/>
          </a:bodyPr>
          <a:lstStyle/>
          <a:p>
            <a:pPr algn="ctr"/>
            <a:r>
              <a:rPr lang="de-DE"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Tom Schwarz</a:t>
            </a:r>
            <a:endParaRPr lang="ru-RU"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625080" y="1906631"/>
            <a:ext cx="973343" cy="369332"/>
          </a:xfrm>
          <a:prstGeom prst="rect">
            <a:avLst/>
          </a:prstGeom>
          <a:noFill/>
        </p:spPr>
        <p:txBody>
          <a:bodyPr wrap="none" lIns="91440" tIns="45720" rIns="91440" bIns="45720">
            <a:spAutoFit/>
          </a:bodyPr>
          <a:lstStyle/>
          <a:p>
            <a:pPr algn="ctr"/>
            <a:r>
              <a:rPr lang="de-DE"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Klasse 7</a:t>
            </a:r>
            <a:endParaRPr lang="ru-RU"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3552437" y="2564107"/>
            <a:ext cx="736099" cy="369332"/>
          </a:xfrm>
          <a:prstGeom prst="rect">
            <a:avLst/>
          </a:prstGeom>
          <a:noFill/>
        </p:spPr>
        <p:txBody>
          <a:bodyPr wrap="none" lIns="91440" tIns="45720" rIns="91440" bIns="45720">
            <a:spAutoFit/>
          </a:bodyPr>
          <a:lstStyle/>
          <a:p>
            <a:pPr algn="ctr"/>
            <a:r>
              <a:rPr lang="de-DE"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Hilfe!</a:t>
            </a:r>
            <a:endParaRPr lang="ru-RU"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3017520" y="2999232"/>
            <a:ext cx="7333488" cy="3108543"/>
          </a:xfrm>
          <a:prstGeom prst="rect">
            <a:avLst/>
          </a:prstGeom>
        </p:spPr>
        <p:txBody>
          <a:bodyPr wrap="square">
            <a:spAutoFit/>
          </a:bodyPr>
          <a:lstStyle/>
          <a:p>
            <a:r>
              <a:rPr lang="de-DE" sz="2800" dirty="0" smtClean="0">
                <a:latin typeface="Times New Roman" panose="02020603050405020304" pitchFamily="18" charset="0"/>
                <a:cs typeface="Times New Roman" panose="02020603050405020304" pitchFamily="18" charset="0"/>
              </a:rPr>
              <a:t>	Hallo</a:t>
            </a:r>
            <a:r>
              <a:rPr lang="de-DE" sz="2800" dirty="0">
                <a:latin typeface="Times New Roman" panose="02020603050405020304" pitchFamily="18" charset="0"/>
                <a:cs typeface="Times New Roman" panose="02020603050405020304" pitchFamily="18" charset="0"/>
              </a:rPr>
              <a:t>, Freunde</a:t>
            </a:r>
            <a:r>
              <a:rPr lang="de-DE" sz="2800" dirty="0" smtClean="0">
                <a:latin typeface="Times New Roman" panose="02020603050405020304" pitchFamily="18" charset="0"/>
                <a:cs typeface="Times New Roman" panose="02020603050405020304" pitchFamily="18" charset="0"/>
              </a:rPr>
              <a:t>!</a:t>
            </a:r>
          </a:p>
          <a:p>
            <a:endParaRPr lang="de-DE" sz="2800" dirty="0">
              <a:latin typeface="Times New Roman" panose="02020603050405020304" pitchFamily="18" charset="0"/>
              <a:cs typeface="Times New Roman" panose="02020603050405020304" pitchFamily="18" charset="0"/>
            </a:endParaRPr>
          </a:p>
          <a:p>
            <a:r>
              <a:rPr lang="de-DE" sz="2800" dirty="0" smtClean="0">
                <a:latin typeface="Times New Roman" panose="02020603050405020304" pitchFamily="18" charset="0"/>
                <a:cs typeface="Times New Roman" panose="02020603050405020304" pitchFamily="18" charset="0"/>
              </a:rPr>
              <a:t>	Ich </a:t>
            </a:r>
            <a:r>
              <a:rPr lang="de-DE" sz="2800" dirty="0">
                <a:latin typeface="Times New Roman" panose="02020603050405020304" pitchFamily="18" charset="0"/>
                <a:cs typeface="Times New Roman" panose="02020603050405020304" pitchFamily="18" charset="0"/>
              </a:rPr>
              <a:t>bin Tom. Ich komme aus München. Grammatik für mich ist eine harte Nuss! </a:t>
            </a:r>
            <a:endParaRPr lang="de-DE" sz="2800" dirty="0" smtClean="0">
              <a:latin typeface="Times New Roman" panose="02020603050405020304" pitchFamily="18" charset="0"/>
              <a:cs typeface="Times New Roman" panose="02020603050405020304" pitchFamily="18" charset="0"/>
            </a:endParaRPr>
          </a:p>
          <a:p>
            <a:r>
              <a:rPr lang="de-DE" sz="2800" dirty="0" smtClean="0">
                <a:latin typeface="Times New Roman" panose="02020603050405020304" pitchFamily="18" charset="0"/>
                <a:cs typeface="Times New Roman" panose="02020603050405020304" pitchFamily="18" charset="0"/>
              </a:rPr>
              <a:t>Wer </a:t>
            </a:r>
            <a:r>
              <a:rPr lang="de-DE" sz="2800" dirty="0">
                <a:latin typeface="Times New Roman" panose="02020603050405020304" pitchFamily="18" charset="0"/>
                <a:cs typeface="Times New Roman" panose="02020603050405020304" pitchFamily="18" charset="0"/>
              </a:rPr>
              <a:t>kann mir helfen</a:t>
            </a:r>
            <a:r>
              <a:rPr lang="de-DE" sz="2800" dirty="0" smtClean="0">
                <a:latin typeface="Times New Roman" panose="02020603050405020304" pitchFamily="18" charset="0"/>
                <a:cs typeface="Times New Roman" panose="02020603050405020304" pitchFamily="18" charset="0"/>
              </a:rPr>
              <a:t>?</a:t>
            </a:r>
          </a:p>
          <a:p>
            <a:endParaRPr lang="de-DE" sz="2800" dirty="0">
              <a:latin typeface="Times New Roman" panose="02020603050405020304" pitchFamily="18" charset="0"/>
              <a:cs typeface="Times New Roman" panose="02020603050405020304" pitchFamily="18" charset="0"/>
            </a:endParaRPr>
          </a:p>
          <a:p>
            <a:r>
              <a:rPr lang="de-DE" sz="2800" dirty="0" smtClean="0">
                <a:latin typeface="Times New Roman" panose="02020603050405020304" pitchFamily="18" charset="0"/>
                <a:cs typeface="Times New Roman" panose="02020603050405020304" pitchFamily="18" charset="0"/>
              </a:rPr>
              <a:t>	Tschüs</a:t>
            </a:r>
            <a:r>
              <a:rPr lang="de-DE" sz="2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54111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2064" y="533610"/>
            <a:ext cx="9849549" cy="1607026"/>
          </a:xfrm>
        </p:spPr>
        <p:txBody>
          <a:bodyPr>
            <a:normAutofit/>
          </a:bodyPr>
          <a:lstStyle/>
          <a:p>
            <a:pPr algn="ctr"/>
            <a:r>
              <a:rPr lang="ru-RU" sz="2800" b="1" dirty="0" err="1" smtClean="0">
                <a:solidFill>
                  <a:schemeClr val="tx1"/>
                </a:solidFill>
                <a:latin typeface="Times New Roman" panose="02020603050405020304" pitchFamily="18" charset="0"/>
                <a:cs typeface="Times New Roman" panose="02020603050405020304" pitchFamily="18" charset="0"/>
              </a:rPr>
              <a:t>Futur</a:t>
            </a:r>
            <a:r>
              <a:rPr lang="ru-RU" sz="2800" b="1" dirty="0" smtClean="0">
                <a:solidFill>
                  <a:schemeClr val="tx1"/>
                </a:solidFill>
                <a:latin typeface="Times New Roman" panose="02020603050405020304" pitchFamily="18" charset="0"/>
                <a:cs typeface="Times New Roman" panose="02020603050405020304" pitchFamily="18" charset="0"/>
              </a:rPr>
              <a:t> </a:t>
            </a:r>
            <a:r>
              <a:rPr lang="ru-RU" sz="2800" b="1" dirty="0">
                <a:solidFill>
                  <a:schemeClr val="tx1"/>
                </a:solidFill>
                <a:latin typeface="Times New Roman" panose="02020603050405020304" pitchFamily="18" charset="0"/>
                <a:cs typeface="Times New Roman" panose="02020603050405020304" pitchFamily="18" charset="0"/>
              </a:rPr>
              <a:t>I </a:t>
            </a:r>
            <a:r>
              <a:rPr lang="ru-RU" sz="2800" b="1" dirty="0" smtClean="0">
                <a:solidFill>
                  <a:schemeClr val="tx1"/>
                </a:solidFill>
                <a:latin typeface="Times New Roman" panose="02020603050405020304" pitchFamily="18" charset="0"/>
                <a:cs typeface="Times New Roman" panose="02020603050405020304" pitchFamily="18" charset="0"/>
              </a:rPr>
              <a:t>=</a:t>
            </a:r>
            <a:r>
              <a:rPr lang="de-DE" sz="2800" b="1" dirty="0" smtClean="0">
                <a:solidFill>
                  <a:schemeClr val="tx1"/>
                </a:solidFill>
                <a:latin typeface="Times New Roman" panose="02020603050405020304" pitchFamily="18" charset="0"/>
                <a:cs typeface="Times New Roman" panose="02020603050405020304" pitchFamily="18" charset="0"/>
              </a:rPr>
              <a:t> </a:t>
            </a:r>
            <a:r>
              <a:rPr lang="ru-RU" sz="2800" b="1" dirty="0" smtClean="0">
                <a:solidFill>
                  <a:schemeClr val="tx1"/>
                </a:solidFill>
                <a:latin typeface="Times New Roman" panose="02020603050405020304" pitchFamily="18" charset="0"/>
                <a:cs typeface="Times New Roman" panose="02020603050405020304" pitchFamily="18" charset="0"/>
              </a:rPr>
              <a:t>вспомогательный </a:t>
            </a:r>
            <a:r>
              <a:rPr lang="ru-RU" sz="2800" b="1" dirty="0">
                <a:solidFill>
                  <a:schemeClr val="tx1"/>
                </a:solidFill>
                <a:latin typeface="Times New Roman" panose="02020603050405020304" pitchFamily="18" charset="0"/>
                <a:cs typeface="Times New Roman" panose="02020603050405020304" pitchFamily="18" charset="0"/>
              </a:rPr>
              <a:t>глагол </a:t>
            </a:r>
            <a:r>
              <a:rPr lang="ru-RU" sz="2800" b="1" dirty="0" err="1">
                <a:solidFill>
                  <a:schemeClr val="tx1"/>
                </a:solidFill>
                <a:latin typeface="Times New Roman" panose="02020603050405020304" pitchFamily="18" charset="0"/>
                <a:cs typeface="Times New Roman" panose="02020603050405020304" pitchFamily="18" charset="0"/>
              </a:rPr>
              <a:t>haben</a:t>
            </a:r>
            <a:r>
              <a:rPr lang="ru-RU" sz="2800" b="1" dirty="0">
                <a:solidFill>
                  <a:schemeClr val="tx1"/>
                </a:solidFill>
                <a:latin typeface="Times New Roman" panose="02020603050405020304" pitchFamily="18" charset="0"/>
                <a:cs typeface="Times New Roman" panose="02020603050405020304" pitchFamily="18" charset="0"/>
              </a:rPr>
              <a:t> </a:t>
            </a:r>
            <a:r>
              <a:rPr lang="de-DE" sz="2800" b="1" dirty="0" smtClean="0">
                <a:solidFill>
                  <a:schemeClr val="tx1"/>
                </a:solidFill>
                <a:latin typeface="Times New Roman" panose="02020603050405020304" pitchFamily="18" charset="0"/>
                <a:cs typeface="Times New Roman" panose="02020603050405020304" pitchFamily="18" charset="0"/>
              </a:rPr>
              <a:t/>
            </a:r>
            <a:br>
              <a:rPr lang="de-DE" sz="2800" b="1" dirty="0" smtClean="0">
                <a:solidFill>
                  <a:schemeClr val="tx1"/>
                </a:solidFill>
                <a:latin typeface="Times New Roman" panose="02020603050405020304" pitchFamily="18" charset="0"/>
                <a:cs typeface="Times New Roman" panose="02020603050405020304" pitchFamily="18" charset="0"/>
              </a:rPr>
            </a:br>
            <a:r>
              <a:rPr lang="ru-RU" sz="2800" b="1" dirty="0" smtClean="0">
                <a:solidFill>
                  <a:schemeClr val="tx1"/>
                </a:solidFill>
                <a:latin typeface="Times New Roman" panose="02020603050405020304" pitchFamily="18" charset="0"/>
                <a:cs typeface="Times New Roman" panose="02020603050405020304" pitchFamily="18" charset="0"/>
              </a:rPr>
              <a:t>+ </a:t>
            </a:r>
            <a:r>
              <a:rPr lang="ru-RU" sz="2800" b="1" dirty="0" err="1">
                <a:solidFill>
                  <a:schemeClr val="tx1"/>
                </a:solidFill>
                <a:latin typeface="Times New Roman" panose="02020603050405020304" pitchFamily="18" charset="0"/>
                <a:cs typeface="Times New Roman" panose="02020603050405020304" pitchFamily="18" charset="0"/>
              </a:rPr>
              <a:t>Partizip</a:t>
            </a:r>
            <a:r>
              <a:rPr lang="ru-RU" sz="2800" b="1" dirty="0">
                <a:solidFill>
                  <a:schemeClr val="tx1"/>
                </a:solidFill>
                <a:latin typeface="Times New Roman" panose="02020603050405020304" pitchFamily="18" charset="0"/>
                <a:cs typeface="Times New Roman" panose="02020603050405020304" pitchFamily="18" charset="0"/>
              </a:rPr>
              <a:t> II основного глагола</a:t>
            </a:r>
          </a:p>
        </p:txBody>
      </p:sp>
      <p:sp>
        <p:nvSpPr>
          <p:cNvPr id="3" name="Объект 2"/>
          <p:cNvSpPr>
            <a:spLocks noGrp="1"/>
          </p:cNvSpPr>
          <p:nvPr>
            <p:ph idx="1"/>
          </p:nvPr>
        </p:nvSpPr>
        <p:spPr>
          <a:xfrm>
            <a:off x="2057400" y="1636776"/>
            <a:ext cx="6914324" cy="4956048"/>
          </a:xfrm>
        </p:spPr>
        <p:txBody>
          <a:bodyPr>
            <a:normAutofit lnSpcReduction="10000"/>
          </a:bodyPr>
          <a:lstStyle/>
          <a:p>
            <a:pPr marL="0" indent="0" algn="ctr">
              <a:spcBef>
                <a:spcPts val="0"/>
              </a:spcBef>
              <a:buNone/>
            </a:pPr>
            <a:r>
              <a:rPr lang="ru-RU" sz="2800" b="1" dirty="0" err="1" smtClean="0">
                <a:solidFill>
                  <a:schemeClr val="tx1"/>
                </a:solidFill>
                <a:latin typeface="Times New Roman" panose="02020603050405020304" pitchFamily="18" charset="0"/>
                <a:cs typeface="Times New Roman" panose="02020603050405020304" pitchFamily="18" charset="0"/>
              </a:rPr>
              <a:t>Futur</a:t>
            </a:r>
            <a:r>
              <a:rPr lang="ru-RU" sz="2800" b="1" dirty="0" smtClean="0">
                <a:solidFill>
                  <a:schemeClr val="tx1"/>
                </a:solidFill>
                <a:latin typeface="Times New Roman" panose="02020603050405020304" pitchFamily="18" charset="0"/>
                <a:cs typeface="Times New Roman" panose="02020603050405020304" pitchFamily="18" charset="0"/>
              </a:rPr>
              <a:t> </a:t>
            </a:r>
            <a:r>
              <a:rPr lang="ru-RU" sz="2800" b="1" dirty="0">
                <a:solidFill>
                  <a:schemeClr val="tx1"/>
                </a:solidFill>
                <a:latin typeface="Times New Roman" panose="02020603050405020304" pitchFamily="18" charset="0"/>
                <a:cs typeface="Times New Roman" panose="02020603050405020304" pitchFamily="18" charset="0"/>
              </a:rPr>
              <a:t>I = вспомогательный глагол </a:t>
            </a:r>
            <a:r>
              <a:rPr lang="de-DE" sz="2800" b="1" dirty="0" smtClean="0">
                <a:solidFill>
                  <a:srgbClr val="FF0000"/>
                </a:solidFill>
                <a:latin typeface="Times New Roman" panose="02020603050405020304" pitchFamily="18" charset="0"/>
                <a:cs typeface="Times New Roman" panose="02020603050405020304" pitchFamily="18" charset="0"/>
              </a:rPr>
              <a:t>werden</a:t>
            </a:r>
            <a:r>
              <a:rPr lang="de-DE" sz="2800" b="1" dirty="0" smtClean="0">
                <a:solidFill>
                  <a:schemeClr val="tx1"/>
                </a:solidFill>
                <a:latin typeface="Times New Roman" panose="02020603050405020304" pitchFamily="18" charset="0"/>
                <a:cs typeface="Times New Roman" panose="02020603050405020304" pitchFamily="18" charset="0"/>
              </a:rPr>
              <a:t> </a:t>
            </a:r>
          </a:p>
          <a:p>
            <a:pPr marL="0" indent="0" algn="ctr">
              <a:spcBef>
                <a:spcPts val="0"/>
              </a:spcBef>
              <a:buNone/>
            </a:pPr>
            <a:r>
              <a:rPr lang="ru-RU" sz="2800" b="1" dirty="0" smtClean="0">
                <a:solidFill>
                  <a:schemeClr val="tx1"/>
                </a:solidFill>
                <a:latin typeface="Times New Roman" panose="02020603050405020304" pitchFamily="18" charset="0"/>
                <a:cs typeface="Times New Roman" panose="02020603050405020304" pitchFamily="18" charset="0"/>
              </a:rPr>
              <a:t>+ </a:t>
            </a:r>
            <a:r>
              <a:rPr lang="de-DE" sz="2800" b="1" dirty="0" smtClean="0">
                <a:solidFill>
                  <a:srgbClr val="FF0000"/>
                </a:solidFill>
                <a:latin typeface="Times New Roman" panose="02020603050405020304" pitchFamily="18" charset="0"/>
                <a:cs typeface="Times New Roman" panose="02020603050405020304" pitchFamily="18" charset="0"/>
              </a:rPr>
              <a:t>Infinitiv</a:t>
            </a:r>
            <a:r>
              <a:rPr lang="de-DE" sz="2800" b="1" dirty="0" smtClean="0">
                <a:solidFill>
                  <a:schemeClr val="tx1"/>
                </a:solidFill>
                <a:latin typeface="Times New Roman" panose="02020603050405020304" pitchFamily="18" charset="0"/>
                <a:cs typeface="Times New Roman" panose="02020603050405020304" pitchFamily="18" charset="0"/>
              </a:rPr>
              <a:t> </a:t>
            </a:r>
            <a:r>
              <a:rPr lang="ru-RU" sz="2800" b="1" dirty="0" smtClean="0">
                <a:solidFill>
                  <a:schemeClr val="tx1"/>
                </a:solidFill>
                <a:latin typeface="Times New Roman" panose="02020603050405020304" pitchFamily="18" charset="0"/>
                <a:cs typeface="Times New Roman" panose="02020603050405020304" pitchFamily="18" charset="0"/>
              </a:rPr>
              <a:t>основного глагола</a:t>
            </a:r>
            <a:endParaRPr lang="de-DE" sz="2800" b="1" dirty="0" smtClean="0">
              <a:solidFill>
                <a:schemeClr val="tx1"/>
              </a:solidFill>
              <a:latin typeface="Times New Roman" panose="02020603050405020304" pitchFamily="18" charset="0"/>
              <a:cs typeface="Times New Roman" panose="02020603050405020304" pitchFamily="18" charset="0"/>
            </a:endParaRPr>
          </a:p>
          <a:p>
            <a:pPr marL="0" indent="0">
              <a:spcBef>
                <a:spcPts val="0"/>
              </a:spcBef>
              <a:buNone/>
            </a:pPr>
            <a:endParaRPr lang="de-DE" sz="28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Ich </a:t>
            </a:r>
            <a:r>
              <a:rPr lang="de-DE" sz="2800" b="1" dirty="0" smtClean="0">
                <a:solidFill>
                  <a:schemeClr val="tx1"/>
                </a:solidFill>
                <a:latin typeface="Times New Roman" panose="02020603050405020304" pitchFamily="18" charset="0"/>
                <a:cs typeface="Times New Roman" panose="02020603050405020304" pitchFamily="18" charset="0"/>
              </a:rPr>
              <a:t>…  </a:t>
            </a:r>
            <a:endParaRPr lang="de-DE" sz="28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 … wirst</a:t>
            </a: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Er/sie/es …</a:t>
            </a: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 werden</a:t>
            </a: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Ihr …</a:t>
            </a:r>
          </a:p>
          <a:p>
            <a:pPr marL="0" indent="0">
              <a:lnSpc>
                <a:spcPct val="150000"/>
              </a:lnSpc>
              <a:spcBef>
                <a:spcPts val="0"/>
              </a:spcBef>
              <a:buNone/>
            </a:pPr>
            <a:r>
              <a:rPr lang="de-DE" sz="2800" b="1" dirty="0">
                <a:solidFill>
                  <a:schemeClr val="tx1"/>
                </a:solidFill>
                <a:latin typeface="Times New Roman" panose="02020603050405020304" pitchFamily="18" charset="0"/>
                <a:cs typeface="Times New Roman" panose="02020603050405020304" pitchFamily="18" charset="0"/>
              </a:rPr>
              <a:t>Sie …</a:t>
            </a:r>
          </a:p>
          <a:p>
            <a:pPr marL="0" indent="0" algn="ctr">
              <a:spcBef>
                <a:spcPts val="0"/>
              </a:spcBef>
              <a:buNone/>
            </a:pPr>
            <a:endParaRPr lang="de-DE" sz="2800" b="1" dirty="0" smtClean="0">
              <a:latin typeface="Times New Roman" panose="02020603050405020304" pitchFamily="18" charset="0"/>
              <a:cs typeface="Times New Roman" panose="02020603050405020304" pitchFamily="18" charset="0"/>
            </a:endParaRPr>
          </a:p>
          <a:p>
            <a:pPr marL="0" indent="0" algn="ctr">
              <a:spcBef>
                <a:spcPts val="0"/>
              </a:spcBef>
              <a:buNone/>
            </a:pPr>
            <a:endParaRPr lang="ru-RU" sz="28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9646796" y="660325"/>
            <a:ext cx="1996559" cy="2395870"/>
          </a:xfrm>
          <a:prstGeom prst="rect">
            <a:avLst/>
          </a:prstGeom>
        </p:spPr>
      </p:pic>
      <p:sp>
        <p:nvSpPr>
          <p:cNvPr id="6" name="Прямоугольник 5"/>
          <p:cNvSpPr/>
          <p:nvPr/>
        </p:nvSpPr>
        <p:spPr>
          <a:xfrm>
            <a:off x="2627798" y="2794585"/>
            <a:ext cx="1120821"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2057400" y="3442823"/>
            <a:ext cx="644727"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Du</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431746" y="3966043"/>
            <a:ext cx="902811"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814164" y="4674856"/>
            <a:ext cx="795346"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2642106" y="5198076"/>
            <a:ext cx="1241045"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werdet</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602030" y="5791450"/>
            <a:ext cx="1321196" cy="523220"/>
          </a:xfrm>
          <a:prstGeom prst="rect">
            <a:avLst/>
          </a:prstGeom>
          <a:noFill/>
        </p:spPr>
        <p:txBody>
          <a:bodyPr wrap="none" lIns="91440" tIns="45720" rIns="91440" bIns="45720">
            <a:spAutoFit/>
          </a:bodyPr>
          <a:lstStyle/>
          <a:p>
            <a:pPr algn="ctr"/>
            <a:r>
              <a:rPr lang="de-DE" sz="28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endParaRPr lang="ru-RU" sz="28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205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3937" y="368078"/>
            <a:ext cx="9182036" cy="592042"/>
          </a:xfrm>
        </p:spPr>
        <p:txBody>
          <a:bodyPr>
            <a:normAutofit/>
          </a:bodyPr>
          <a:lstStyle/>
          <a:p>
            <a:pPr algn="ctr"/>
            <a:r>
              <a:rPr lang="ru-RU" sz="2800" b="1" dirty="0">
                <a:latin typeface="Monotype Corsiva" panose="03010101010201010101" pitchFamily="66" charset="0"/>
              </a:rPr>
              <a:t>I. Запишите подходящую форму вспомогательного глагола </a:t>
            </a:r>
            <a:r>
              <a:rPr lang="ru-RU" sz="2800" b="1" dirty="0" err="1">
                <a:latin typeface="Monotype Corsiva" panose="03010101010201010101" pitchFamily="66" charset="0"/>
              </a:rPr>
              <a:t>werden</a:t>
            </a:r>
            <a:r>
              <a:rPr lang="ru-RU" sz="2800" b="1" dirty="0">
                <a:latin typeface="Monotype Corsiva" panose="03010101010201010101" pitchFamily="66" charset="0"/>
              </a:rPr>
              <a:t>.</a:t>
            </a:r>
          </a:p>
        </p:txBody>
      </p:sp>
      <p:sp>
        <p:nvSpPr>
          <p:cNvPr id="3" name="Объект 2"/>
          <p:cNvSpPr>
            <a:spLocks noGrp="1"/>
          </p:cNvSpPr>
          <p:nvPr>
            <p:ph idx="1"/>
          </p:nvPr>
        </p:nvSpPr>
        <p:spPr>
          <a:xfrm>
            <a:off x="2554224" y="1170432"/>
            <a:ext cx="9793224" cy="5376672"/>
          </a:xfrm>
        </p:spPr>
        <p:txBody>
          <a:bodyPr>
            <a:normAutofit lnSpcReduction="10000"/>
          </a:bodyPr>
          <a:lstStyle/>
          <a:p>
            <a:pPr marL="0" indent="0">
              <a:buNone/>
            </a:pPr>
            <a:r>
              <a:rPr lang="de-DE" sz="2400" dirty="0">
                <a:latin typeface="Times New Roman" panose="02020603050405020304" pitchFamily="18" charset="0"/>
                <a:cs typeface="Times New Roman" panose="02020603050405020304" pitchFamily="18" charset="0"/>
              </a:rPr>
              <a:t>1.	Die Bauern    ………….. für die Haustiere sorgen.    </a:t>
            </a:r>
          </a:p>
          <a:p>
            <a:pPr marL="0" indent="0">
              <a:buNone/>
            </a:pPr>
            <a:r>
              <a:rPr lang="de-DE" sz="2400" dirty="0">
                <a:latin typeface="Times New Roman" panose="02020603050405020304" pitchFamily="18" charset="0"/>
                <a:cs typeface="Times New Roman" panose="02020603050405020304" pitchFamily="18" charset="0"/>
              </a:rPr>
              <a:t>2.	Der Vater   ……….   mit dem Traktor das Feld pflügen.</a:t>
            </a:r>
          </a:p>
          <a:p>
            <a:pPr marL="0" indent="0">
              <a:buNone/>
            </a:pPr>
            <a:r>
              <a:rPr lang="de-DE" sz="2400" dirty="0">
                <a:latin typeface="Times New Roman" panose="02020603050405020304" pitchFamily="18" charset="0"/>
                <a:cs typeface="Times New Roman" panose="02020603050405020304" pitchFamily="18" charset="0"/>
              </a:rPr>
              <a:t>3.	Die Großmutter ………… auf dem Feld Getreide säen.  </a:t>
            </a:r>
          </a:p>
          <a:p>
            <a:pPr marL="0" indent="0">
              <a:buNone/>
            </a:pPr>
            <a:r>
              <a:rPr lang="de-DE" sz="2400" dirty="0">
                <a:latin typeface="Times New Roman" panose="02020603050405020304" pitchFamily="18" charset="0"/>
                <a:cs typeface="Times New Roman" panose="02020603050405020304" pitchFamily="18" charset="0"/>
              </a:rPr>
              <a:t>4.	Meine Freundin </a:t>
            </a:r>
            <a:r>
              <a:rPr lang="de-DE" sz="2400" dirty="0" smtClean="0">
                <a:latin typeface="Times New Roman" panose="02020603050405020304" pitchFamily="18" charset="0"/>
                <a:cs typeface="Times New Roman" panose="02020603050405020304" pitchFamily="18" charset="0"/>
              </a:rPr>
              <a:t>………  die </a:t>
            </a:r>
            <a:r>
              <a:rPr lang="de-DE" sz="2400" dirty="0">
                <a:latin typeface="Times New Roman" panose="02020603050405020304" pitchFamily="18" charset="0"/>
                <a:cs typeface="Times New Roman" panose="02020603050405020304" pitchFamily="18" charset="0"/>
              </a:rPr>
              <a:t>Blumen im Garten </a:t>
            </a:r>
            <a:r>
              <a:rPr lang="de-DE" sz="2400" dirty="0" err="1">
                <a:latin typeface="Times New Roman" panose="02020603050405020304" pitchFamily="18" charset="0"/>
                <a:cs typeface="Times New Roman" panose="02020603050405020304" pitchFamily="18" charset="0"/>
              </a:rPr>
              <a:t>gie</a:t>
            </a:r>
            <a:r>
              <a:rPr lang="de-DE" sz="2400" dirty="0">
                <a:latin typeface="Times New Roman" panose="02020603050405020304" pitchFamily="18" charset="0"/>
                <a:cs typeface="Times New Roman" panose="02020603050405020304" pitchFamily="18" charset="0"/>
              </a:rPr>
              <a:t>βen.</a:t>
            </a:r>
          </a:p>
          <a:p>
            <a:pPr marL="0" indent="0">
              <a:buNone/>
            </a:pPr>
            <a:r>
              <a:rPr lang="de-DE" sz="2400" dirty="0">
                <a:latin typeface="Times New Roman" panose="02020603050405020304" pitchFamily="18" charset="0"/>
                <a:cs typeface="Times New Roman" panose="02020603050405020304" pitchFamily="18" charset="0"/>
              </a:rPr>
              <a:t>5.	</a:t>
            </a:r>
            <a:r>
              <a:rPr lang="de-DE" sz="2400" dirty="0" smtClean="0">
                <a:latin typeface="Times New Roman" panose="02020603050405020304" pitchFamily="18" charset="0"/>
                <a:cs typeface="Times New Roman" panose="02020603050405020304" pitchFamily="18" charset="0"/>
              </a:rPr>
              <a:t>Ihr  ………  </a:t>
            </a:r>
            <a:r>
              <a:rPr lang="de-DE" sz="2400" dirty="0">
                <a:latin typeface="Times New Roman" panose="02020603050405020304" pitchFamily="18" charset="0"/>
                <a:cs typeface="Times New Roman" panose="02020603050405020304" pitchFamily="18" charset="0"/>
              </a:rPr>
              <a:t>Beete im Gemüsegarten machen.</a:t>
            </a:r>
          </a:p>
          <a:p>
            <a:pPr marL="0" indent="0">
              <a:buNone/>
            </a:pPr>
            <a:r>
              <a:rPr lang="de-DE" sz="2400" dirty="0">
                <a:latin typeface="Times New Roman" panose="02020603050405020304" pitchFamily="18" charset="0"/>
                <a:cs typeface="Times New Roman" panose="02020603050405020304" pitchFamily="18" charset="0"/>
              </a:rPr>
              <a:t>6.	Der Bruder …………Gemüse pflanzen.</a:t>
            </a:r>
          </a:p>
          <a:p>
            <a:pPr marL="0" indent="0">
              <a:buNone/>
            </a:pPr>
            <a:r>
              <a:rPr lang="de-DE" sz="2400" dirty="0">
                <a:latin typeface="Times New Roman" panose="02020603050405020304" pitchFamily="18" charset="0"/>
                <a:cs typeface="Times New Roman" panose="02020603050405020304" pitchFamily="18" charset="0"/>
              </a:rPr>
              <a:t>7.	Ich </a:t>
            </a:r>
            <a:r>
              <a:rPr lang="de-DE" sz="2400" dirty="0" smtClean="0">
                <a:latin typeface="Times New Roman" panose="02020603050405020304" pitchFamily="18" charset="0"/>
                <a:cs typeface="Times New Roman" panose="02020603050405020304" pitchFamily="18" charset="0"/>
              </a:rPr>
              <a:t>………… das </a:t>
            </a:r>
            <a:r>
              <a:rPr lang="de-DE" sz="2400" dirty="0">
                <a:latin typeface="Times New Roman" panose="02020603050405020304" pitchFamily="18" charset="0"/>
                <a:cs typeface="Times New Roman" panose="02020603050405020304" pitchFamily="18" charset="0"/>
              </a:rPr>
              <a:t>Geflügel pflegen.</a:t>
            </a:r>
          </a:p>
          <a:p>
            <a:pPr marL="0" indent="0">
              <a:buNone/>
            </a:pPr>
            <a:r>
              <a:rPr lang="de-DE" sz="2400" dirty="0">
                <a:latin typeface="Times New Roman" panose="02020603050405020304" pitchFamily="18" charset="0"/>
                <a:cs typeface="Times New Roman" panose="02020603050405020304" pitchFamily="18" charset="0"/>
              </a:rPr>
              <a:t>8.	</a:t>
            </a:r>
            <a:r>
              <a:rPr lang="de-DE" sz="2400" dirty="0" smtClean="0">
                <a:latin typeface="Times New Roman" panose="02020603050405020304" pitchFamily="18" charset="0"/>
                <a:cs typeface="Times New Roman" panose="02020603050405020304" pitchFamily="18" charset="0"/>
              </a:rPr>
              <a:t>Die Stadtkinder </a:t>
            </a:r>
            <a:r>
              <a:rPr lang="de-DE" sz="2400" dirty="0">
                <a:latin typeface="Times New Roman" panose="02020603050405020304" pitchFamily="18" charset="0"/>
                <a:cs typeface="Times New Roman" panose="02020603050405020304" pitchFamily="18" charset="0"/>
              </a:rPr>
              <a:t>……….. aufs Land fahren.</a:t>
            </a:r>
          </a:p>
          <a:p>
            <a:pPr marL="0" indent="0">
              <a:buNone/>
            </a:pPr>
            <a:r>
              <a:rPr lang="de-DE" sz="2400" dirty="0">
                <a:latin typeface="Times New Roman" panose="02020603050405020304" pitchFamily="18" charset="0"/>
                <a:cs typeface="Times New Roman" panose="02020603050405020304" pitchFamily="18" charset="0"/>
              </a:rPr>
              <a:t>9.	Viele ………… im Garten arbeiten.</a:t>
            </a:r>
          </a:p>
          <a:p>
            <a:pPr marL="0" indent="0">
              <a:buNone/>
            </a:pPr>
            <a:r>
              <a:rPr lang="de-DE" sz="2400" dirty="0">
                <a:latin typeface="Times New Roman" panose="02020603050405020304" pitchFamily="18" charset="0"/>
                <a:cs typeface="Times New Roman" panose="02020603050405020304" pitchFamily="18" charset="0"/>
              </a:rPr>
              <a:t>10.	 Peter ………. Gemüse pflanzen.</a:t>
            </a:r>
          </a:p>
          <a:p>
            <a:pPr marL="0" indent="0">
              <a:buNone/>
            </a:pPr>
            <a:r>
              <a:rPr lang="de-DE" sz="2400" dirty="0">
                <a:latin typeface="Times New Roman" panose="02020603050405020304" pitchFamily="18" charset="0"/>
                <a:cs typeface="Times New Roman" panose="02020603050405020304" pitchFamily="18" charset="0"/>
              </a:rPr>
              <a:t>11.	 Du ………… bei den landwirtschaftlichen Arbeiten helfen.</a:t>
            </a:r>
          </a:p>
          <a:p>
            <a:pPr marL="0" indent="0">
              <a:buNone/>
            </a:pPr>
            <a:endParaRPr lang="de-DE" dirty="0"/>
          </a:p>
          <a:p>
            <a:pPr marL="0" indent="0">
              <a:buNone/>
            </a:pPr>
            <a:endParaRPr lang="ru-RU" dirty="0"/>
          </a:p>
        </p:txBody>
      </p:sp>
      <p:sp>
        <p:nvSpPr>
          <p:cNvPr id="4" name="Прямоугольник 3"/>
          <p:cNvSpPr/>
          <p:nvPr/>
        </p:nvSpPr>
        <p:spPr>
          <a:xfrm>
            <a:off x="4912849" y="1065383"/>
            <a:ext cx="1159292"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512739" y="1506527"/>
            <a:ext cx="800219"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292440" y="1968192"/>
            <a:ext cx="800219"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092385" y="2429857"/>
            <a:ext cx="800219"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557426" y="2891522"/>
            <a:ext cx="1090363"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werdet</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4647789" y="3354838"/>
            <a:ext cx="800219"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3745882" y="3816503"/>
            <a:ext cx="987771"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4999128" y="4257647"/>
            <a:ext cx="1236236"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werden</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3888606" y="4698791"/>
            <a:ext cx="1159292"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3955590" y="5160456"/>
            <a:ext cx="800219"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wird</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3745882" y="5622121"/>
            <a:ext cx="851515" cy="461665"/>
          </a:xfrm>
          <a:prstGeom prst="rect">
            <a:avLst/>
          </a:prstGeom>
          <a:noFill/>
        </p:spPr>
        <p:txBody>
          <a:bodyPr wrap="none" lIns="91440" tIns="45720" rIns="91440" bIns="45720">
            <a:spAutoFit/>
          </a:bodyPr>
          <a:lstStyle/>
          <a:p>
            <a:pPr algn="ct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wirst</a:t>
            </a:r>
            <a:endParaRPr lang="ru-RU" sz="2400" b="1"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191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9345" y="402336"/>
            <a:ext cx="9886124" cy="1402080"/>
          </a:xfrm>
        </p:spPr>
        <p:txBody>
          <a:bodyPr>
            <a:noAutofit/>
          </a:bodyPr>
          <a:lstStyle/>
          <a:p>
            <a:pPr algn="ctr"/>
            <a:r>
              <a:rPr lang="ru-RU" sz="4800" b="1" dirty="0">
                <a:latin typeface="Monotype Corsiva" panose="03010101010201010101" pitchFamily="66" charset="0"/>
              </a:rPr>
              <a:t>Лист само- и </a:t>
            </a:r>
            <a:r>
              <a:rPr lang="ru-RU" sz="4800" b="1" dirty="0" err="1">
                <a:latin typeface="Monotype Corsiva" panose="03010101010201010101" pitchFamily="66" charset="0"/>
              </a:rPr>
              <a:t>взаимооценивания</a:t>
            </a:r>
            <a:r>
              <a:rPr lang="ru-RU" sz="4800" b="1" dirty="0">
                <a:latin typeface="Monotype Corsiva" panose="03010101010201010101" pitchFamily="66" charset="0"/>
              </a:rPr>
              <a:t> </a:t>
            </a:r>
            <a:r>
              <a:rPr lang="ru-RU" sz="4800" b="1" dirty="0" smtClean="0">
                <a:latin typeface="Monotype Corsiva" panose="03010101010201010101" pitchFamily="66" charset="0"/>
              </a:rPr>
              <a:t/>
            </a:r>
            <a:br>
              <a:rPr lang="ru-RU" sz="4800" b="1" dirty="0" smtClean="0">
                <a:latin typeface="Monotype Corsiva" panose="03010101010201010101" pitchFamily="66" charset="0"/>
              </a:rPr>
            </a:br>
            <a:r>
              <a:rPr lang="ru-RU" sz="4800" b="1" dirty="0" smtClean="0">
                <a:latin typeface="Monotype Corsiva" panose="03010101010201010101" pitchFamily="66" charset="0"/>
              </a:rPr>
              <a:t>работы </a:t>
            </a:r>
            <a:r>
              <a:rPr lang="ru-RU" sz="4800" b="1" dirty="0">
                <a:latin typeface="Monotype Corsiva" panose="03010101010201010101" pitchFamily="66" charset="0"/>
              </a:rPr>
              <a:t>в группе</a:t>
            </a:r>
          </a:p>
        </p:txBody>
      </p:sp>
      <p:graphicFrame>
        <p:nvGraphicFramePr>
          <p:cNvPr id="5" name="Объект 4"/>
          <p:cNvGraphicFramePr>
            <a:graphicFrameLocks noGrp="1"/>
          </p:cNvGraphicFramePr>
          <p:nvPr>
            <p:ph idx="1"/>
            <p:extLst>
              <p:ext uri="{D42A27DB-BD31-4B8C-83A1-F6EECF244321}">
                <p14:modId xmlns:p14="http://schemas.microsoft.com/office/powerpoint/2010/main" val="11990280"/>
              </p:ext>
            </p:extLst>
          </p:nvPr>
        </p:nvGraphicFramePr>
        <p:xfrm>
          <a:off x="2404872" y="2249424"/>
          <a:ext cx="8842248" cy="3840480"/>
        </p:xfrm>
        <a:graphic>
          <a:graphicData uri="http://schemas.openxmlformats.org/drawingml/2006/table">
            <a:tbl>
              <a:tblPr/>
              <a:tblGrid>
                <a:gridCol w="1170432"/>
                <a:gridCol w="1839555"/>
                <a:gridCol w="2797575"/>
                <a:gridCol w="3034686"/>
              </a:tblGrid>
              <a:tr h="901209">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Задание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Количество</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Перевод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751">
                <a:tc>
                  <a:txBody>
                    <a:bodyPr/>
                    <a:lstStyle/>
                    <a:p>
                      <a:pPr>
                        <a:lnSpc>
                          <a:spcPct val="107000"/>
                        </a:lnSpc>
                        <a:spcAft>
                          <a:spcPts val="0"/>
                        </a:spcAft>
                      </a:pPr>
                      <a:r>
                        <a:rPr lang="ru-RU" sz="20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11 </a:t>
                      </a:r>
                      <a:r>
                        <a:rPr lang="ru-RU" sz="2000"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07000"/>
                        </a:lnSpc>
                        <a:spcAft>
                          <a:spcPts val="0"/>
                        </a:spcAft>
                      </a:pPr>
                      <a:endPar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2» - 0-18 </a:t>
                      </a:r>
                      <a:r>
                        <a:rPr lang="ru-RU" sz="2000" i="1" dirty="0" smtClean="0">
                          <a:effectLst/>
                          <a:latin typeface="Times New Roman" panose="02020603050405020304" pitchFamily="18" charset="0"/>
                          <a:ea typeface="Times New Roman" panose="02020603050405020304" pitchFamily="18" charset="0"/>
                          <a:cs typeface="Times New Roman" panose="02020603050405020304" pitchFamily="18" charset="0"/>
                        </a:rPr>
                        <a:t>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«3» - 19-25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«4» - 26-32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«5» - 33-37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0662">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8</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695649">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максимум </a:t>
                      </a:r>
                      <a:r>
                        <a:rPr lang="de-DE" sz="2000" i="1" dirty="0">
                          <a:effectLst/>
                          <a:latin typeface="Times New Roman" panose="02020603050405020304" pitchFamily="18" charset="0"/>
                          <a:ea typeface="Times New Roman" panose="02020603050405020304" pitchFamily="18" charset="0"/>
                          <a:cs typeface="Times New Roman" panose="02020603050405020304" pitchFamily="18" charset="0"/>
                        </a:rPr>
                        <a:t>18</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 баллов</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901209">
                <a:tc>
                  <a:txBody>
                    <a:bodyPr/>
                    <a:lstStyle/>
                    <a:p>
                      <a:pPr>
                        <a:lnSpc>
                          <a:spcPct val="107000"/>
                        </a:lnSpc>
                        <a:spcAft>
                          <a:spcPts val="0"/>
                        </a:spcAft>
                      </a:pPr>
                      <a:r>
                        <a:rPr lang="ru-RU" sz="2000" b="1" i="1">
                          <a:effectLst/>
                          <a:latin typeface="Times New Roman" panose="02020603050405020304" pitchFamily="18" charset="0"/>
                          <a:ea typeface="Times New Roman" panose="02020603050405020304" pitchFamily="18" charset="0"/>
                          <a:cs typeface="Times New Roman" panose="02020603050405020304" pitchFamily="18" charset="0"/>
                        </a:rPr>
                        <a:t>Итого:</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2000" i="1">
                          <a:effectLst/>
                          <a:latin typeface="Times New Roman" panose="02020603050405020304" pitchFamily="18" charset="0"/>
                          <a:ea typeface="Times New Roman" panose="02020603050405020304" pitchFamily="18" charset="0"/>
                          <a:cs typeface="Times New Roman" panose="02020603050405020304" pitchFamily="18" charset="0"/>
                        </a:rPr>
                        <a:t>максимум 37 баллов</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Оценка:</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2852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1661058"/>
            <a:ext cx="8911687" cy="1280890"/>
          </a:xfrm>
        </p:spPr>
        <p:txBody>
          <a:bodyPr/>
          <a:lstStyle/>
          <a:p>
            <a:endParaRPr lang="ru-RU" dirty="0"/>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1764743" y="1033272"/>
            <a:ext cx="9736156" cy="5371042"/>
          </a:xfrm>
          <a:prstGeom prst="rect">
            <a:avLst/>
          </a:prstGeom>
        </p:spPr>
      </p:pic>
      <p:sp>
        <p:nvSpPr>
          <p:cNvPr id="5" name="Заголовок 1"/>
          <p:cNvSpPr txBox="1">
            <a:spLocks/>
          </p:cNvSpPr>
          <p:nvPr/>
        </p:nvSpPr>
        <p:spPr>
          <a:xfrm>
            <a:off x="1715101" y="322358"/>
            <a:ext cx="8911687" cy="71091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800" b="1" dirty="0" smtClean="0">
                <a:latin typeface="Monotype Corsiva" panose="03010101010201010101" pitchFamily="66" charset="0"/>
              </a:rPr>
              <a:t>II. Запишите данные предложения в будущем времени </a:t>
            </a:r>
            <a:r>
              <a:rPr lang="ru-RU" sz="2800" b="1" dirty="0" err="1" smtClean="0">
                <a:latin typeface="Monotype Corsiva" panose="03010101010201010101" pitchFamily="66" charset="0"/>
              </a:rPr>
              <a:t>Futur</a:t>
            </a:r>
            <a:r>
              <a:rPr lang="ru-RU" sz="2800" b="1" dirty="0" smtClean="0">
                <a:latin typeface="Monotype Corsiva" panose="03010101010201010101" pitchFamily="66" charset="0"/>
              </a:rPr>
              <a:t> I.</a:t>
            </a:r>
            <a:endParaRPr lang="ru-RU" sz="2800" b="1" dirty="0">
              <a:latin typeface="Monotype Corsiva" panose="03010101010201010101" pitchFamily="66" charset="0"/>
            </a:endParaRPr>
          </a:p>
        </p:txBody>
      </p:sp>
    </p:spTree>
    <p:extLst>
      <p:ext uri="{BB962C8B-B14F-4D97-AF65-F5344CB8AC3E}">
        <p14:creationId xmlns:p14="http://schemas.microsoft.com/office/powerpoint/2010/main" val="598493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2"/>
          <a:stretch>
            <a:fillRect/>
          </a:stretch>
        </p:blipFill>
        <p:spPr>
          <a:xfrm>
            <a:off x="2469823" y="326391"/>
            <a:ext cx="5481494" cy="6121541"/>
          </a:xfrm>
          <a:prstGeom prst="rect">
            <a:avLst/>
          </a:prstGeom>
        </p:spPr>
      </p:pic>
      <p:sp>
        <p:nvSpPr>
          <p:cNvPr id="9" name="Прямоугольник 8"/>
          <p:cNvSpPr/>
          <p:nvPr/>
        </p:nvSpPr>
        <p:spPr>
          <a:xfrm>
            <a:off x="4895536" y="2108919"/>
            <a:ext cx="5979586" cy="461665"/>
          </a:xfrm>
          <a:prstGeom prst="rect">
            <a:avLst/>
          </a:prstGeom>
          <a:noFill/>
        </p:spPr>
        <p:txBody>
          <a:bodyPr wrap="none" lIns="91440" tIns="45720" rIns="91440" bIns="45720">
            <a:spAutoFit/>
          </a:bodyPr>
          <a:lstStyle/>
          <a:p>
            <a:pPr algn="ctr"/>
            <a:r>
              <a:rPr lang="de-DE" sz="24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erden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viele Stadtkinder aufs Land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fahren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endParaRPr lang="ru-RU" sz="2400" b="1"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817605" y="2469943"/>
            <a:ext cx="8230971" cy="830997"/>
          </a:xfrm>
          <a:prstGeom prst="rect">
            <a:avLst/>
          </a:prstGeom>
          <a:noFill/>
        </p:spPr>
        <p:txBody>
          <a:bodyPr wrap="none" lIns="91440" tIns="45720" rIns="91440" bIns="45720">
            <a:spAutoFit/>
          </a:bodyPr>
          <a:lstStyle/>
          <a:p>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sie dort bei den landwirtschaftlichen </a:t>
            </a:r>
          </a:p>
          <a:p>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Arbeiten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helfen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4961524" y="3070107"/>
            <a:ext cx="6981430" cy="830997"/>
          </a:xfrm>
          <a:prstGeom prst="rect">
            <a:avLst/>
          </a:prstGeom>
          <a:noFill/>
        </p:spPr>
        <p:txBody>
          <a:bodyPr wrap="square" lIns="91440" tIns="45720" rIns="91440" bIns="45720">
            <a:spAutoFit/>
          </a:bodyPr>
          <a:lstStyle/>
          <a:p>
            <a:pPr algn="ctr"/>
            <a:r>
              <a:rPr lang="de-DE" sz="2400" b="1"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erden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einige Beete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machen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und Gemüse </a:t>
            </a:r>
          </a:p>
          <a:p>
            <a:pPr algn="ct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pflanzen</a:t>
            </a:r>
            <a:r>
              <a:rPr lang="de-DE" sz="2400" b="1" cap="none" spc="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2817605" y="3670271"/>
            <a:ext cx="6615144" cy="461665"/>
          </a:xfrm>
          <a:prstGeom prst="rect">
            <a:avLst/>
          </a:prstGeom>
          <a:noFill/>
        </p:spPr>
        <p:txBody>
          <a:bodyPr wrap="none" lIns="91440" tIns="45720" rIns="91440" bIns="45720">
            <a:spAutoFit/>
          </a:bodyPr>
          <a:lstStyle/>
          <a:p>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einige das Gemüse </a:t>
            </a:r>
            <a:r>
              <a:rPr lang="de-DE" sz="24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jäten</a:t>
            </a:r>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2817605" y="4048015"/>
            <a:ext cx="6817123" cy="461665"/>
          </a:xfrm>
          <a:prstGeom prst="rect">
            <a:avLst/>
          </a:prstGeom>
          <a:noFill/>
        </p:spPr>
        <p:txBody>
          <a:bodyPr wrap="none" lIns="91440" tIns="45720" rIns="91440" bIns="45720">
            <a:spAutoFit/>
          </a:bodyPr>
          <a:lstStyle/>
          <a:p>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einige im Garten </a:t>
            </a:r>
            <a:r>
              <a:rPr lang="de-DE" sz="24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arbeiten</a:t>
            </a:r>
            <a:r>
              <a:rPr lang="de-DE" sz="2400" b="1"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5" name="Прямоугольник 14"/>
          <p:cNvSpPr/>
          <p:nvPr/>
        </p:nvSpPr>
        <p:spPr>
          <a:xfrm>
            <a:off x="2817605" y="4446171"/>
            <a:ext cx="8574014" cy="461665"/>
          </a:xfrm>
          <a:prstGeom prst="rect">
            <a:avLst/>
          </a:prstGeom>
          <a:noFill/>
        </p:spPr>
        <p:txBody>
          <a:bodyPr wrap="none" lIns="91440" tIns="45720" rIns="91440" bIns="45720">
            <a:spAutoFit/>
          </a:bodyPr>
          <a:lstStyle/>
          <a:p>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sie Obst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pflücken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und es in Körbe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legen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2829306" y="4902363"/>
            <a:ext cx="8207568" cy="461665"/>
          </a:xfrm>
          <a:prstGeom prst="rect">
            <a:avLst/>
          </a:prstGeom>
          <a:noFill/>
        </p:spPr>
        <p:txBody>
          <a:bodyPr wrap="none" lIns="91440" tIns="45720" rIns="91440" bIns="45720">
            <a:spAutoFit/>
          </a:bodyPr>
          <a:lstStyle/>
          <a:p>
            <a:pPr algn="ct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sie das Vieh und das Geflügel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füttern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7" name="Прямоугольник 16"/>
          <p:cNvSpPr/>
          <p:nvPr/>
        </p:nvSpPr>
        <p:spPr>
          <a:xfrm>
            <a:off x="2829306" y="5358554"/>
            <a:ext cx="8299901" cy="830997"/>
          </a:xfrm>
          <a:prstGeom prst="rect">
            <a:avLst/>
          </a:prstGeom>
          <a:noFill/>
        </p:spPr>
        <p:txBody>
          <a:bodyPr wrap="none" lIns="91440" tIns="45720" rIns="91440" bIns="45720">
            <a:spAutoFit/>
          </a:bodyPr>
          <a:lstStyle/>
          <a:p>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Diesen Sommer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werden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alle zusammen mit den Erwachsenen </a:t>
            </a:r>
          </a:p>
          <a:p>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die Ernte </a:t>
            </a:r>
            <a:r>
              <a:rPr lang="de-DE" sz="2400" b="1" cap="none" spc="0"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einbringen</a:t>
            </a:r>
            <a:r>
              <a:rPr lang="de-DE" sz="24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ru-RU" sz="2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100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191</TotalTime>
  <Words>740</Words>
  <Application>Microsoft Office PowerPoint</Application>
  <PresentationFormat>Широкоэкранный</PresentationFormat>
  <Paragraphs>324</Paragraphs>
  <Slides>17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Calibri</vt:lpstr>
      <vt:lpstr>Century Gothic</vt:lpstr>
      <vt:lpstr>Monotype Corsiva</vt:lpstr>
      <vt:lpstr>Times New Roman</vt:lpstr>
      <vt:lpstr>Wingdings 3</vt:lpstr>
      <vt:lpstr>Легкий дым</vt:lpstr>
      <vt:lpstr>Урок немецкого языка  в 7 классе  с применением подхода Lesson Study</vt:lpstr>
      <vt:lpstr>Презентация PowerPoint</vt:lpstr>
      <vt:lpstr>Das Thema</vt:lpstr>
      <vt:lpstr>Презентация PowerPoint</vt:lpstr>
      <vt:lpstr>Futur I = вспомогательный глагол haben  + Partizip II основного глагола</vt:lpstr>
      <vt:lpstr>I. Запишите подходящую форму вспомогательного глагола werden.</vt:lpstr>
      <vt:lpstr>Лист само- и взаимооценивания  работы в группе</vt:lpstr>
      <vt:lpstr>Презентация PowerPoint</vt:lpstr>
      <vt:lpstr>Презентация PowerPoint</vt:lpstr>
      <vt:lpstr>Лист само- и взаимооценивания  работы в группе</vt:lpstr>
      <vt:lpstr>Презентация PowerPoint</vt:lpstr>
      <vt:lpstr>Презентация PowerPoint</vt:lpstr>
      <vt:lpstr>Лист само- и взаимооценивания  работы в группе</vt:lpstr>
      <vt:lpstr>Презентация PowerPoint</vt:lpstr>
      <vt:lpstr>Лист само- и взаимооценивания  работы в группе</vt:lpstr>
      <vt:lpstr>Рефлексия </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немецкого языка  в 7 классе  с применением подхода Lesson Study</dc:title>
  <dc:creator>Учетная запись Майкрософт</dc:creator>
  <cp:lastModifiedBy>Учетная запись Майкрософт</cp:lastModifiedBy>
  <cp:revision>23</cp:revision>
  <dcterms:created xsi:type="dcterms:W3CDTF">2021-02-28T18:54:29Z</dcterms:created>
  <dcterms:modified xsi:type="dcterms:W3CDTF">2021-02-28T22:06:37Z</dcterms:modified>
</cp:coreProperties>
</file>