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73" r:id="rId5"/>
    <p:sldId id="261" r:id="rId6"/>
    <p:sldId id="263" r:id="rId7"/>
    <p:sldId id="264" r:id="rId8"/>
    <p:sldId id="265" r:id="rId9"/>
    <p:sldId id="266" r:id="rId10"/>
    <p:sldId id="267" r:id="rId11"/>
    <p:sldId id="268" r:id="rId12"/>
    <p:sldId id="269" r:id="rId13"/>
    <p:sldId id="271" r:id="rId14"/>
    <p:sldId id="270" r:id="rId15"/>
    <p:sldId id="275" r:id="rId16"/>
    <p:sldId id="272"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40" d="100"/>
          <a:sy n="40" d="100"/>
        </p:scale>
        <p:origin x="-108" y="-67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6BE090AD-571D-47E8-982E-58112ED3ADB4}"/>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xmlns="" id="{FEF73B95-48EB-4621-BE69-7B2EAF4A2C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xmlns="" id="{C6F3AFEC-F10D-445A-8A7D-8EF4CC969CC7}"/>
              </a:ext>
            </a:extLst>
          </p:cNvPr>
          <p:cNvSpPr>
            <a:spLocks noGrp="1"/>
          </p:cNvSpPr>
          <p:nvPr>
            <p:ph type="dt" sz="half" idx="10"/>
          </p:nvPr>
        </p:nvSpPr>
        <p:spPr/>
        <p:txBody>
          <a:bodyPr/>
          <a:lstStyle/>
          <a:p>
            <a:fld id="{88846F4A-6567-4589-8A48-6C03AAAD2ED0}" type="datetimeFigureOut">
              <a:rPr lang="ru-RU" smtClean="0"/>
              <a:pPr/>
              <a:t>29.04.2021</a:t>
            </a:fld>
            <a:endParaRPr lang="ru-RU"/>
          </a:p>
        </p:txBody>
      </p:sp>
      <p:sp>
        <p:nvSpPr>
          <p:cNvPr id="5" name="Нижний колонтитул 4">
            <a:extLst>
              <a:ext uri="{FF2B5EF4-FFF2-40B4-BE49-F238E27FC236}">
                <a16:creationId xmlns:a16="http://schemas.microsoft.com/office/drawing/2014/main" xmlns="" id="{0DFB646B-0DE6-49EB-858C-4DDB1BB106E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66E47842-2918-4F5D-875A-BF99D3843CA2}"/>
              </a:ext>
            </a:extLst>
          </p:cNvPr>
          <p:cNvSpPr>
            <a:spLocks noGrp="1"/>
          </p:cNvSpPr>
          <p:nvPr>
            <p:ph type="sldNum" sz="quarter" idx="12"/>
          </p:nvPr>
        </p:nvSpPr>
        <p:spPr/>
        <p:txBody>
          <a:body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3053133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7F66AE7-6AD2-4FCA-88C3-6F3567D8760E}"/>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604C92DA-22B0-447A-B8B0-372F5A0F1F93}"/>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CA19FE9B-64D6-475D-B2D5-4BFD497AA1D7}"/>
              </a:ext>
            </a:extLst>
          </p:cNvPr>
          <p:cNvSpPr>
            <a:spLocks noGrp="1"/>
          </p:cNvSpPr>
          <p:nvPr>
            <p:ph type="dt" sz="half" idx="10"/>
          </p:nvPr>
        </p:nvSpPr>
        <p:spPr/>
        <p:txBody>
          <a:bodyPr/>
          <a:lstStyle/>
          <a:p>
            <a:fld id="{88846F4A-6567-4589-8A48-6C03AAAD2ED0}" type="datetimeFigureOut">
              <a:rPr lang="ru-RU" smtClean="0"/>
              <a:pPr/>
              <a:t>29.04.2021</a:t>
            </a:fld>
            <a:endParaRPr lang="ru-RU"/>
          </a:p>
        </p:txBody>
      </p:sp>
      <p:sp>
        <p:nvSpPr>
          <p:cNvPr id="5" name="Нижний колонтитул 4">
            <a:extLst>
              <a:ext uri="{FF2B5EF4-FFF2-40B4-BE49-F238E27FC236}">
                <a16:creationId xmlns:a16="http://schemas.microsoft.com/office/drawing/2014/main" xmlns="" id="{E033F486-6E17-4E86-907E-41E99CC9641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D25A9800-875B-4F0C-B879-EE5D9EE93608}"/>
              </a:ext>
            </a:extLst>
          </p:cNvPr>
          <p:cNvSpPr>
            <a:spLocks noGrp="1"/>
          </p:cNvSpPr>
          <p:nvPr>
            <p:ph type="sldNum" sz="quarter" idx="12"/>
          </p:nvPr>
        </p:nvSpPr>
        <p:spPr/>
        <p:txBody>
          <a:body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3745616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5041CBB3-407E-4007-89F1-C0DE1E481BF3}"/>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BE23F48A-C2C9-4938-8B9C-2278D564AF20}"/>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36DAEB13-72A9-4D01-BD20-C3662B8BD770}"/>
              </a:ext>
            </a:extLst>
          </p:cNvPr>
          <p:cNvSpPr>
            <a:spLocks noGrp="1"/>
          </p:cNvSpPr>
          <p:nvPr>
            <p:ph type="dt" sz="half" idx="10"/>
          </p:nvPr>
        </p:nvSpPr>
        <p:spPr/>
        <p:txBody>
          <a:bodyPr/>
          <a:lstStyle/>
          <a:p>
            <a:fld id="{88846F4A-6567-4589-8A48-6C03AAAD2ED0}" type="datetimeFigureOut">
              <a:rPr lang="ru-RU" smtClean="0"/>
              <a:pPr/>
              <a:t>29.04.2021</a:t>
            </a:fld>
            <a:endParaRPr lang="ru-RU"/>
          </a:p>
        </p:txBody>
      </p:sp>
      <p:sp>
        <p:nvSpPr>
          <p:cNvPr id="5" name="Нижний колонтитул 4">
            <a:extLst>
              <a:ext uri="{FF2B5EF4-FFF2-40B4-BE49-F238E27FC236}">
                <a16:creationId xmlns:a16="http://schemas.microsoft.com/office/drawing/2014/main" xmlns="" id="{1A17000F-D1A4-4ECD-9E98-D6E380BD0CA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10791CDF-CC50-416A-9D7E-D4287F60A1EB}"/>
              </a:ext>
            </a:extLst>
          </p:cNvPr>
          <p:cNvSpPr>
            <a:spLocks noGrp="1"/>
          </p:cNvSpPr>
          <p:nvPr>
            <p:ph type="sldNum" sz="quarter" idx="12"/>
          </p:nvPr>
        </p:nvSpPr>
        <p:spPr/>
        <p:txBody>
          <a:body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1621880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7FB0DA9-4B1F-4295-9047-FD1342A93AC5}"/>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355C265D-A4E0-4E2E-BA66-3A9E5DE72A99}"/>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B0FB056E-2010-40D7-A1B5-354348C73403}"/>
              </a:ext>
            </a:extLst>
          </p:cNvPr>
          <p:cNvSpPr>
            <a:spLocks noGrp="1"/>
          </p:cNvSpPr>
          <p:nvPr>
            <p:ph type="dt" sz="half" idx="10"/>
          </p:nvPr>
        </p:nvSpPr>
        <p:spPr/>
        <p:txBody>
          <a:bodyPr/>
          <a:lstStyle/>
          <a:p>
            <a:fld id="{88846F4A-6567-4589-8A48-6C03AAAD2ED0}" type="datetimeFigureOut">
              <a:rPr lang="ru-RU" smtClean="0"/>
              <a:pPr/>
              <a:t>29.04.2021</a:t>
            </a:fld>
            <a:endParaRPr lang="ru-RU"/>
          </a:p>
        </p:txBody>
      </p:sp>
      <p:sp>
        <p:nvSpPr>
          <p:cNvPr id="5" name="Нижний колонтитул 4">
            <a:extLst>
              <a:ext uri="{FF2B5EF4-FFF2-40B4-BE49-F238E27FC236}">
                <a16:creationId xmlns:a16="http://schemas.microsoft.com/office/drawing/2014/main" xmlns="" id="{17EA59C4-9854-4F50-B76E-7FD464A0F0D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271802CE-841F-4944-9C24-D2FD7FAC0607}"/>
              </a:ext>
            </a:extLst>
          </p:cNvPr>
          <p:cNvSpPr>
            <a:spLocks noGrp="1"/>
          </p:cNvSpPr>
          <p:nvPr>
            <p:ph type="sldNum" sz="quarter" idx="12"/>
          </p:nvPr>
        </p:nvSpPr>
        <p:spPr/>
        <p:txBody>
          <a:body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3235977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745A9BC-8B23-4605-B700-72DFFEBDC9FC}"/>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xmlns="" id="{F6E10D18-3281-4EAC-8B98-B88FBEFBE1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C18243FB-8288-4EBF-8CB3-C005AE1B7BCB}"/>
              </a:ext>
            </a:extLst>
          </p:cNvPr>
          <p:cNvSpPr>
            <a:spLocks noGrp="1"/>
          </p:cNvSpPr>
          <p:nvPr>
            <p:ph type="dt" sz="half" idx="10"/>
          </p:nvPr>
        </p:nvSpPr>
        <p:spPr/>
        <p:txBody>
          <a:bodyPr/>
          <a:lstStyle/>
          <a:p>
            <a:fld id="{88846F4A-6567-4589-8A48-6C03AAAD2ED0}" type="datetimeFigureOut">
              <a:rPr lang="ru-RU" smtClean="0"/>
              <a:pPr/>
              <a:t>29.04.2021</a:t>
            </a:fld>
            <a:endParaRPr lang="ru-RU"/>
          </a:p>
        </p:txBody>
      </p:sp>
      <p:sp>
        <p:nvSpPr>
          <p:cNvPr id="5" name="Нижний колонтитул 4">
            <a:extLst>
              <a:ext uri="{FF2B5EF4-FFF2-40B4-BE49-F238E27FC236}">
                <a16:creationId xmlns:a16="http://schemas.microsoft.com/office/drawing/2014/main" xmlns="" id="{679B030D-A535-45AA-AF1F-5F443C15377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A7DBC957-8D02-4150-AC34-398116836084}"/>
              </a:ext>
            </a:extLst>
          </p:cNvPr>
          <p:cNvSpPr>
            <a:spLocks noGrp="1"/>
          </p:cNvSpPr>
          <p:nvPr>
            <p:ph type="sldNum" sz="quarter" idx="12"/>
          </p:nvPr>
        </p:nvSpPr>
        <p:spPr/>
        <p:txBody>
          <a:body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3666882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D5FF49FF-E2DC-4978-A538-D442A81C662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90B7AC72-7DD6-4D26-8D07-840E2C7484AD}"/>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BB5C822E-919B-4B8B-B28F-0CF10E32AFFE}"/>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0D7A1673-6352-44CC-AC37-57BB076C280C}"/>
              </a:ext>
            </a:extLst>
          </p:cNvPr>
          <p:cNvSpPr>
            <a:spLocks noGrp="1"/>
          </p:cNvSpPr>
          <p:nvPr>
            <p:ph type="dt" sz="half" idx="10"/>
          </p:nvPr>
        </p:nvSpPr>
        <p:spPr/>
        <p:txBody>
          <a:bodyPr/>
          <a:lstStyle/>
          <a:p>
            <a:fld id="{88846F4A-6567-4589-8A48-6C03AAAD2ED0}" type="datetimeFigureOut">
              <a:rPr lang="ru-RU" smtClean="0"/>
              <a:pPr/>
              <a:t>29.04.2021</a:t>
            </a:fld>
            <a:endParaRPr lang="ru-RU"/>
          </a:p>
        </p:txBody>
      </p:sp>
      <p:sp>
        <p:nvSpPr>
          <p:cNvPr id="6" name="Нижний колонтитул 5">
            <a:extLst>
              <a:ext uri="{FF2B5EF4-FFF2-40B4-BE49-F238E27FC236}">
                <a16:creationId xmlns:a16="http://schemas.microsoft.com/office/drawing/2014/main" xmlns="" id="{11B164FD-C486-4C61-9FC3-F652DBCFF66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E814B492-341A-465B-9B1F-313E7980661E}"/>
              </a:ext>
            </a:extLst>
          </p:cNvPr>
          <p:cNvSpPr>
            <a:spLocks noGrp="1"/>
          </p:cNvSpPr>
          <p:nvPr>
            <p:ph type="sldNum" sz="quarter" idx="12"/>
          </p:nvPr>
        </p:nvSpPr>
        <p:spPr/>
        <p:txBody>
          <a:body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1478378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5D6AAE3-9FE4-4D1C-8F02-6B834EF6806B}"/>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xmlns="" id="{81F90983-AD06-44DD-BC46-634454E5C2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xmlns="" id="{F3506DE4-3CB9-4C59-AB81-574CF8CA35EB}"/>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6A7AB887-E5E5-4394-B92C-E334ADD93C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xmlns="" id="{127C5E87-2434-4BD1-B415-B32760270FCF}"/>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A1616ABF-0ADB-4485-AAA4-0C4E66436E62}"/>
              </a:ext>
            </a:extLst>
          </p:cNvPr>
          <p:cNvSpPr>
            <a:spLocks noGrp="1"/>
          </p:cNvSpPr>
          <p:nvPr>
            <p:ph type="dt" sz="half" idx="10"/>
          </p:nvPr>
        </p:nvSpPr>
        <p:spPr/>
        <p:txBody>
          <a:bodyPr/>
          <a:lstStyle/>
          <a:p>
            <a:fld id="{88846F4A-6567-4589-8A48-6C03AAAD2ED0}" type="datetimeFigureOut">
              <a:rPr lang="ru-RU" smtClean="0"/>
              <a:pPr/>
              <a:t>29.04.2021</a:t>
            </a:fld>
            <a:endParaRPr lang="ru-RU"/>
          </a:p>
        </p:txBody>
      </p:sp>
      <p:sp>
        <p:nvSpPr>
          <p:cNvPr id="8" name="Нижний колонтитул 7">
            <a:extLst>
              <a:ext uri="{FF2B5EF4-FFF2-40B4-BE49-F238E27FC236}">
                <a16:creationId xmlns:a16="http://schemas.microsoft.com/office/drawing/2014/main" xmlns="" id="{648C34D0-F459-4BA3-B9ED-4859B8C73064}"/>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xmlns="" id="{734AA71C-E2CA-4EBA-B139-3EFEDE162B6B}"/>
              </a:ext>
            </a:extLst>
          </p:cNvPr>
          <p:cNvSpPr>
            <a:spLocks noGrp="1"/>
          </p:cNvSpPr>
          <p:nvPr>
            <p:ph type="sldNum" sz="quarter" idx="12"/>
          </p:nvPr>
        </p:nvSpPr>
        <p:spPr/>
        <p:txBody>
          <a:body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921773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043D41C-5611-413B-9E2D-871CB86EAC41}"/>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3B1A13C1-D317-4FF1-89D0-61A0042042B0}"/>
              </a:ext>
            </a:extLst>
          </p:cNvPr>
          <p:cNvSpPr>
            <a:spLocks noGrp="1"/>
          </p:cNvSpPr>
          <p:nvPr>
            <p:ph type="dt" sz="half" idx="10"/>
          </p:nvPr>
        </p:nvSpPr>
        <p:spPr/>
        <p:txBody>
          <a:bodyPr/>
          <a:lstStyle/>
          <a:p>
            <a:fld id="{88846F4A-6567-4589-8A48-6C03AAAD2ED0}" type="datetimeFigureOut">
              <a:rPr lang="ru-RU" smtClean="0"/>
              <a:pPr/>
              <a:t>29.04.2021</a:t>
            </a:fld>
            <a:endParaRPr lang="ru-RU"/>
          </a:p>
        </p:txBody>
      </p:sp>
      <p:sp>
        <p:nvSpPr>
          <p:cNvPr id="4" name="Нижний колонтитул 3">
            <a:extLst>
              <a:ext uri="{FF2B5EF4-FFF2-40B4-BE49-F238E27FC236}">
                <a16:creationId xmlns:a16="http://schemas.microsoft.com/office/drawing/2014/main" xmlns="" id="{2D803876-20FA-47E8-844D-FC40C1226911}"/>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xmlns="" id="{717720C2-5912-44A6-A556-03E72603FC57}"/>
              </a:ext>
            </a:extLst>
          </p:cNvPr>
          <p:cNvSpPr>
            <a:spLocks noGrp="1"/>
          </p:cNvSpPr>
          <p:nvPr>
            <p:ph type="sldNum" sz="quarter" idx="12"/>
          </p:nvPr>
        </p:nvSpPr>
        <p:spPr/>
        <p:txBody>
          <a:body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640959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A3D92C47-CB93-4DC0-8BCB-340CA4C91F13}"/>
              </a:ext>
            </a:extLst>
          </p:cNvPr>
          <p:cNvSpPr>
            <a:spLocks noGrp="1"/>
          </p:cNvSpPr>
          <p:nvPr>
            <p:ph type="dt" sz="half" idx="10"/>
          </p:nvPr>
        </p:nvSpPr>
        <p:spPr/>
        <p:txBody>
          <a:bodyPr/>
          <a:lstStyle/>
          <a:p>
            <a:fld id="{88846F4A-6567-4589-8A48-6C03AAAD2ED0}" type="datetimeFigureOut">
              <a:rPr lang="ru-RU" smtClean="0"/>
              <a:pPr/>
              <a:t>29.04.2021</a:t>
            </a:fld>
            <a:endParaRPr lang="ru-RU"/>
          </a:p>
        </p:txBody>
      </p:sp>
      <p:sp>
        <p:nvSpPr>
          <p:cNvPr id="3" name="Нижний колонтитул 2">
            <a:extLst>
              <a:ext uri="{FF2B5EF4-FFF2-40B4-BE49-F238E27FC236}">
                <a16:creationId xmlns:a16="http://schemas.microsoft.com/office/drawing/2014/main" xmlns="" id="{22783013-D636-4750-934F-7DE4ED5B9D2B}"/>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xmlns="" id="{6BDA6EDC-A21D-4072-AD6B-44EADFE53BF1}"/>
              </a:ext>
            </a:extLst>
          </p:cNvPr>
          <p:cNvSpPr>
            <a:spLocks noGrp="1"/>
          </p:cNvSpPr>
          <p:nvPr>
            <p:ph type="sldNum" sz="quarter" idx="12"/>
          </p:nvPr>
        </p:nvSpPr>
        <p:spPr/>
        <p:txBody>
          <a:body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3438855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9874364-ACC9-4E40-B4B5-2BDA19594DF3}"/>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xmlns="" id="{CA146AA0-C254-4498-A119-0B4A853E1F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D0A85692-A41B-4718-96B8-D265BA27C3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F728F2F8-3BA9-4845-98E0-94FA0A70DCAD}"/>
              </a:ext>
            </a:extLst>
          </p:cNvPr>
          <p:cNvSpPr>
            <a:spLocks noGrp="1"/>
          </p:cNvSpPr>
          <p:nvPr>
            <p:ph type="dt" sz="half" idx="10"/>
          </p:nvPr>
        </p:nvSpPr>
        <p:spPr/>
        <p:txBody>
          <a:bodyPr/>
          <a:lstStyle/>
          <a:p>
            <a:fld id="{88846F4A-6567-4589-8A48-6C03AAAD2ED0}" type="datetimeFigureOut">
              <a:rPr lang="ru-RU" smtClean="0"/>
              <a:pPr/>
              <a:t>29.04.2021</a:t>
            </a:fld>
            <a:endParaRPr lang="ru-RU"/>
          </a:p>
        </p:txBody>
      </p:sp>
      <p:sp>
        <p:nvSpPr>
          <p:cNvPr id="6" name="Нижний колонтитул 5">
            <a:extLst>
              <a:ext uri="{FF2B5EF4-FFF2-40B4-BE49-F238E27FC236}">
                <a16:creationId xmlns:a16="http://schemas.microsoft.com/office/drawing/2014/main" xmlns="" id="{B788D971-8B1E-453F-9FB3-F4472D06811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AB3BF6EC-F216-49D7-B239-48143464460F}"/>
              </a:ext>
            </a:extLst>
          </p:cNvPr>
          <p:cNvSpPr>
            <a:spLocks noGrp="1"/>
          </p:cNvSpPr>
          <p:nvPr>
            <p:ph type="sldNum" sz="quarter" idx="12"/>
          </p:nvPr>
        </p:nvSpPr>
        <p:spPr/>
        <p:txBody>
          <a:body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3942046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312E196-45A1-4AD7-8991-E1A9A245CA49}"/>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xmlns="" id="{0C4551A8-AC75-4801-BD95-3A64725C4E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xmlns="" id="{6B2F4A8F-D2CE-46B4-8C41-98478EC503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0CB6EFF6-9B8E-46DE-B646-A7CBCB513FC8}"/>
              </a:ext>
            </a:extLst>
          </p:cNvPr>
          <p:cNvSpPr>
            <a:spLocks noGrp="1"/>
          </p:cNvSpPr>
          <p:nvPr>
            <p:ph type="dt" sz="half" idx="10"/>
          </p:nvPr>
        </p:nvSpPr>
        <p:spPr/>
        <p:txBody>
          <a:bodyPr/>
          <a:lstStyle/>
          <a:p>
            <a:fld id="{88846F4A-6567-4589-8A48-6C03AAAD2ED0}" type="datetimeFigureOut">
              <a:rPr lang="ru-RU" smtClean="0"/>
              <a:pPr/>
              <a:t>29.04.2021</a:t>
            </a:fld>
            <a:endParaRPr lang="ru-RU"/>
          </a:p>
        </p:txBody>
      </p:sp>
      <p:sp>
        <p:nvSpPr>
          <p:cNvPr id="6" name="Нижний колонтитул 5">
            <a:extLst>
              <a:ext uri="{FF2B5EF4-FFF2-40B4-BE49-F238E27FC236}">
                <a16:creationId xmlns:a16="http://schemas.microsoft.com/office/drawing/2014/main" xmlns="" id="{F2E63777-0193-42F9-A46A-22028DFFC59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BCC8593F-9C3B-4734-BE94-F3539E7DD10F}"/>
              </a:ext>
            </a:extLst>
          </p:cNvPr>
          <p:cNvSpPr>
            <a:spLocks noGrp="1"/>
          </p:cNvSpPr>
          <p:nvPr>
            <p:ph type="sldNum" sz="quarter" idx="12"/>
          </p:nvPr>
        </p:nvSpPr>
        <p:spPr/>
        <p:txBody>
          <a:body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4015151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A54E394-AB9A-438A-A10F-4E9869F3F3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xmlns="" id="{D6034CC8-78C4-47A8-9D00-D857423B45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434171FC-78C5-4A35-883C-EDDA8A6E56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46F4A-6567-4589-8A48-6C03AAAD2ED0}" type="datetimeFigureOut">
              <a:rPr lang="ru-RU" smtClean="0"/>
              <a:pPr/>
              <a:t>29.04.2021</a:t>
            </a:fld>
            <a:endParaRPr lang="ru-RU"/>
          </a:p>
        </p:txBody>
      </p:sp>
      <p:sp>
        <p:nvSpPr>
          <p:cNvPr id="5" name="Нижний колонтитул 4">
            <a:extLst>
              <a:ext uri="{FF2B5EF4-FFF2-40B4-BE49-F238E27FC236}">
                <a16:creationId xmlns:a16="http://schemas.microsoft.com/office/drawing/2014/main" xmlns="" id="{184F7AAC-A41B-4C99-8F52-A0FBC03988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xmlns="" id="{8564FF89-7C35-4326-BC16-2AA517659C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76F080-60BD-4256-A84B-FB5B463AB6A2}" type="slidenum">
              <a:rPr lang="ru-RU" smtClean="0"/>
              <a:pPr/>
              <a:t>‹#›</a:t>
            </a:fld>
            <a:endParaRPr lang="ru-RU"/>
          </a:p>
        </p:txBody>
      </p:sp>
    </p:spTree>
    <p:extLst>
      <p:ext uri="{BB962C8B-B14F-4D97-AF65-F5344CB8AC3E}">
        <p14:creationId xmlns:p14="http://schemas.microsoft.com/office/powerpoint/2010/main" xmlns="" val="177460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jpeg"/><Relationship Id="rId12" Type="http://schemas.openxmlformats.org/officeDocument/2006/relationships/image" Target="../media/image20.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9.jpe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FD5F61D5-193C-4D00-B8A3-3D39A0B4C8D4}"/>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0"/>
            <a:ext cx="12192001" cy="6858000"/>
          </a:xfrm>
          <a:prstGeom prst="rect">
            <a:avLst/>
          </a:prstGeom>
        </p:spPr>
      </p:pic>
      <p:pic>
        <p:nvPicPr>
          <p:cNvPr id="5" name="Рисунок 4">
            <a:extLst>
              <a:ext uri="{FF2B5EF4-FFF2-40B4-BE49-F238E27FC236}">
                <a16:creationId xmlns:a16="http://schemas.microsoft.com/office/drawing/2014/main" xmlns="" id="{E0E69529-94A0-4555-A609-E1A7CB7F6B14}"/>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79997" y="192505"/>
            <a:ext cx="2807368" cy="3743158"/>
          </a:xfrm>
          <a:prstGeom prst="rect">
            <a:avLst/>
          </a:prstGeom>
        </p:spPr>
      </p:pic>
      <p:sp>
        <p:nvSpPr>
          <p:cNvPr id="6" name="TextBox 5">
            <a:extLst>
              <a:ext uri="{FF2B5EF4-FFF2-40B4-BE49-F238E27FC236}">
                <a16:creationId xmlns:a16="http://schemas.microsoft.com/office/drawing/2014/main" xmlns="" id="{375EE0B8-05F0-49CD-B444-AFB6D588AFAF}"/>
              </a:ext>
            </a:extLst>
          </p:cNvPr>
          <p:cNvSpPr txBox="1"/>
          <p:nvPr/>
        </p:nvSpPr>
        <p:spPr>
          <a:xfrm>
            <a:off x="3187365" y="481263"/>
            <a:ext cx="8507329" cy="2923877"/>
          </a:xfrm>
          <a:prstGeom prst="rect">
            <a:avLst/>
          </a:prstGeom>
          <a:noFill/>
        </p:spPr>
        <p:txBody>
          <a:bodyPr wrap="square" rtlCol="0">
            <a:spAutoFit/>
          </a:bodyPr>
          <a:lstStyle/>
          <a:p>
            <a:pPr algn="ctr"/>
            <a:r>
              <a:rPr lang="ru-RU" sz="2400" dirty="0">
                <a:latin typeface="Times New Roman" panose="02020603050405020304" pitchFamily="18" charset="0"/>
                <a:cs typeface="Times New Roman" panose="02020603050405020304" pitchFamily="18" charset="0"/>
              </a:rPr>
              <a:t>МДОУ «Сланцевский детский сад №2 общеразвивающего вида с приоритетным осуществлением деятельности по социально-личностному развитию детей»</a:t>
            </a:r>
          </a:p>
          <a:p>
            <a:pPr algn="ctr"/>
            <a:endParaRPr lang="ru-RU" dirty="0"/>
          </a:p>
          <a:p>
            <a:pPr algn="ctr"/>
            <a:endParaRPr lang="ru-RU" dirty="0"/>
          </a:p>
          <a:p>
            <a:pPr algn="ctr"/>
            <a:r>
              <a:rPr lang="ru-RU" sz="2400" dirty="0"/>
              <a:t>воспитатель</a:t>
            </a:r>
          </a:p>
          <a:p>
            <a:pPr algn="ctr"/>
            <a:r>
              <a:rPr lang="ru-RU" sz="3200" b="1" i="1" dirty="0">
                <a:latin typeface="Times New Roman" panose="02020603050405020304" pitchFamily="18" charset="0"/>
                <a:cs typeface="Times New Roman" panose="02020603050405020304" pitchFamily="18" charset="0"/>
              </a:rPr>
              <a:t>КОСТИНА НАТАЛЬЯ ВЯЧЕСЛАВОВНА</a:t>
            </a:r>
          </a:p>
          <a:p>
            <a:pPr algn="ctr"/>
            <a:r>
              <a:rPr lang="ru-RU" sz="2000" dirty="0"/>
              <a:t>высшая категория</a:t>
            </a:r>
          </a:p>
        </p:txBody>
      </p:sp>
      <p:sp>
        <p:nvSpPr>
          <p:cNvPr id="7" name="TextBox 6">
            <a:extLst>
              <a:ext uri="{FF2B5EF4-FFF2-40B4-BE49-F238E27FC236}">
                <a16:creationId xmlns:a16="http://schemas.microsoft.com/office/drawing/2014/main" xmlns="" id="{20D588AA-1258-43C7-92E2-21C7B49318DD}"/>
              </a:ext>
            </a:extLst>
          </p:cNvPr>
          <p:cNvSpPr txBox="1"/>
          <p:nvPr/>
        </p:nvSpPr>
        <p:spPr>
          <a:xfrm>
            <a:off x="379997" y="4416926"/>
            <a:ext cx="11651582" cy="2123658"/>
          </a:xfrm>
          <a:prstGeom prst="rect">
            <a:avLst/>
          </a:prstGeom>
          <a:noFill/>
        </p:spPr>
        <p:txBody>
          <a:bodyPr wrap="square" rtlCol="0">
            <a:spAutoFit/>
          </a:bodyPr>
          <a:lstStyle/>
          <a:p>
            <a:pPr algn="ctr"/>
            <a:r>
              <a:rPr lang="ru-RU" sz="4400" dirty="0">
                <a:latin typeface="Times New Roman" panose="02020603050405020304" pitchFamily="18" charset="0"/>
                <a:cs typeface="Times New Roman" panose="02020603050405020304" pitchFamily="18" charset="0"/>
              </a:rPr>
              <a:t>«Использование нетрадиционных форм взаимодействия с родителями в условиях реализации ФГОС ДО»</a:t>
            </a:r>
          </a:p>
        </p:txBody>
      </p:sp>
      <p:sp>
        <p:nvSpPr>
          <p:cNvPr id="8" name="TextBox 7">
            <a:extLst>
              <a:ext uri="{FF2B5EF4-FFF2-40B4-BE49-F238E27FC236}">
                <a16:creationId xmlns:a16="http://schemas.microsoft.com/office/drawing/2014/main" xmlns="" id="{246C7893-5349-4218-933A-3192B11E1038}"/>
              </a:ext>
            </a:extLst>
          </p:cNvPr>
          <p:cNvSpPr txBox="1"/>
          <p:nvPr/>
        </p:nvSpPr>
        <p:spPr>
          <a:xfrm>
            <a:off x="10074442" y="6432885"/>
            <a:ext cx="2037348" cy="369332"/>
          </a:xfrm>
          <a:prstGeom prst="rect">
            <a:avLst/>
          </a:prstGeom>
          <a:noFill/>
        </p:spPr>
        <p:txBody>
          <a:bodyPr wrap="square" rtlCol="0">
            <a:spAutoFit/>
          </a:bodyPr>
          <a:lstStyle/>
          <a:p>
            <a:pPr algn="r"/>
            <a:r>
              <a:rPr lang="ru-RU" dirty="0"/>
              <a:t>2021год</a:t>
            </a:r>
          </a:p>
        </p:txBody>
      </p:sp>
    </p:spTree>
    <p:extLst>
      <p:ext uri="{BB962C8B-B14F-4D97-AF65-F5344CB8AC3E}">
        <p14:creationId xmlns:p14="http://schemas.microsoft.com/office/powerpoint/2010/main" xmlns="" val="3608727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38276"/>
            <a:ext cx="12192000" cy="6896276"/>
          </a:xfrm>
          <a:prstGeom prst="rect">
            <a:avLst/>
          </a:prstGeom>
        </p:spPr>
      </p:pic>
      <p:sp>
        <p:nvSpPr>
          <p:cNvPr id="2" name="TextBox 1">
            <a:extLst>
              <a:ext uri="{FF2B5EF4-FFF2-40B4-BE49-F238E27FC236}">
                <a16:creationId xmlns:a16="http://schemas.microsoft.com/office/drawing/2014/main" xmlns="" id="{3E36E509-88B3-4FBD-A594-08C9880EA067}"/>
              </a:ext>
            </a:extLst>
          </p:cNvPr>
          <p:cNvSpPr txBox="1"/>
          <p:nvPr/>
        </p:nvSpPr>
        <p:spPr>
          <a:xfrm>
            <a:off x="166254" y="296883"/>
            <a:ext cx="5106389" cy="4370427"/>
          </a:xfrm>
          <a:prstGeom prst="rect">
            <a:avLst/>
          </a:prstGeom>
          <a:noFill/>
        </p:spPr>
        <p:txBody>
          <a:bodyPr wrap="square" rtlCol="0">
            <a:spAutoFit/>
          </a:bodyPr>
          <a:lstStyle/>
          <a:p>
            <a:pPr algn="ctr"/>
            <a:r>
              <a:rPr lang="ru-RU" b="1" dirty="0">
                <a:latin typeface="Times New Roman" panose="02020603050405020304" pitchFamily="18" charset="0"/>
                <a:cs typeface="Times New Roman" panose="02020603050405020304" pitchFamily="18" charset="0"/>
              </a:rPr>
              <a:t>«Педагогическая гостиная»</a:t>
            </a:r>
          </a:p>
          <a:p>
            <a:endParaRPr lang="ru-RU" dirty="0"/>
          </a:p>
          <a:p>
            <a:r>
              <a:rPr lang="ru-RU" dirty="0"/>
              <a:t>         </a:t>
            </a:r>
            <a:r>
              <a:rPr lang="ru-RU" sz="1600" dirty="0">
                <a:latin typeface="Times New Roman" panose="02020603050405020304" pitchFamily="18" charset="0"/>
                <a:cs typeface="Times New Roman" panose="02020603050405020304" pitchFamily="18" charset="0"/>
              </a:rPr>
              <a:t>Рекомендую проводить в начале или в конце года. На таких встречах обсуждаем участие родителей в различных мероприятиях. Проводим анкету «Родитель–ребенок–детский сад». Проходит обсуждение либо намеченных мероприятий, либо анализируем прошедшие и подводим итоги. В начале года анкетирование провожу для того, чтобы ближе узнал ребенка, его особенности. Родителей знакомлю с мероприятиями, запланированными на год, слушаю предложения родителей, какую помощь и поддержку они могут оказать в запланированных мероприятиях, а так же их пожелания и предложения на учебный год. В конце года на таких встречах подводит итоги прошедшего года, даем оценку и анализируем достижения и ошибки.</a:t>
            </a:r>
          </a:p>
        </p:txBody>
      </p:sp>
      <p:sp>
        <p:nvSpPr>
          <p:cNvPr id="4" name="TextBox 3">
            <a:extLst>
              <a:ext uri="{FF2B5EF4-FFF2-40B4-BE49-F238E27FC236}">
                <a16:creationId xmlns:a16="http://schemas.microsoft.com/office/drawing/2014/main" xmlns="" id="{A53955D8-3D30-4972-8D1F-EE9CC5986C0A}"/>
              </a:ext>
            </a:extLst>
          </p:cNvPr>
          <p:cNvSpPr txBox="1"/>
          <p:nvPr/>
        </p:nvSpPr>
        <p:spPr>
          <a:xfrm flipH="1">
            <a:off x="5807034" y="296883"/>
            <a:ext cx="6218711" cy="3139321"/>
          </a:xfrm>
          <a:prstGeom prst="rect">
            <a:avLst/>
          </a:prstGeom>
          <a:noFill/>
        </p:spPr>
        <p:txBody>
          <a:bodyPr wrap="square" rtlCol="0">
            <a:spAutoFit/>
          </a:bodyPr>
          <a:lstStyle/>
          <a:p>
            <a:pPr algn="ctr"/>
            <a:r>
              <a:rPr lang="ru-RU" b="1" dirty="0">
                <a:latin typeface="Times New Roman" panose="02020603050405020304" pitchFamily="18" charset="0"/>
                <a:cs typeface="Times New Roman" panose="02020603050405020304" pitchFamily="18" charset="0"/>
              </a:rPr>
              <a:t>«Педагогическая конференция»</a:t>
            </a:r>
          </a:p>
          <a:p>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При подготовке мероприятия повожу подготовительный этап, где родителям даю какое-либо задание по определенной теме. Подготовленное задание обсуждается с различных позиций. За две недели до встречи родителям раздаю материалы на определенную тему, прошу прокомментировать то или иное высказывание, освещаю суть темы и задаю вопросы при обсуждении. Наиболее удачные советы оформляем в картотеки или альбомы «Педагогическая копилка: родители для педагогов», «Педагогическая копилка: педагоги для родителей». </a:t>
            </a:r>
          </a:p>
          <a:p>
            <a:endParaRPr lang="ru-RU" sz="16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58E21599-2E36-41C2-A544-C8771ECA4BD9}"/>
              </a:ext>
            </a:extLst>
          </p:cNvPr>
          <p:cNvSpPr txBox="1"/>
          <p:nvPr/>
        </p:nvSpPr>
        <p:spPr>
          <a:xfrm>
            <a:off x="4892634" y="4358244"/>
            <a:ext cx="7133112" cy="1754326"/>
          </a:xfrm>
          <a:prstGeom prst="rect">
            <a:avLst/>
          </a:prstGeom>
          <a:noFill/>
        </p:spPr>
        <p:txBody>
          <a:bodyPr wrap="square" rtlCol="0">
            <a:spAutoFit/>
          </a:bodyPr>
          <a:lstStyle/>
          <a:p>
            <a:pPr algn="ctr"/>
            <a:r>
              <a:rPr lang="ru-RU" b="1" dirty="0"/>
              <a:t>«Педагогическая конференция - аукцион»</a:t>
            </a:r>
          </a:p>
          <a:p>
            <a:endParaRPr lang="ru-RU" b="1" dirty="0"/>
          </a:p>
          <a:p>
            <a:r>
              <a:rPr lang="ru-RU" dirty="0"/>
              <a:t>         Подготовку такой встречи провожу так же, как и при проведении педагогической конференции, отличием является то, что обмен опытом проходит в виде «продажи» полезных советов по выбранной теме в игровой форме. </a:t>
            </a:r>
          </a:p>
        </p:txBody>
      </p:sp>
      <p:pic>
        <p:nvPicPr>
          <p:cNvPr id="6" name="Рисунок 5">
            <a:extLst>
              <a:ext uri="{FF2B5EF4-FFF2-40B4-BE49-F238E27FC236}">
                <a16:creationId xmlns:a16="http://schemas.microsoft.com/office/drawing/2014/main" xmlns="" id="{18106999-2086-49AA-B716-965ED1F588A4}"/>
              </a:ext>
            </a:extLst>
          </p:cNvPr>
          <p:cNvPicPr>
            <a:picLocks noChangeAspect="1"/>
          </p:cNvPicPr>
          <p:nvPr/>
        </p:nvPicPr>
        <p:blipFill>
          <a:blip r:embed="rId3" cstate="print"/>
          <a:stretch>
            <a:fillRect/>
          </a:stretch>
        </p:blipFill>
        <p:spPr>
          <a:xfrm rot="21066240">
            <a:off x="2042555" y="4667310"/>
            <a:ext cx="2683825" cy="2012869"/>
          </a:xfrm>
          <a:prstGeom prst="rect">
            <a:avLst/>
          </a:prstGeom>
        </p:spPr>
      </p:pic>
      <p:pic>
        <p:nvPicPr>
          <p:cNvPr id="7" name="Рисунок 6">
            <a:extLst>
              <a:ext uri="{FF2B5EF4-FFF2-40B4-BE49-F238E27FC236}">
                <a16:creationId xmlns:a16="http://schemas.microsoft.com/office/drawing/2014/main" xmlns="" id="{0C310515-E597-4210-B547-16EB6CF7B27C}"/>
              </a:ext>
            </a:extLst>
          </p:cNvPr>
          <p:cNvPicPr>
            <a:picLocks noChangeAspect="1"/>
          </p:cNvPicPr>
          <p:nvPr/>
        </p:nvPicPr>
        <p:blipFill>
          <a:blip r:embed="rId4" cstate="print"/>
          <a:stretch>
            <a:fillRect/>
          </a:stretch>
        </p:blipFill>
        <p:spPr>
          <a:xfrm rot="696122">
            <a:off x="10469842" y="3127057"/>
            <a:ext cx="1460665" cy="1095499"/>
          </a:xfrm>
          <a:prstGeom prst="rect">
            <a:avLst/>
          </a:prstGeom>
        </p:spPr>
      </p:pic>
    </p:spTree>
    <p:extLst>
      <p:ext uri="{BB962C8B-B14F-4D97-AF65-F5344CB8AC3E}">
        <p14:creationId xmlns:p14="http://schemas.microsoft.com/office/powerpoint/2010/main" xmlns="" val="1000739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sp>
        <p:nvSpPr>
          <p:cNvPr id="2" name="TextBox 1">
            <a:extLst>
              <a:ext uri="{FF2B5EF4-FFF2-40B4-BE49-F238E27FC236}">
                <a16:creationId xmlns:a16="http://schemas.microsoft.com/office/drawing/2014/main" xmlns="" id="{26E204C0-939B-48AF-B5CE-248E7B5CB529}"/>
              </a:ext>
            </a:extLst>
          </p:cNvPr>
          <p:cNvSpPr txBox="1"/>
          <p:nvPr/>
        </p:nvSpPr>
        <p:spPr>
          <a:xfrm>
            <a:off x="95006" y="237506"/>
            <a:ext cx="10495062" cy="1877437"/>
          </a:xfrm>
          <a:prstGeom prst="rect">
            <a:avLst/>
          </a:prstGeom>
          <a:noFill/>
        </p:spPr>
        <p:txBody>
          <a:bodyPr wrap="square" rtlCol="0">
            <a:spAutoFit/>
          </a:bodyPr>
          <a:lstStyle/>
          <a:p>
            <a:pPr algn="ctr"/>
            <a:r>
              <a:rPr lang="ru-RU" b="1" dirty="0">
                <a:latin typeface="Times New Roman" panose="02020603050405020304" pitchFamily="18" charset="0"/>
                <a:cs typeface="Times New Roman" panose="02020603050405020304" pitchFamily="18" charset="0"/>
              </a:rPr>
              <a:t>«Семинар-практикум»</a:t>
            </a:r>
          </a:p>
          <a:p>
            <a:endParaRPr lang="ru-RU" dirty="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         На такой встрече выступают не только воспитатель, но и родители, логопед, специалисты. Совместно с родителями происходит обыгрывание или решение проблемных ситуаций. Заранее определяем тему встречи и ведущего, им может быть, как воспитатель, так и родители или приглашенные специалисты. Подготавливается небольшое теоретическое сообщение, затем родителей высказывают свое мнение, могут обыгрываться небольшие ситуации. Далее с родителями проводятся мини-тренинг по саморегуляции, демонстрируются игровые.</a:t>
            </a:r>
          </a:p>
        </p:txBody>
      </p:sp>
      <p:sp>
        <p:nvSpPr>
          <p:cNvPr id="4" name="TextBox 3">
            <a:extLst>
              <a:ext uri="{FF2B5EF4-FFF2-40B4-BE49-F238E27FC236}">
                <a16:creationId xmlns:a16="http://schemas.microsoft.com/office/drawing/2014/main" xmlns="" id="{C78AA18C-EEAA-4B64-9E72-CB051981708D}"/>
              </a:ext>
            </a:extLst>
          </p:cNvPr>
          <p:cNvSpPr txBox="1"/>
          <p:nvPr/>
        </p:nvSpPr>
        <p:spPr>
          <a:xfrm>
            <a:off x="95006" y="2114943"/>
            <a:ext cx="12096994" cy="1908215"/>
          </a:xfrm>
          <a:prstGeom prst="rect">
            <a:avLst/>
          </a:prstGeom>
          <a:noFill/>
        </p:spPr>
        <p:txBody>
          <a:bodyPr wrap="square" rtlCol="0">
            <a:spAutoFit/>
          </a:bodyPr>
          <a:lstStyle/>
          <a:p>
            <a:pPr algn="ctr"/>
            <a:r>
              <a:rPr lang="ru-RU" b="1" dirty="0">
                <a:latin typeface="Times New Roman" panose="02020603050405020304" pitchFamily="18" charset="0"/>
                <a:cs typeface="Times New Roman" panose="02020603050405020304" pitchFamily="18" charset="0"/>
              </a:rPr>
              <a:t>«Душевный разговор»</a:t>
            </a:r>
          </a:p>
          <a:p>
            <a:endParaRPr lang="ru-RU" dirty="0"/>
          </a:p>
          <a:p>
            <a:r>
              <a:rPr lang="ru-RU" dirty="0"/>
              <a:t>         </a:t>
            </a:r>
            <a:r>
              <a:rPr lang="ru-RU" sz="1600" dirty="0">
                <a:latin typeface="Times New Roman" panose="02020603050405020304" pitchFamily="18" charset="0"/>
                <a:cs typeface="Times New Roman" panose="02020603050405020304" pitchFamily="18" charset="0"/>
              </a:rPr>
              <a:t>Такая встреча рассчитана не на всех родителей, а лишь на тех, чьи дети имеют общие проблемы (например, в общении со сверстниками, агрессивность и др.). Проводится анкетирование по теме, обыгрывание ситуаций, демонстрация коротких видеофильмов или видеофрагментов. Особенность такой встречи в том, что в конце общения родителям не даю конкретных рекомендаций, а они сами к ним приходят. В конце такой встречи происходит рефлексия (получение обратной связи): это может быть анкетирование, обмен мнениями и впечатлениями от встречи и т.д.</a:t>
            </a:r>
          </a:p>
        </p:txBody>
      </p:sp>
      <p:sp>
        <p:nvSpPr>
          <p:cNvPr id="5" name="TextBox 4">
            <a:extLst>
              <a:ext uri="{FF2B5EF4-FFF2-40B4-BE49-F238E27FC236}">
                <a16:creationId xmlns:a16="http://schemas.microsoft.com/office/drawing/2014/main" xmlns="" id="{1A6BE647-A536-4351-9910-A0387C05FE31}"/>
              </a:ext>
            </a:extLst>
          </p:cNvPr>
          <p:cNvSpPr txBox="1"/>
          <p:nvPr/>
        </p:nvSpPr>
        <p:spPr>
          <a:xfrm>
            <a:off x="225631" y="4168239"/>
            <a:ext cx="11815949" cy="1877437"/>
          </a:xfrm>
          <a:prstGeom prst="rect">
            <a:avLst/>
          </a:prstGeom>
          <a:noFill/>
        </p:spPr>
        <p:txBody>
          <a:bodyPr wrap="square" rtlCol="0">
            <a:spAutoFit/>
          </a:bodyPr>
          <a:lstStyle/>
          <a:p>
            <a:pPr algn="ctr"/>
            <a:r>
              <a:rPr lang="ru-RU" b="1" dirty="0">
                <a:latin typeface="Times New Roman" panose="02020603050405020304" pitchFamily="18" charset="0"/>
                <a:cs typeface="Times New Roman" panose="02020603050405020304" pitchFamily="18" charset="0"/>
              </a:rPr>
              <a:t>«Игровое моделирование»</a:t>
            </a:r>
          </a:p>
          <a:p>
            <a:endParaRPr lang="ru-RU" dirty="0"/>
          </a:p>
          <a:p>
            <a:r>
              <a:rPr lang="ru-RU" sz="1600" dirty="0">
                <a:latin typeface="Times New Roman" panose="02020603050405020304" pitchFamily="18" charset="0"/>
                <a:cs typeface="Times New Roman" panose="02020603050405020304" pitchFamily="18" charset="0"/>
              </a:rPr>
              <a:t>         Эта форма заключается в ролевом проигрывании проблемных ситуаций семейного воспитания, игровом взаимодействии родителей и детей в различной детской деятельности, моделировании способов родительского поведения, обмене опытом семейного воспитания и др. Положительной стороной подобных форм является то, что они способствуют установлению неформальных контактов с родителями, исключают навязывание готовой точки зрения, нацеливают на поиск собственного выхода из сложившейся ситуации.</a:t>
            </a:r>
          </a:p>
        </p:txBody>
      </p:sp>
      <p:pic>
        <p:nvPicPr>
          <p:cNvPr id="6" name="Рисунок 5">
            <a:extLst>
              <a:ext uri="{FF2B5EF4-FFF2-40B4-BE49-F238E27FC236}">
                <a16:creationId xmlns:a16="http://schemas.microsoft.com/office/drawing/2014/main" xmlns="" id="{23C2F7FF-BFE2-4A70-9847-1CC6D48D736C}"/>
              </a:ext>
            </a:extLst>
          </p:cNvPr>
          <p:cNvPicPr>
            <a:picLocks noChangeAspect="1"/>
          </p:cNvPicPr>
          <p:nvPr/>
        </p:nvPicPr>
        <p:blipFill>
          <a:blip r:embed="rId3" cstate="print"/>
          <a:stretch>
            <a:fillRect/>
          </a:stretch>
        </p:blipFill>
        <p:spPr>
          <a:xfrm rot="20831102">
            <a:off x="10369272" y="151405"/>
            <a:ext cx="1536336" cy="2048448"/>
          </a:xfrm>
          <a:prstGeom prst="rect">
            <a:avLst/>
          </a:prstGeom>
        </p:spPr>
      </p:pic>
    </p:spTree>
    <p:extLst>
      <p:ext uri="{BB962C8B-B14F-4D97-AF65-F5344CB8AC3E}">
        <p14:creationId xmlns:p14="http://schemas.microsoft.com/office/powerpoint/2010/main" xmlns="" val="570064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9138"/>
            <a:ext cx="12192000" cy="6896276"/>
          </a:xfrm>
          <a:prstGeom prst="rect">
            <a:avLst/>
          </a:prstGeom>
        </p:spPr>
      </p:pic>
      <p:sp>
        <p:nvSpPr>
          <p:cNvPr id="2" name="TextBox 1">
            <a:extLst>
              <a:ext uri="{FF2B5EF4-FFF2-40B4-BE49-F238E27FC236}">
                <a16:creationId xmlns:a16="http://schemas.microsoft.com/office/drawing/2014/main" xmlns="" id="{CAA001B2-1192-4B0F-AE66-7498687F787A}"/>
              </a:ext>
            </a:extLst>
          </p:cNvPr>
          <p:cNvSpPr txBox="1"/>
          <p:nvPr/>
        </p:nvSpPr>
        <p:spPr>
          <a:xfrm>
            <a:off x="0" y="87166"/>
            <a:ext cx="4655127" cy="4801314"/>
          </a:xfrm>
          <a:prstGeom prst="rect">
            <a:avLst/>
          </a:prstGeom>
          <a:noFill/>
        </p:spPr>
        <p:txBody>
          <a:bodyPr wrap="square" rtlCol="0">
            <a:spAutoFit/>
          </a:bodyPr>
          <a:lstStyle/>
          <a:p>
            <a:pPr algn="ctr"/>
            <a:r>
              <a:rPr lang="ru-RU" b="1" dirty="0">
                <a:latin typeface="Times New Roman" panose="02020603050405020304" pitchFamily="18" charset="0"/>
                <a:cs typeface="Times New Roman" panose="02020603050405020304" pitchFamily="18" charset="0"/>
              </a:rPr>
              <a:t>«Мастер-класс»</a:t>
            </a:r>
          </a:p>
          <a:p>
            <a:endParaRPr lang="ru-RU" sz="1600" dirty="0"/>
          </a:p>
          <a:p>
            <a:r>
              <a:rPr lang="ru-RU" sz="1600" dirty="0"/>
              <a:t>         Встреча, подготовленная в форме мастер-класса, воспитатели, родители или приглашенные специалисты детского сада проводят маленький урок, т.е. делятся опытом по воспитанию и развитию детей, демонстрируют свои достижения в той или иной области. Предварительно я определяю тему встречи, учитывая запросы родителей. Затем  даю тему нескольким родителям, которые смогут объяснить или продемонстрировать на практике, как научить ребенка. В конце встречи подводим итог. На такой встрече участники дают друг другу практические советы, показывают ролевую сценку, демонстрируют практические навыки (например, воспитатель может показать родителям, как изготовить дидактическое пособие своими руками, как играть в ту или иную игру) и т.д.</a:t>
            </a:r>
          </a:p>
        </p:txBody>
      </p:sp>
      <p:sp>
        <p:nvSpPr>
          <p:cNvPr id="4" name="TextBox 3">
            <a:extLst>
              <a:ext uri="{FF2B5EF4-FFF2-40B4-BE49-F238E27FC236}">
                <a16:creationId xmlns:a16="http://schemas.microsoft.com/office/drawing/2014/main" xmlns="" id="{60AC1369-21A6-4873-B9A5-E3E8D3441D23}"/>
              </a:ext>
            </a:extLst>
          </p:cNvPr>
          <p:cNvSpPr txBox="1"/>
          <p:nvPr/>
        </p:nvSpPr>
        <p:spPr>
          <a:xfrm>
            <a:off x="5593277" y="130629"/>
            <a:ext cx="6444341" cy="4308872"/>
          </a:xfrm>
          <a:prstGeom prst="rect">
            <a:avLst/>
          </a:prstGeom>
          <a:noFill/>
        </p:spPr>
        <p:txBody>
          <a:bodyPr wrap="square" rtlCol="0">
            <a:spAutoFit/>
          </a:bodyPr>
          <a:lstStyle/>
          <a:p>
            <a:pPr algn="ctr"/>
            <a:r>
              <a:rPr lang="ru-RU" b="1" dirty="0">
                <a:latin typeface="Times New Roman" panose="02020603050405020304" pitchFamily="18" charset="0"/>
                <a:cs typeface="Times New Roman" panose="02020603050405020304" pitchFamily="18" charset="0"/>
              </a:rPr>
              <a:t>«Ток-шоу»</a:t>
            </a:r>
          </a:p>
          <a:p>
            <a:endParaRPr lang="ru-RU" sz="1600" dirty="0"/>
          </a:p>
          <a:p>
            <a:r>
              <a:rPr lang="ru-RU" sz="1600" dirty="0">
                <a:latin typeface="Times New Roman" panose="02020603050405020304" pitchFamily="18" charset="0"/>
                <a:cs typeface="Times New Roman" panose="02020603050405020304" pitchFamily="18" charset="0"/>
              </a:rPr>
              <a:t>         Встреча, организованная в такой форме подразумевает обсуждение одной проблемы с различных точек зрения, детализацией проблемы и возможных путей ее решения. На «Ток-шоу» могут выступать родители, воспитатели, можно пригласить специалистов. Например, тема встречи «Домашние питомцы – плюсы и минусы», участники встречи произвольно делятся на две подгруппы, одна из которых отстаивает мнение о том, что если в доме есть домашние питомцы, то это – хорошо, а другая – мнение что, если в доме есть домашние питомцы, то это – плохо. Родителям предлагаются различные ситуации, их нужно рассмотреть с разных точек зрения, обязательно аргументируя их. Все позиции совместно обсуждаются. В конце встречи участникам каждой команды предлагается перейти в другую команду, если они изменили свою точку зрения, или остаться в своей команде. Также можно провести голосование с целью определения, какая же точка зрения победила.</a:t>
            </a:r>
          </a:p>
        </p:txBody>
      </p:sp>
      <p:sp>
        <p:nvSpPr>
          <p:cNvPr id="5" name="TextBox 4">
            <a:extLst>
              <a:ext uri="{FF2B5EF4-FFF2-40B4-BE49-F238E27FC236}">
                <a16:creationId xmlns:a16="http://schemas.microsoft.com/office/drawing/2014/main" xmlns="" id="{0F5E029A-22BD-49A3-BC2A-478D58500E4E}"/>
              </a:ext>
            </a:extLst>
          </p:cNvPr>
          <p:cNvSpPr txBox="1"/>
          <p:nvPr/>
        </p:nvSpPr>
        <p:spPr>
          <a:xfrm>
            <a:off x="147206" y="4346369"/>
            <a:ext cx="10789968" cy="2616101"/>
          </a:xfrm>
          <a:prstGeom prst="rect">
            <a:avLst/>
          </a:prstGeom>
          <a:noFill/>
        </p:spPr>
        <p:txBody>
          <a:bodyPr wrap="square" rtlCol="0">
            <a:spAutoFit/>
          </a:bodyPr>
          <a:lstStyle/>
          <a:p>
            <a:pPr algn="ctr"/>
            <a:r>
              <a:rPr lang="ru-RU" b="1" dirty="0"/>
              <a:t>«Тренинг»</a:t>
            </a:r>
          </a:p>
          <a:p>
            <a:endParaRPr lang="ru-RU" dirty="0"/>
          </a:p>
          <a:p>
            <a:r>
              <a:rPr lang="ru-RU" sz="1600" dirty="0"/>
              <a:t>         Активной формой работы с родителями, которые хотят изменить свое взаимодействие с собственным ребенком, является родительский тренинг. В нем должны участвовать оба родителя. Для результативности тренинг должен включать в себя 5-8 занятий. Как правило, он проводится психологом, который дает возможность родителям на время ощутить себя ребенком, пережить эмоционально еще раз детские впечатления. Тренинговые задания могут быть такими: «Детские гримасы», «Любимая игрушка», «Мой сказочный образ», «Воспоминания детства» и др. Также родительские тренинги могут готовиться в виде ответов на вопросы по педагогическим проблемам. На один вопрос отвечают две семьи, у которых могут быть разные мнения. Эксперты определяют, какая семья в ответах на вопрос была наиболее близка к истине. </a:t>
            </a:r>
          </a:p>
        </p:txBody>
      </p:sp>
      <p:pic>
        <p:nvPicPr>
          <p:cNvPr id="6" name="Рисунок 5">
            <a:extLst>
              <a:ext uri="{FF2B5EF4-FFF2-40B4-BE49-F238E27FC236}">
                <a16:creationId xmlns:a16="http://schemas.microsoft.com/office/drawing/2014/main" xmlns="" id="{63DE8A48-F9EC-405E-B51B-C80A5C0FB86C}"/>
              </a:ext>
            </a:extLst>
          </p:cNvPr>
          <p:cNvPicPr>
            <a:picLocks noChangeAspect="1"/>
          </p:cNvPicPr>
          <p:nvPr/>
        </p:nvPicPr>
        <p:blipFill>
          <a:blip r:embed="rId3" cstate="print"/>
          <a:stretch>
            <a:fillRect/>
          </a:stretch>
        </p:blipFill>
        <p:spPr>
          <a:xfrm>
            <a:off x="10698554" y="4842163"/>
            <a:ext cx="1413906" cy="1885208"/>
          </a:xfrm>
          <a:prstGeom prst="rect">
            <a:avLst/>
          </a:prstGeom>
        </p:spPr>
      </p:pic>
      <p:pic>
        <p:nvPicPr>
          <p:cNvPr id="7" name="Рисунок 6">
            <a:extLst>
              <a:ext uri="{FF2B5EF4-FFF2-40B4-BE49-F238E27FC236}">
                <a16:creationId xmlns:a16="http://schemas.microsoft.com/office/drawing/2014/main" xmlns="" id="{A76131D4-0040-4677-9D94-C5BC0FA64B15}"/>
              </a:ext>
            </a:extLst>
          </p:cNvPr>
          <p:cNvPicPr>
            <a:picLocks noChangeAspect="1"/>
          </p:cNvPicPr>
          <p:nvPr/>
        </p:nvPicPr>
        <p:blipFill>
          <a:blip r:embed="rId4" cstate="print"/>
          <a:stretch>
            <a:fillRect/>
          </a:stretch>
        </p:blipFill>
        <p:spPr>
          <a:xfrm>
            <a:off x="4548393" y="1807221"/>
            <a:ext cx="1056614" cy="1408819"/>
          </a:xfrm>
          <a:prstGeom prst="rect">
            <a:avLst/>
          </a:prstGeom>
        </p:spPr>
      </p:pic>
    </p:spTree>
    <p:extLst>
      <p:ext uri="{BB962C8B-B14F-4D97-AF65-F5344CB8AC3E}">
        <p14:creationId xmlns:p14="http://schemas.microsoft.com/office/powerpoint/2010/main" xmlns="" val="3337237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sp>
        <p:nvSpPr>
          <p:cNvPr id="2" name="Прямоугольник 1">
            <a:extLst>
              <a:ext uri="{FF2B5EF4-FFF2-40B4-BE49-F238E27FC236}">
                <a16:creationId xmlns:a16="http://schemas.microsoft.com/office/drawing/2014/main" xmlns="" id="{DEE77570-FB5A-4A7D-8F44-C6D0D11AA9C5}"/>
              </a:ext>
            </a:extLst>
          </p:cNvPr>
          <p:cNvSpPr/>
          <p:nvPr/>
        </p:nvSpPr>
        <p:spPr>
          <a:xfrm>
            <a:off x="4334494" y="0"/>
            <a:ext cx="2672172" cy="461665"/>
          </a:xfrm>
          <a:prstGeom prst="rect">
            <a:avLst/>
          </a:prstGeom>
        </p:spPr>
        <p:txBody>
          <a:bodyPr wrap="square">
            <a:spAutoFit/>
          </a:bodyPr>
          <a:lstStyle/>
          <a:p>
            <a:r>
              <a:rPr lang="ru-RU" sz="2400" b="1" dirty="0">
                <a:latin typeface="Times New Roman" panose="02020603050405020304" pitchFamily="18" charset="0"/>
                <a:cs typeface="Times New Roman" panose="02020603050405020304" pitchFamily="18" charset="0"/>
              </a:rPr>
              <a:t>Дистанционные </a:t>
            </a:r>
          </a:p>
        </p:txBody>
      </p:sp>
      <p:sp>
        <p:nvSpPr>
          <p:cNvPr id="4" name="Прямоугольник 3">
            <a:extLst>
              <a:ext uri="{FF2B5EF4-FFF2-40B4-BE49-F238E27FC236}">
                <a16:creationId xmlns:a16="http://schemas.microsoft.com/office/drawing/2014/main" xmlns="" id="{5E5BDA42-9735-4095-84A5-B291D5F11DC2}"/>
              </a:ext>
            </a:extLst>
          </p:cNvPr>
          <p:cNvSpPr/>
          <p:nvPr/>
        </p:nvSpPr>
        <p:spPr>
          <a:xfrm>
            <a:off x="0" y="461665"/>
            <a:ext cx="12192000" cy="6124754"/>
          </a:xfrm>
          <a:prstGeom prst="rect">
            <a:avLst/>
          </a:prstGeom>
        </p:spPr>
        <p:txBody>
          <a:bodyPr wrap="square">
            <a:spAutoFit/>
          </a:bodyPr>
          <a:lstStyle/>
          <a:p>
            <a:r>
              <a:rPr lang="ru-RU" dirty="0"/>
              <a:t>  На сегодня одними из востребованных являются дистанционные формы сотрудничества с семьей. Они значительно расширяют возможности эффективного общения с родителями и оказания им помощи в вопросах развития и воспитания детей. Представлю некоторые из них, используемые мною в работе с родителями:</a:t>
            </a:r>
          </a:p>
          <a:p>
            <a:endParaRPr lang="ru-RU" dirty="0"/>
          </a:p>
          <a:p>
            <a:pPr marL="285750" indent="-285750" algn="ctr">
              <a:buFont typeface="Arial" panose="020B0604020202020204" pitchFamily="34" charset="0"/>
              <a:buChar char="•"/>
            </a:pPr>
            <a:r>
              <a:rPr lang="ru-RU" sz="2000" b="1" dirty="0"/>
              <a:t>Социальные сети </a:t>
            </a:r>
          </a:p>
          <a:p>
            <a:pPr marL="285750" indent="-285750" algn="ctr">
              <a:buFont typeface="Arial" panose="020B0604020202020204" pitchFamily="34" charset="0"/>
              <a:buChar char="•"/>
            </a:pPr>
            <a:r>
              <a:rPr lang="ru-RU" sz="2000" b="1" dirty="0"/>
              <a:t>Электронная почта</a:t>
            </a:r>
          </a:p>
          <a:p>
            <a:pPr marL="285750" indent="-285750" algn="ctr">
              <a:buFont typeface="Arial" panose="020B0604020202020204" pitchFamily="34" charset="0"/>
              <a:buChar char="•"/>
            </a:pPr>
            <a:r>
              <a:rPr lang="ru-RU" sz="2000" b="1" dirty="0"/>
              <a:t> Сайт учреждения</a:t>
            </a:r>
          </a:p>
          <a:p>
            <a:pPr marL="285750" indent="-285750" algn="ctr">
              <a:buFont typeface="Arial" panose="020B0604020202020204" pitchFamily="34" charset="0"/>
              <a:buChar char="•"/>
            </a:pPr>
            <a:r>
              <a:rPr lang="ru-RU" sz="2000" b="1" dirty="0"/>
              <a:t> Телеконференции </a:t>
            </a:r>
          </a:p>
          <a:p>
            <a:pPr marL="285750" indent="-285750" algn="ctr">
              <a:buFont typeface="Arial" panose="020B0604020202020204" pitchFamily="34" charset="0"/>
              <a:buChar char="•"/>
            </a:pPr>
            <a:r>
              <a:rPr lang="ru-RU" sz="2000" b="1" dirty="0"/>
              <a:t> Дистанционные родительские собрания</a:t>
            </a:r>
          </a:p>
          <a:p>
            <a:pPr marL="285750" indent="-285750" algn="ctr">
              <a:buFont typeface="Arial" panose="020B0604020202020204" pitchFamily="34" charset="0"/>
              <a:buChar char="•"/>
            </a:pPr>
            <a:r>
              <a:rPr lang="ru-RU" sz="2000" b="1" dirty="0"/>
              <a:t> СМС- рассылка </a:t>
            </a:r>
          </a:p>
          <a:p>
            <a:pPr marL="285750" indent="-285750" algn="ctr">
              <a:buFont typeface="Arial" panose="020B0604020202020204" pitchFamily="34" charset="0"/>
              <a:buChar char="•"/>
            </a:pPr>
            <a:r>
              <a:rPr lang="ru-RU" sz="2000" b="1" dirty="0"/>
              <a:t> Дистанционное обучение </a:t>
            </a:r>
          </a:p>
          <a:p>
            <a:pPr marL="285750" indent="-285750">
              <a:buFont typeface="Arial" panose="020B0604020202020204" pitchFamily="34" charset="0"/>
              <a:buChar char="•"/>
            </a:pPr>
            <a:endParaRPr lang="ru-RU" dirty="0"/>
          </a:p>
          <a:p>
            <a:r>
              <a:rPr lang="ru-RU" dirty="0"/>
              <a:t>Использование дистанционных форм взаимодействия мной и семьями способствует: формированию у родителей положительной мотивации к воспитательно-образовательной работе с детьми, к дошкольной образовательной организации; повышению качества воспитательно-образовательного процесса ; повышению престижа воспитателя и дошкольного образования в целом; успешной реализации целей и задач ФГОС.</a:t>
            </a:r>
          </a:p>
          <a:p>
            <a:endParaRPr lang="ru-RU" dirty="0"/>
          </a:p>
          <a:p>
            <a:r>
              <a:rPr lang="ru-RU" dirty="0"/>
              <a:t>Все же взаимодействие с родителями посредством дистанционных технологий приносит огромную пользу не только семьям детей, но и мне, как педагогу: владея этими формами работы с семьей, я добиваюсь не только хороших показателей по успеваемости своих воспитанников, это помогает им стать полноценными членами общества.</a:t>
            </a:r>
          </a:p>
          <a:p>
            <a:pPr marL="285750" indent="-285750">
              <a:buFont typeface="Arial" panose="020B0604020202020204" pitchFamily="34" charset="0"/>
              <a:buChar char="•"/>
            </a:pPr>
            <a:endParaRPr lang="ru-RU" dirty="0"/>
          </a:p>
        </p:txBody>
      </p:sp>
      <p:pic>
        <p:nvPicPr>
          <p:cNvPr id="5" name="Рисунок 4">
            <a:extLst>
              <a:ext uri="{FF2B5EF4-FFF2-40B4-BE49-F238E27FC236}">
                <a16:creationId xmlns:a16="http://schemas.microsoft.com/office/drawing/2014/main" xmlns="" id="{2B48DBF8-BE14-4048-8335-C84426B4979E}"/>
              </a:ext>
            </a:extLst>
          </p:cNvPr>
          <p:cNvPicPr>
            <a:picLocks noChangeAspect="1"/>
          </p:cNvPicPr>
          <p:nvPr/>
        </p:nvPicPr>
        <p:blipFill>
          <a:blip r:embed="rId3" cstate="print"/>
          <a:stretch>
            <a:fillRect/>
          </a:stretch>
        </p:blipFill>
        <p:spPr>
          <a:xfrm rot="20335381">
            <a:off x="8281062" y="1409418"/>
            <a:ext cx="1801091" cy="1350818"/>
          </a:xfrm>
          <a:prstGeom prst="rect">
            <a:avLst/>
          </a:prstGeom>
        </p:spPr>
      </p:pic>
      <p:pic>
        <p:nvPicPr>
          <p:cNvPr id="6" name="Рисунок 5">
            <a:extLst>
              <a:ext uri="{FF2B5EF4-FFF2-40B4-BE49-F238E27FC236}">
                <a16:creationId xmlns:a16="http://schemas.microsoft.com/office/drawing/2014/main" xmlns="" id="{41F0FC6A-BCD4-418A-B5F5-64EC79686441}"/>
              </a:ext>
            </a:extLst>
          </p:cNvPr>
          <p:cNvPicPr>
            <a:picLocks noChangeAspect="1"/>
          </p:cNvPicPr>
          <p:nvPr/>
        </p:nvPicPr>
        <p:blipFill>
          <a:blip r:embed="rId4" cstate="print"/>
          <a:stretch>
            <a:fillRect/>
          </a:stretch>
        </p:blipFill>
        <p:spPr>
          <a:xfrm rot="20247421">
            <a:off x="756229" y="1607815"/>
            <a:ext cx="1347973" cy="2278264"/>
          </a:xfrm>
          <a:prstGeom prst="rect">
            <a:avLst/>
          </a:prstGeom>
        </p:spPr>
      </p:pic>
      <p:pic>
        <p:nvPicPr>
          <p:cNvPr id="7" name="Рисунок 6">
            <a:extLst>
              <a:ext uri="{FF2B5EF4-FFF2-40B4-BE49-F238E27FC236}">
                <a16:creationId xmlns:a16="http://schemas.microsoft.com/office/drawing/2014/main" xmlns="" id="{0FB946F3-0989-43E9-884C-F71F12710E6D}"/>
              </a:ext>
            </a:extLst>
          </p:cNvPr>
          <p:cNvPicPr>
            <a:picLocks noChangeAspect="1"/>
          </p:cNvPicPr>
          <p:nvPr/>
        </p:nvPicPr>
        <p:blipFill>
          <a:blip r:embed="rId5" cstate="print"/>
          <a:stretch>
            <a:fillRect/>
          </a:stretch>
        </p:blipFill>
        <p:spPr>
          <a:xfrm rot="952162">
            <a:off x="10390981" y="1393372"/>
            <a:ext cx="1377950" cy="2377294"/>
          </a:xfrm>
          <a:prstGeom prst="rect">
            <a:avLst/>
          </a:prstGeom>
        </p:spPr>
      </p:pic>
      <p:pic>
        <p:nvPicPr>
          <p:cNvPr id="8" name="Рисунок 7">
            <a:extLst>
              <a:ext uri="{FF2B5EF4-FFF2-40B4-BE49-F238E27FC236}">
                <a16:creationId xmlns:a16="http://schemas.microsoft.com/office/drawing/2014/main" xmlns="" id="{83962F4B-80A9-47D2-8199-E776FDF0F4DD}"/>
              </a:ext>
            </a:extLst>
          </p:cNvPr>
          <p:cNvPicPr>
            <a:picLocks noChangeAspect="1"/>
          </p:cNvPicPr>
          <p:nvPr/>
        </p:nvPicPr>
        <p:blipFill>
          <a:blip r:embed="rId6" cstate="print"/>
          <a:stretch>
            <a:fillRect/>
          </a:stretch>
        </p:blipFill>
        <p:spPr>
          <a:xfrm rot="1040454">
            <a:off x="2352970" y="1606878"/>
            <a:ext cx="1439601" cy="1941616"/>
          </a:xfrm>
          <a:prstGeom prst="rect">
            <a:avLst/>
          </a:prstGeom>
        </p:spPr>
      </p:pic>
    </p:spTree>
    <p:extLst>
      <p:ext uri="{BB962C8B-B14F-4D97-AF65-F5344CB8AC3E}">
        <p14:creationId xmlns:p14="http://schemas.microsoft.com/office/powerpoint/2010/main" xmlns="" val="17705088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5004" y="0"/>
            <a:ext cx="12287003" cy="6896276"/>
          </a:xfrm>
          <a:prstGeom prst="rect">
            <a:avLst/>
          </a:prstGeom>
        </p:spPr>
      </p:pic>
      <p:sp>
        <p:nvSpPr>
          <p:cNvPr id="4" name="TextBox 3">
            <a:extLst>
              <a:ext uri="{FF2B5EF4-FFF2-40B4-BE49-F238E27FC236}">
                <a16:creationId xmlns:a16="http://schemas.microsoft.com/office/drawing/2014/main" xmlns="" id="{D73CC981-0E9A-422F-AB48-6B79D012E48B}"/>
              </a:ext>
            </a:extLst>
          </p:cNvPr>
          <p:cNvSpPr txBox="1"/>
          <p:nvPr/>
        </p:nvSpPr>
        <p:spPr>
          <a:xfrm>
            <a:off x="-95004" y="-95003"/>
            <a:ext cx="12287003" cy="6647974"/>
          </a:xfrm>
          <a:prstGeom prst="rect">
            <a:avLst/>
          </a:prstGeom>
          <a:noFill/>
        </p:spPr>
        <p:txBody>
          <a:bodyPr wrap="square" rtlCol="0">
            <a:spAutoFit/>
          </a:bodyPr>
          <a:lstStyle/>
          <a:p>
            <a:endParaRPr lang="ru-RU" dirty="0"/>
          </a:p>
          <a:p>
            <a:pPr algn="ctr"/>
            <a:r>
              <a:rPr lang="ru-RU" b="1" dirty="0">
                <a:latin typeface="Times New Roman" panose="02020603050405020304" pitchFamily="18" charset="0"/>
                <a:cs typeface="Times New Roman" panose="02020603050405020304" pitchFamily="18" charset="0"/>
              </a:rPr>
              <a:t>Методы активизации родителей</a:t>
            </a:r>
          </a:p>
          <a:p>
            <a:endParaRPr lang="ru-RU" dirty="0"/>
          </a:p>
          <a:p>
            <a:r>
              <a:rPr lang="ru-RU" dirty="0"/>
              <a:t>         На родительских встречах нетрадиционной формы можно использовать следующие методы активизации родителей.</a:t>
            </a:r>
          </a:p>
          <a:p>
            <a:endParaRPr lang="ru-RU" dirty="0"/>
          </a:p>
          <a:p>
            <a:r>
              <a:rPr lang="ru-RU" sz="1600" b="1" u="sng" dirty="0">
                <a:latin typeface="Times New Roman" panose="02020603050405020304" pitchFamily="18" charset="0"/>
                <a:cs typeface="Times New Roman" panose="02020603050405020304" pitchFamily="18" charset="0"/>
              </a:rPr>
              <a:t>«Мозговой штурм» </a:t>
            </a:r>
            <a:r>
              <a:rPr lang="ru-RU" sz="1600" dirty="0">
                <a:latin typeface="Times New Roman" panose="02020603050405020304" pitchFamily="18" charset="0"/>
                <a:cs typeface="Times New Roman" panose="02020603050405020304" pitchFamily="18" charset="0"/>
              </a:rPr>
              <a:t>- это метод коллективной мыслительной деятельности, позволяющий достичь понимания друг друга, когда общая проблема является личной для целой группы.</a:t>
            </a:r>
          </a:p>
          <a:p>
            <a:r>
              <a:rPr lang="ru-RU" sz="1600" b="1" u="sng" dirty="0">
                <a:solidFill>
                  <a:srgbClr val="C00000"/>
                </a:solidFill>
                <a:latin typeface="Times New Roman" panose="02020603050405020304" pitchFamily="18" charset="0"/>
                <a:cs typeface="Times New Roman" panose="02020603050405020304" pitchFamily="18" charset="0"/>
              </a:rPr>
              <a:t>«</a:t>
            </a:r>
            <a:r>
              <a:rPr lang="ru-RU" sz="1600" b="1" u="sng" dirty="0" err="1">
                <a:solidFill>
                  <a:srgbClr val="C00000"/>
                </a:solidFill>
                <a:latin typeface="Times New Roman" panose="02020603050405020304" pitchFamily="18" charset="0"/>
                <a:cs typeface="Times New Roman" panose="02020603050405020304" pitchFamily="18" charset="0"/>
              </a:rPr>
              <a:t>Реверсионная</a:t>
            </a:r>
            <a:r>
              <a:rPr lang="ru-RU" sz="1600" b="1" u="sng" dirty="0">
                <a:solidFill>
                  <a:srgbClr val="C00000"/>
                </a:solidFill>
                <a:latin typeface="Times New Roman" panose="02020603050405020304" pitchFamily="18" charset="0"/>
                <a:cs typeface="Times New Roman" panose="02020603050405020304" pitchFamily="18" charset="0"/>
              </a:rPr>
              <a:t> мозговая атака, или Разнос» </a:t>
            </a:r>
            <a:r>
              <a:rPr lang="ru-RU" sz="1600" dirty="0">
                <a:solidFill>
                  <a:srgbClr val="C00000"/>
                </a:solidFill>
                <a:latin typeface="Times New Roman" panose="02020603050405020304" pitchFamily="18" charset="0"/>
                <a:cs typeface="Times New Roman" panose="02020603050405020304" pitchFamily="18" charset="0"/>
              </a:rPr>
              <a:t>- этот метод отличается от «мозгового штурма» тем, что вместо отсрочки оценочных действий предлагается проявить максимальную критичность, указывая на все недочеты и слабые места процесса, системы, идеи. Этим обеспечивается подготовка идеи, направленной на преодоление недостатков.</a:t>
            </a:r>
          </a:p>
          <a:p>
            <a:r>
              <a:rPr lang="ru-RU" sz="1600" b="1" u="sng" dirty="0">
                <a:solidFill>
                  <a:srgbClr val="0070C0"/>
                </a:solidFill>
                <a:latin typeface="Times New Roman" panose="02020603050405020304" pitchFamily="18" charset="0"/>
                <a:cs typeface="Times New Roman" panose="02020603050405020304" pitchFamily="18" charset="0"/>
              </a:rPr>
              <a:t>«Ассоциации» </a:t>
            </a:r>
            <a:r>
              <a:rPr lang="ru-RU" sz="1600" dirty="0">
                <a:solidFill>
                  <a:srgbClr val="0070C0"/>
                </a:solidFill>
                <a:latin typeface="Times New Roman" panose="02020603050405020304" pitchFamily="18" charset="0"/>
                <a:cs typeface="Times New Roman" panose="02020603050405020304" pitchFamily="18" charset="0"/>
              </a:rPr>
              <a:t>- на листе бумаги рисуется символ, олицетворяющий проблему или ее существенный момент (что мешает установлению доверия в детском коллективе или педагог для нашей группы). Затем по ассоциации изображают другой символ, пока не придет подходящая идея решения. </a:t>
            </a:r>
          </a:p>
          <a:p>
            <a:r>
              <a:rPr lang="ru-RU" sz="1600" b="1" u="sng" dirty="0">
                <a:solidFill>
                  <a:schemeClr val="accent6">
                    <a:lumMod val="75000"/>
                  </a:schemeClr>
                </a:solidFill>
                <a:latin typeface="Times New Roman" panose="02020603050405020304" pitchFamily="18" charset="0"/>
                <a:cs typeface="Times New Roman" panose="02020603050405020304" pitchFamily="18" charset="0"/>
              </a:rPr>
              <a:t>«Коллективная запись» </a:t>
            </a:r>
            <a:r>
              <a:rPr lang="ru-RU" sz="1600" dirty="0">
                <a:solidFill>
                  <a:schemeClr val="accent6">
                    <a:lumMod val="75000"/>
                  </a:schemeClr>
                </a:solidFill>
                <a:latin typeface="Times New Roman" panose="02020603050405020304" pitchFamily="18" charset="0"/>
                <a:cs typeface="Times New Roman" panose="02020603050405020304" pitchFamily="18" charset="0"/>
              </a:rPr>
              <a:t>- каждый из участников получает записную книжку или лист бумаги, где сформулирована проблема и даются информация или рекомендации, необходимые для ее решения. Родители независимо друг от друга, определяют наиболее важные для них рекомендации, заносят в записную книжку. Затем записи передаются педагогу, он суммирует их и группа проводит обсуждение. Педагог их суммирует и проводит обсуждение написанного.</a:t>
            </a:r>
          </a:p>
          <a:p>
            <a:r>
              <a:rPr lang="ru-RU" sz="1600" b="1" u="sng" dirty="0">
                <a:solidFill>
                  <a:srgbClr val="7030A0"/>
                </a:solidFill>
                <a:latin typeface="Times New Roman" panose="02020603050405020304" pitchFamily="18" charset="0"/>
                <a:cs typeface="Times New Roman" panose="02020603050405020304" pitchFamily="18" charset="0"/>
              </a:rPr>
              <a:t>«Запись на листах». </a:t>
            </a:r>
            <a:r>
              <a:rPr lang="ru-RU" sz="1600" dirty="0">
                <a:solidFill>
                  <a:srgbClr val="7030A0"/>
                </a:solidFill>
                <a:latin typeface="Times New Roman" panose="02020603050405020304" pitchFamily="18" charset="0"/>
                <a:cs typeface="Times New Roman" panose="02020603050405020304" pitchFamily="18" charset="0"/>
              </a:rPr>
              <a:t>При обсуждении проблемы каждый из родителей получает листы бумаги для заметок. Педагог формулирует проблему и просит всех предлагать возможные решения. Каждое предложение записывается на отдельном листе. Проблему нужно формулировать четко. При этом вводится запрет на критику.</a:t>
            </a:r>
          </a:p>
          <a:p>
            <a:r>
              <a:rPr lang="ru-RU" sz="1600" b="1" u="sng" dirty="0">
                <a:solidFill>
                  <a:schemeClr val="accent4">
                    <a:lumMod val="75000"/>
                  </a:schemeClr>
                </a:solidFill>
                <a:latin typeface="Times New Roman" panose="02020603050405020304" pitchFamily="18" charset="0"/>
                <a:cs typeface="Times New Roman" panose="02020603050405020304" pitchFamily="18" charset="0"/>
              </a:rPr>
              <a:t>«Эвристические вопросы». </a:t>
            </a:r>
            <a:r>
              <a:rPr lang="ru-RU" sz="1600" dirty="0">
                <a:solidFill>
                  <a:schemeClr val="accent4">
                    <a:lumMod val="75000"/>
                  </a:schemeClr>
                </a:solidFill>
                <a:latin typeface="Times New Roman" panose="02020603050405020304" pitchFamily="18" charset="0"/>
                <a:cs typeface="Times New Roman" panose="02020603050405020304" pitchFamily="18" charset="0"/>
              </a:rPr>
              <a:t>К ним относятся 7 ключевых вопросов: кто, что, где, чем, как, когда? Этот метод подходит для сбора достаточно полной информации о каком-либо </a:t>
            </a:r>
            <a:r>
              <a:rPr lang="ru-RU" sz="1600" dirty="0" err="1">
                <a:solidFill>
                  <a:schemeClr val="accent4">
                    <a:lumMod val="75000"/>
                  </a:schemeClr>
                </a:solidFill>
                <a:latin typeface="Times New Roman" panose="02020603050405020304" pitchFamily="18" charset="0"/>
                <a:cs typeface="Times New Roman" panose="02020603050405020304" pitchFamily="18" charset="0"/>
              </a:rPr>
              <a:t>событии.Последовательно</a:t>
            </a:r>
            <a:r>
              <a:rPr lang="ru-RU" sz="1600" dirty="0">
                <a:solidFill>
                  <a:schemeClr val="accent4">
                    <a:lumMod val="75000"/>
                  </a:schemeClr>
                </a:solidFill>
                <a:latin typeface="Times New Roman" panose="02020603050405020304" pitchFamily="18" charset="0"/>
                <a:cs typeface="Times New Roman" panose="02020603050405020304" pitchFamily="18" charset="0"/>
              </a:rPr>
              <a:t> вытягивая такие смешные и нестандартные вопросы и отвечая на них, родители могут увидеть и нестандартные пути их решения.</a:t>
            </a:r>
          </a:p>
          <a:p>
            <a:r>
              <a:rPr lang="ru-RU" sz="1600" b="1" u="sng" dirty="0">
                <a:latin typeface="Times New Roman" panose="02020603050405020304" pitchFamily="18" charset="0"/>
                <a:cs typeface="Times New Roman" panose="02020603050405020304" pitchFamily="18" charset="0"/>
              </a:rPr>
              <a:t>«Мини-эксперимент». </a:t>
            </a:r>
            <a:r>
              <a:rPr lang="ru-RU" sz="1600" dirty="0">
                <a:latin typeface="Times New Roman" panose="02020603050405020304" pitchFamily="18" charset="0"/>
                <a:cs typeface="Times New Roman" panose="02020603050405020304" pitchFamily="18" charset="0"/>
              </a:rPr>
              <a:t>Этот метод позволяет включить родителей в исследовательскую деятельность, создать познавательный конфликт и использовать интеллектуальные чувства родителей (интерес, любопытство). Тема может быть любой, подводятся итоги взаимосвязи реального, желаемого и достижимого.</a:t>
            </a:r>
          </a:p>
        </p:txBody>
      </p:sp>
    </p:spTree>
    <p:extLst>
      <p:ext uri="{BB962C8B-B14F-4D97-AF65-F5344CB8AC3E}">
        <p14:creationId xmlns:p14="http://schemas.microsoft.com/office/powerpoint/2010/main" xmlns="" val="572466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sp>
        <p:nvSpPr>
          <p:cNvPr id="4" name="TextBox 3">
            <a:extLst>
              <a:ext uri="{FF2B5EF4-FFF2-40B4-BE49-F238E27FC236}">
                <a16:creationId xmlns:a16="http://schemas.microsoft.com/office/drawing/2014/main" xmlns="" id="{3C320D54-0299-4032-B27F-DAED6055C15F}"/>
              </a:ext>
            </a:extLst>
          </p:cNvPr>
          <p:cNvSpPr txBox="1"/>
          <p:nvPr/>
        </p:nvSpPr>
        <p:spPr>
          <a:xfrm>
            <a:off x="112542" y="0"/>
            <a:ext cx="11676184" cy="5355312"/>
          </a:xfrm>
          <a:prstGeom prst="rect">
            <a:avLst/>
          </a:prstGeom>
          <a:noFill/>
        </p:spPr>
        <p:txBody>
          <a:bodyPr wrap="square" rtlCol="0">
            <a:spAutoFit/>
          </a:bodyPr>
          <a:lstStyle/>
          <a:p>
            <a:pPr algn="ctr"/>
            <a:endParaRPr lang="ru-RU" b="1" i="0" dirty="0">
              <a:solidFill>
                <a:srgbClr val="000000"/>
              </a:solidFill>
              <a:effectLst/>
              <a:latin typeface="Open Sans" panose="020B0606030504020204" pitchFamily="34" charset="0"/>
            </a:endParaRPr>
          </a:p>
          <a:p>
            <a:pPr algn="ctr"/>
            <a:r>
              <a:rPr lang="ru-RU" b="1" i="0" dirty="0">
                <a:solidFill>
                  <a:srgbClr val="000000"/>
                </a:solidFill>
                <a:effectLst/>
                <a:latin typeface="Open Sans" panose="020B0606030504020204" pitchFamily="34" charset="0"/>
              </a:rPr>
              <a:t>Заключение</a:t>
            </a:r>
          </a:p>
          <a:p>
            <a:pPr algn="ctr"/>
            <a:endParaRPr lang="ru-RU" b="0" i="0" dirty="0">
              <a:solidFill>
                <a:srgbClr val="000000"/>
              </a:solidFill>
              <a:effectLst/>
              <a:latin typeface="Open Sans" panose="020B0606030504020204" pitchFamily="34" charset="0"/>
            </a:endParaRPr>
          </a:p>
          <a:p>
            <a:pPr algn="just"/>
            <a:r>
              <a:rPr lang="ru-RU" b="0" i="0" dirty="0">
                <a:solidFill>
                  <a:srgbClr val="000000"/>
                </a:solidFill>
                <a:effectLst/>
                <a:latin typeface="Open Sans" panose="020B0606030504020204" pitchFamily="34" charset="0"/>
              </a:rPr>
              <a:t>     Опыт работы с родителями показывает, что позиция, как родителей, так и воспитателей стала более гибкой. Теперь они не зрители и наблюдатели, а активные участники различных мероприятий. Папы и мамы ощущают себя более компетентными в воспитании детей. Большинство родителей начали целенаправленно заниматься проблемами воспитания дошкольников. Их интересуют проблемы патриотического, нравственного и эстетического воспитания детей, их культура поведения, приобщение детей к культурным ценностям. Родители изъявили желание проводить в дальнейшем кружки: "Оригами", "Лепка из соленого теста", "Вязание крючком", "Умелые руки", "Юный спортсмен".</a:t>
            </a:r>
          </a:p>
          <a:p>
            <a:pPr algn="just"/>
            <a:r>
              <a:rPr lang="ru-RU" b="0" i="0" dirty="0">
                <a:solidFill>
                  <a:srgbClr val="000000"/>
                </a:solidFill>
                <a:effectLst/>
                <a:latin typeface="Open Sans" panose="020B0606030504020204" pitchFamily="34" charset="0"/>
              </a:rPr>
              <a:t>Таким образом, использование нетрадиционных форм взаимодействия с семьей способствует повышению эффективности работы с родителями, позволяет создать единую среду развития ребенка. Родители получают возможность ближе познакомиться друг с другом, обменяться опытом, лучше узнать своих детей, научиться взаимодействию, сопереживанию, сотворчеству.</a:t>
            </a:r>
          </a:p>
          <a:p>
            <a:pPr algn="just"/>
            <a:r>
              <a:rPr lang="ru-RU" b="0" i="0" dirty="0">
                <a:solidFill>
                  <a:srgbClr val="000000"/>
                </a:solidFill>
                <a:effectLst/>
                <a:latin typeface="Open Sans" panose="020B0606030504020204" pitchFamily="34" charset="0"/>
              </a:rPr>
              <a:t>В дальнейшем я буду совершенствовать начатую работу, изыскивая новые формы взаимодействия с родителями, внедрять их в работу. Совместные согласованные усилия воспитателя и семьи позволяют более успешно решать важную задачу сделать детский сад местом радости, куда дети и родители приходили бы с удовольствием.</a:t>
            </a:r>
          </a:p>
        </p:txBody>
      </p:sp>
    </p:spTree>
    <p:extLst>
      <p:ext uri="{BB962C8B-B14F-4D97-AF65-F5344CB8AC3E}">
        <p14:creationId xmlns:p14="http://schemas.microsoft.com/office/powerpoint/2010/main" xmlns="" val="1543578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sp>
        <p:nvSpPr>
          <p:cNvPr id="2" name="Прямоугольник 1">
            <a:extLst>
              <a:ext uri="{FF2B5EF4-FFF2-40B4-BE49-F238E27FC236}">
                <a16:creationId xmlns:a16="http://schemas.microsoft.com/office/drawing/2014/main" xmlns="" id="{F660153C-FD5A-4D72-8375-63A9A932FF87}"/>
              </a:ext>
            </a:extLst>
          </p:cNvPr>
          <p:cNvSpPr/>
          <p:nvPr/>
        </p:nvSpPr>
        <p:spPr>
          <a:xfrm>
            <a:off x="359229" y="375558"/>
            <a:ext cx="11511642" cy="4062651"/>
          </a:xfrm>
          <a:prstGeom prst="rect">
            <a:avLst/>
          </a:prstGeom>
        </p:spPr>
        <p:txBody>
          <a:bodyPr wrap="square">
            <a:spAutoFit/>
          </a:bodyPr>
          <a:lstStyle/>
          <a:p>
            <a:pPr algn="ctr"/>
            <a:endParaRPr lang="ru-RU" sz="3600" b="1" dirty="0">
              <a:latin typeface="Times New Roman" panose="02020603050405020304" pitchFamily="18" charset="0"/>
              <a:cs typeface="Times New Roman" panose="02020603050405020304" pitchFamily="18" charset="0"/>
            </a:endParaRPr>
          </a:p>
          <a:p>
            <a:pPr algn="ctr"/>
            <a:endParaRPr lang="ru-RU" dirty="0"/>
          </a:p>
          <a:p>
            <a:pPr algn="ctr"/>
            <a:endParaRPr lang="ru-RU" dirty="0"/>
          </a:p>
          <a:p>
            <a:pPr algn="ctr"/>
            <a:endParaRPr lang="ru-RU" dirty="0"/>
          </a:p>
          <a:p>
            <a:pPr algn="ctr"/>
            <a:r>
              <a:rPr lang="ru-RU" dirty="0"/>
              <a:t>               </a:t>
            </a:r>
            <a:r>
              <a:rPr lang="ru-RU" sz="2800" dirty="0">
                <a:latin typeface="Times New Roman" panose="02020603050405020304" pitchFamily="18" charset="0"/>
                <a:cs typeface="Times New Roman" panose="02020603050405020304" pitchFamily="18" charset="0"/>
              </a:rPr>
              <a:t>Важно помнить, что какую бы форму работы вы не выбрали, партнерское взаимодействие родителей и детского сада редко возникает сразу. Это длительный процесс, долгий и кропотливый труд, требующий терпеливого неуклонного следования к цели. Главное - не останавливаться на достигнутом, продолжать искать новые пути сотрудничества.</a:t>
            </a:r>
          </a:p>
        </p:txBody>
      </p:sp>
      <p:sp>
        <p:nvSpPr>
          <p:cNvPr id="4" name="TextBox 3">
            <a:extLst>
              <a:ext uri="{FF2B5EF4-FFF2-40B4-BE49-F238E27FC236}">
                <a16:creationId xmlns:a16="http://schemas.microsoft.com/office/drawing/2014/main" xmlns="" id="{A414C8FF-39AC-48B8-A7D1-F4ED28C518AD}"/>
              </a:ext>
            </a:extLst>
          </p:cNvPr>
          <p:cNvSpPr txBox="1"/>
          <p:nvPr/>
        </p:nvSpPr>
        <p:spPr>
          <a:xfrm>
            <a:off x="5522026" y="5450774"/>
            <a:ext cx="6348845" cy="461665"/>
          </a:xfrm>
          <a:prstGeom prst="rect">
            <a:avLst/>
          </a:prstGeom>
          <a:noFill/>
        </p:spPr>
        <p:txBody>
          <a:bodyPr wrap="square" rtlCol="0">
            <a:spAutoFit/>
          </a:bodyPr>
          <a:lstStyle/>
          <a:p>
            <a:pPr algn="r"/>
            <a:r>
              <a:rPr lang="ru-RU" sz="2400" b="1" i="1" dirty="0">
                <a:latin typeface="Times New Roman" panose="02020603050405020304" pitchFamily="18" charset="0"/>
                <a:cs typeface="Times New Roman" panose="02020603050405020304" pitchFamily="18" charset="0"/>
              </a:rPr>
              <a:t>Ваша Костина Наталья Вячеславовна</a:t>
            </a:r>
          </a:p>
        </p:txBody>
      </p:sp>
    </p:spTree>
    <p:extLst>
      <p:ext uri="{BB962C8B-B14F-4D97-AF65-F5344CB8AC3E}">
        <p14:creationId xmlns:p14="http://schemas.microsoft.com/office/powerpoint/2010/main" xmlns="" val="491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sp>
        <p:nvSpPr>
          <p:cNvPr id="4" name="Прямоугольник 3">
            <a:extLst>
              <a:ext uri="{FF2B5EF4-FFF2-40B4-BE49-F238E27FC236}">
                <a16:creationId xmlns:a16="http://schemas.microsoft.com/office/drawing/2014/main" xmlns="" id="{7EADDDE7-DD0D-48A7-AEB5-E496A8356CD8}"/>
              </a:ext>
            </a:extLst>
          </p:cNvPr>
          <p:cNvSpPr/>
          <p:nvPr/>
        </p:nvSpPr>
        <p:spPr>
          <a:xfrm>
            <a:off x="146957" y="244928"/>
            <a:ext cx="11740243" cy="5927271"/>
          </a:xfrm>
          <a:prstGeom prst="rect">
            <a:avLst/>
          </a:prstGeom>
        </p:spPr>
        <p:txBody>
          <a:bodyPr wrap="square">
            <a:spAutoFit/>
          </a:bodyPr>
          <a:lstStyle/>
          <a:p>
            <a:pPr>
              <a:lnSpc>
                <a:spcPct val="107000"/>
              </a:lnSpc>
              <a:spcAft>
                <a:spcPts val="800"/>
              </a:spcAft>
            </a:pPr>
            <a:r>
              <a:rPr lang="ru-RU" sz="2400" b="1" dirty="0">
                <a:latin typeface="Times New Roman" panose="02020603050405020304" pitchFamily="18" charset="0"/>
                <a:ea typeface="Calibri" panose="020F0502020204030204" pitchFamily="34" charset="0"/>
                <a:cs typeface="Times New Roman" panose="02020603050405020304" pitchFamily="18" charset="0"/>
              </a:rPr>
              <a:t>           Дошкольное образовательное учреждение – это первое образовательное учреждение, с которым вступают в контакт родители</a:t>
            </a:r>
            <a:r>
              <a:rPr lang="ru-RU" sz="2400" dirty="0">
                <a:latin typeface="Times New Roman" panose="02020603050405020304" pitchFamily="18" charset="0"/>
                <a:ea typeface="Calibri" panose="020F0502020204030204" pitchFamily="34" charset="0"/>
                <a:cs typeface="Times New Roman" panose="02020603050405020304" pitchFamily="18" charset="0"/>
              </a:rPr>
              <a:t>. Основным структурным элементом в детском саду является группа. Я, как воспитатель, как организатор и координатор деятельности в группе, непосредственно взаимодействую как с детьми, так и с родителями. Я считаю, что, какой бы высокой ни была квалификация педагога, как бы глубоко не продумывались содержание и формы непосредственной образовательной деятельности с детьми, положительный результат может быть достигнут только при рассмотрении семьи и детского сада в рамках единого образовательного пространства, подразумевающего взаимодействие, сотрудничество между педагогами и родителями на всем протяжении дошкольного детства ребенка.</a:t>
            </a:r>
          </a:p>
          <a:p>
            <a:pPr>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          В современных условиях </a:t>
            </a:r>
            <a:r>
              <a:rPr lang="ru-RU" sz="2400" b="1" dirty="0">
                <a:latin typeface="Times New Roman" panose="02020603050405020304" pitchFamily="18" charset="0"/>
                <a:ea typeface="Calibri" panose="020F0502020204030204" pitchFamily="34" charset="0"/>
                <a:cs typeface="Times New Roman" panose="02020603050405020304" pitchFamily="18" charset="0"/>
              </a:rPr>
              <a:t>задачей</a:t>
            </a:r>
            <a:r>
              <a:rPr lang="ru-RU" sz="2400" dirty="0">
                <a:latin typeface="Times New Roman" panose="02020603050405020304" pitchFamily="18" charset="0"/>
                <a:ea typeface="Calibri" panose="020F0502020204030204" pitchFamily="34" charset="0"/>
                <a:cs typeface="Times New Roman" panose="02020603050405020304" pitchFamily="18" charset="0"/>
              </a:rPr>
              <a:t> модернизации взаимодействия семей и детского сада является </a:t>
            </a:r>
            <a:r>
              <a:rPr lang="ru-RU" sz="2400" b="1" dirty="0">
                <a:latin typeface="Times New Roman" panose="02020603050405020304" pitchFamily="18" charset="0"/>
                <a:ea typeface="Calibri" panose="020F0502020204030204" pitchFamily="34" charset="0"/>
                <a:cs typeface="Times New Roman" panose="02020603050405020304" pitchFamily="18" charset="0"/>
              </a:rPr>
              <a:t>развитие диалогового партнерского взаимодействия в системе «детский сад – семья», направленного на активное включение родителей (законных представителей) в жизнь дошкольного учреждения</a:t>
            </a:r>
            <a:r>
              <a:rPr lang="ru-RU" sz="2400" dirty="0">
                <a:latin typeface="Times New Roman" panose="02020603050405020304" pitchFamily="18"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xmlns="" val="792661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sp>
        <p:nvSpPr>
          <p:cNvPr id="2" name="Прямоугольник 1">
            <a:extLst>
              <a:ext uri="{FF2B5EF4-FFF2-40B4-BE49-F238E27FC236}">
                <a16:creationId xmlns:a16="http://schemas.microsoft.com/office/drawing/2014/main" xmlns="" id="{B611AEFC-E3AA-42D7-A519-81712501AD42}"/>
              </a:ext>
            </a:extLst>
          </p:cNvPr>
          <p:cNvSpPr/>
          <p:nvPr/>
        </p:nvSpPr>
        <p:spPr>
          <a:xfrm>
            <a:off x="1401288" y="228601"/>
            <a:ext cx="9725892" cy="5509200"/>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      </a:t>
            </a:r>
          </a:p>
          <a:p>
            <a:endParaRPr lang="ru-RU" sz="2400" dirty="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a:p>
            <a:endParaRPr lang="ru-RU" sz="2800"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          Партнерское взаимодействие педагогов дошкольной образовательной организации с родителями (законными представителями) воспитанников предполагает: - </a:t>
            </a:r>
            <a:r>
              <a:rPr lang="ru-RU" sz="2800" b="1" dirty="0">
                <a:latin typeface="Times New Roman" panose="02020603050405020304" pitchFamily="18" charset="0"/>
                <a:cs typeface="Times New Roman" panose="02020603050405020304" pitchFamily="18" charset="0"/>
              </a:rPr>
              <a:t>взаимопомощь, - взаимоуважение и взаимодоверие, - знание и учет педагогом условий семейного воспитания, а родителями - условий воспитания в дошкольном образовательном учреждении, - обоюдное желание родителей и педагогов поддерживать контакты друг с другом.</a:t>
            </a:r>
          </a:p>
        </p:txBody>
      </p:sp>
    </p:spTree>
    <p:extLst>
      <p:ext uri="{BB962C8B-B14F-4D97-AF65-F5344CB8AC3E}">
        <p14:creationId xmlns:p14="http://schemas.microsoft.com/office/powerpoint/2010/main" xmlns="" val="3312853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pic>
        <p:nvPicPr>
          <p:cNvPr id="4" name="Рисунок 3">
            <a:extLst>
              <a:ext uri="{FF2B5EF4-FFF2-40B4-BE49-F238E27FC236}">
                <a16:creationId xmlns:a16="http://schemas.microsoft.com/office/drawing/2014/main" xmlns="" id="{E027EE3E-4B93-4D4C-BE6F-51413A44EB88}"/>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xmlns="" val="1084321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pic>
        <p:nvPicPr>
          <p:cNvPr id="4" name="Рисунок 3">
            <a:extLst>
              <a:ext uri="{FF2B5EF4-FFF2-40B4-BE49-F238E27FC236}">
                <a16:creationId xmlns:a16="http://schemas.microsoft.com/office/drawing/2014/main" xmlns="" id="{ECB1F610-ED85-4174-A863-09AAFC8A549D}"/>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1500" y="0"/>
            <a:ext cx="11070771" cy="6858000"/>
          </a:xfrm>
          <a:prstGeom prst="rect">
            <a:avLst/>
          </a:prstGeom>
        </p:spPr>
      </p:pic>
    </p:spTree>
    <p:extLst>
      <p:ext uri="{BB962C8B-B14F-4D97-AF65-F5344CB8AC3E}">
        <p14:creationId xmlns:p14="http://schemas.microsoft.com/office/powerpoint/2010/main" xmlns="" val="268925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sp>
        <p:nvSpPr>
          <p:cNvPr id="2" name="Прямоугольник 1">
            <a:extLst>
              <a:ext uri="{FF2B5EF4-FFF2-40B4-BE49-F238E27FC236}">
                <a16:creationId xmlns:a16="http://schemas.microsoft.com/office/drawing/2014/main" xmlns="" id="{5BEF12E0-3D60-4834-9D16-563F22A91CFF}"/>
              </a:ext>
            </a:extLst>
          </p:cNvPr>
          <p:cNvSpPr/>
          <p:nvPr/>
        </p:nvSpPr>
        <p:spPr>
          <a:xfrm>
            <a:off x="534389" y="320634"/>
            <a:ext cx="11150929" cy="6032421"/>
          </a:xfrm>
          <a:prstGeom prst="rect">
            <a:avLst/>
          </a:prstGeom>
        </p:spPr>
        <p:txBody>
          <a:bodyPr wrap="square">
            <a:spAutoFit/>
          </a:bodyPr>
          <a:lstStyle/>
          <a:p>
            <a:pPr algn="ctr"/>
            <a:r>
              <a:rPr lang="ru-RU" sz="3200" b="1" dirty="0">
                <a:latin typeface="Times New Roman" panose="02020603050405020304" pitchFamily="18" charset="0"/>
                <a:cs typeface="Times New Roman" panose="02020603050405020304" pitchFamily="18" charset="0"/>
              </a:rPr>
              <a:t>Информационно- аналитические</a:t>
            </a:r>
          </a:p>
          <a:p>
            <a:pPr algn="ctr"/>
            <a:endParaRPr lang="ru-RU" dirty="0"/>
          </a:p>
          <a:p>
            <a:pPr algn="ctr"/>
            <a:r>
              <a:rPr lang="ru-RU" sz="2800" dirty="0">
                <a:latin typeface="Times New Roman" panose="02020603050405020304" pitchFamily="18" charset="0"/>
                <a:cs typeface="Times New Roman" panose="02020603050405020304" pitchFamily="18" charset="0"/>
              </a:rPr>
              <a:t>* Выявление интересов, потребностей, запросов родителей, уровня их педагогической грамотности</a:t>
            </a:r>
          </a:p>
          <a:p>
            <a:pPr algn="ctr"/>
            <a:endParaRPr lang="ru-RU" sz="2800" dirty="0">
              <a:latin typeface="Times New Roman" panose="02020603050405020304" pitchFamily="18" charset="0"/>
              <a:cs typeface="Times New Roman" panose="02020603050405020304" pitchFamily="18" charset="0"/>
            </a:endParaRPr>
          </a:p>
          <a:p>
            <a:pPr algn="ctr"/>
            <a:r>
              <a:rPr lang="ru-RU" sz="2800" dirty="0">
                <a:latin typeface="Times New Roman" panose="02020603050405020304" pitchFamily="18" charset="0"/>
                <a:cs typeface="Times New Roman" panose="02020603050405020304" pitchFamily="18" charset="0"/>
              </a:rPr>
              <a:t>* Проведение социологических опросов</a:t>
            </a:r>
          </a:p>
          <a:p>
            <a:pPr algn="ctr"/>
            <a:endParaRPr lang="ru-RU" sz="2800" dirty="0">
              <a:latin typeface="Times New Roman" panose="02020603050405020304" pitchFamily="18" charset="0"/>
              <a:cs typeface="Times New Roman" panose="02020603050405020304" pitchFamily="18" charset="0"/>
            </a:endParaRPr>
          </a:p>
          <a:p>
            <a:pPr algn="ctr"/>
            <a:r>
              <a:rPr lang="ru-RU" sz="2800" dirty="0">
                <a:latin typeface="Times New Roman" panose="02020603050405020304" pitchFamily="18" charset="0"/>
                <a:cs typeface="Times New Roman" panose="02020603050405020304" pitchFamily="18" charset="0"/>
              </a:rPr>
              <a:t>* Анкеты</a:t>
            </a:r>
          </a:p>
          <a:p>
            <a:pPr algn="ctr"/>
            <a:endParaRPr lang="ru-RU" sz="2800" dirty="0">
              <a:latin typeface="Times New Roman" panose="02020603050405020304" pitchFamily="18" charset="0"/>
              <a:cs typeface="Times New Roman" panose="02020603050405020304" pitchFamily="18" charset="0"/>
            </a:endParaRPr>
          </a:p>
          <a:p>
            <a:pPr algn="ctr"/>
            <a:r>
              <a:rPr lang="ru-RU" sz="2800" dirty="0">
                <a:latin typeface="Times New Roman" panose="02020603050405020304" pitchFamily="18" charset="0"/>
                <a:cs typeface="Times New Roman" panose="02020603050405020304" pitchFamily="18" charset="0"/>
              </a:rPr>
              <a:t>* Индивидуальные беседы</a:t>
            </a:r>
          </a:p>
          <a:p>
            <a:pPr algn="ctr"/>
            <a:endParaRPr lang="ru-RU" sz="2800" dirty="0">
              <a:latin typeface="Times New Roman" panose="02020603050405020304" pitchFamily="18" charset="0"/>
              <a:cs typeface="Times New Roman" panose="02020603050405020304" pitchFamily="18" charset="0"/>
            </a:endParaRPr>
          </a:p>
          <a:p>
            <a:pPr algn="ctr"/>
            <a:r>
              <a:rPr lang="ru-RU" sz="2800" dirty="0">
                <a:latin typeface="Times New Roman" panose="02020603050405020304" pitchFamily="18" charset="0"/>
                <a:cs typeface="Times New Roman" panose="02020603050405020304" pitchFamily="18" charset="0"/>
              </a:rPr>
              <a:t>* Картотеки «Педагогическая копилка»</a:t>
            </a:r>
          </a:p>
          <a:p>
            <a:pPr algn="ctr"/>
            <a:endParaRPr lang="ru-RU" sz="2800" dirty="0">
              <a:latin typeface="Times New Roman" panose="02020603050405020304" pitchFamily="18" charset="0"/>
              <a:cs typeface="Times New Roman" panose="02020603050405020304" pitchFamily="18" charset="0"/>
            </a:endParaRPr>
          </a:p>
          <a:p>
            <a:pPr algn="ctr"/>
            <a:r>
              <a:rPr lang="ru-RU" sz="2800" dirty="0">
                <a:latin typeface="Times New Roman" panose="02020603050405020304" pitchFamily="18" charset="0"/>
                <a:cs typeface="Times New Roman" panose="02020603050405020304" pitchFamily="18" charset="0"/>
              </a:rPr>
              <a:t>* Переписка по электронной почте</a:t>
            </a:r>
          </a:p>
        </p:txBody>
      </p:sp>
      <p:pic>
        <p:nvPicPr>
          <p:cNvPr id="4" name="Рисунок 3">
            <a:extLst>
              <a:ext uri="{FF2B5EF4-FFF2-40B4-BE49-F238E27FC236}">
                <a16:creationId xmlns:a16="http://schemas.microsoft.com/office/drawing/2014/main" xmlns="" id="{02297CEA-E84C-4487-ACF2-9F2B3E4E6A65}"/>
              </a:ext>
            </a:extLst>
          </p:cNvPr>
          <p:cNvPicPr>
            <a:picLocks noChangeAspect="1"/>
          </p:cNvPicPr>
          <p:nvPr/>
        </p:nvPicPr>
        <p:blipFill>
          <a:blip r:embed="rId3"/>
          <a:stretch>
            <a:fillRect/>
          </a:stretch>
        </p:blipFill>
        <p:spPr>
          <a:xfrm rot="19668257">
            <a:off x="9413174" y="2864922"/>
            <a:ext cx="2355273" cy="1766455"/>
          </a:xfrm>
          <a:prstGeom prst="rect">
            <a:avLst/>
          </a:prstGeom>
        </p:spPr>
      </p:pic>
      <p:pic>
        <p:nvPicPr>
          <p:cNvPr id="5" name="Рисунок 4">
            <a:extLst>
              <a:ext uri="{FF2B5EF4-FFF2-40B4-BE49-F238E27FC236}">
                <a16:creationId xmlns:a16="http://schemas.microsoft.com/office/drawing/2014/main" xmlns="" id="{4E142C28-5086-4A14-9C69-F9361B7E9533}"/>
              </a:ext>
            </a:extLst>
          </p:cNvPr>
          <p:cNvPicPr>
            <a:picLocks noChangeAspect="1"/>
          </p:cNvPicPr>
          <p:nvPr/>
        </p:nvPicPr>
        <p:blipFill>
          <a:blip r:embed="rId4" cstate="print"/>
          <a:stretch>
            <a:fillRect/>
          </a:stretch>
        </p:blipFill>
        <p:spPr>
          <a:xfrm rot="736122">
            <a:off x="419593" y="4057888"/>
            <a:ext cx="2707574" cy="2030681"/>
          </a:xfrm>
          <a:prstGeom prst="rect">
            <a:avLst/>
          </a:prstGeom>
        </p:spPr>
      </p:pic>
    </p:spTree>
    <p:extLst>
      <p:ext uri="{BB962C8B-B14F-4D97-AF65-F5344CB8AC3E}">
        <p14:creationId xmlns:p14="http://schemas.microsoft.com/office/powerpoint/2010/main" xmlns="" val="599180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sp>
        <p:nvSpPr>
          <p:cNvPr id="2" name="Прямоугольник 1">
            <a:extLst>
              <a:ext uri="{FF2B5EF4-FFF2-40B4-BE49-F238E27FC236}">
                <a16:creationId xmlns:a16="http://schemas.microsoft.com/office/drawing/2014/main" xmlns="" id="{D5F7495C-F6BD-4238-AB71-3824CF15F25C}"/>
              </a:ext>
            </a:extLst>
          </p:cNvPr>
          <p:cNvSpPr/>
          <p:nvPr/>
        </p:nvSpPr>
        <p:spPr>
          <a:xfrm>
            <a:off x="273131" y="166255"/>
            <a:ext cx="11709071" cy="6709529"/>
          </a:xfrm>
          <a:prstGeom prst="rect">
            <a:avLst/>
          </a:prstGeom>
        </p:spPr>
        <p:txBody>
          <a:bodyPr wrap="square">
            <a:spAutoFit/>
          </a:bodyPr>
          <a:lstStyle/>
          <a:p>
            <a:pPr algn="ctr"/>
            <a:r>
              <a:rPr lang="ru-RU" sz="3200" b="1" dirty="0">
                <a:latin typeface="Times New Roman" panose="02020603050405020304" pitchFamily="18" charset="0"/>
                <a:cs typeface="Times New Roman" panose="02020603050405020304" pitchFamily="18" charset="0"/>
              </a:rPr>
              <a:t>Познавательные</a:t>
            </a:r>
          </a:p>
          <a:p>
            <a:pPr algn="ctr"/>
            <a:endParaRPr lang="ru-RU" sz="3200" b="1" dirty="0">
              <a:latin typeface="Times New Roman" panose="02020603050405020304" pitchFamily="18" charset="0"/>
              <a:cs typeface="Times New Roman" panose="02020603050405020304" pitchFamily="18" charset="0"/>
            </a:endParaRPr>
          </a:p>
          <a:p>
            <a:pPr algn="ctr"/>
            <a:r>
              <a:rPr lang="ru-RU" dirty="0"/>
              <a:t>Ознакомление родителей с возрастными и психологическими особенностями детей дошкольного возраста. Формирование у родителей практических навыков воспитания детей.</a:t>
            </a:r>
          </a:p>
          <a:p>
            <a:endParaRPr lang="ru-RU" dirty="0"/>
          </a:p>
          <a:p>
            <a:r>
              <a:rPr lang="ru-RU" sz="2400" dirty="0">
                <a:latin typeface="Times New Roman" panose="02020603050405020304" pitchFamily="18" charset="0"/>
                <a:cs typeface="Times New Roman" panose="02020603050405020304" pitchFamily="18" charset="0"/>
              </a:rPr>
              <a:t>–Семинары-практикумы</a:t>
            </a:r>
          </a:p>
          <a:p>
            <a:pPr algn="ctr"/>
            <a:endParaRPr lang="ru-RU" sz="2400" dirty="0">
              <a:latin typeface="Times New Roman" panose="02020603050405020304" pitchFamily="18" charset="0"/>
              <a:cs typeface="Times New Roman" panose="02020603050405020304" pitchFamily="18" charset="0"/>
            </a:endParaRPr>
          </a:p>
          <a:p>
            <a:pPr algn="ctr"/>
            <a:r>
              <a:rPr lang="ru-RU" sz="2400" dirty="0">
                <a:latin typeface="Times New Roman" panose="02020603050405020304" pitchFamily="18" charset="0"/>
                <a:cs typeface="Times New Roman" panose="02020603050405020304" pitchFamily="18" charset="0"/>
              </a:rPr>
              <a:t>–Проведение собраний, консультаций в нетрадиционной форме</a:t>
            </a:r>
          </a:p>
          <a:p>
            <a:pPr algn="ctr"/>
            <a:endParaRPr lang="ru-RU" sz="2400" dirty="0">
              <a:latin typeface="Times New Roman" panose="02020603050405020304" pitchFamily="18" charset="0"/>
              <a:cs typeface="Times New Roman" panose="02020603050405020304" pitchFamily="18" charset="0"/>
            </a:endParaRPr>
          </a:p>
          <a:p>
            <a:pPr algn="r"/>
            <a:r>
              <a:rPr lang="ru-RU" sz="2400" dirty="0">
                <a:latin typeface="Times New Roman" panose="02020603050405020304" pitchFamily="18" charset="0"/>
                <a:cs typeface="Times New Roman" panose="02020603050405020304" pitchFamily="18" charset="0"/>
              </a:rPr>
              <a:t>–Мини-собрания</a:t>
            </a:r>
          </a:p>
          <a:p>
            <a:pPr algn="ctr"/>
            <a:endParaRPr lang="ru-RU" sz="2400" dirty="0">
              <a:latin typeface="Times New Roman" panose="02020603050405020304" pitchFamily="18" charset="0"/>
              <a:cs typeface="Times New Roman" panose="02020603050405020304" pitchFamily="18" charset="0"/>
            </a:endParaRPr>
          </a:p>
          <a:p>
            <a:pPr algn="ctr"/>
            <a:r>
              <a:rPr lang="ru-RU" sz="2400" dirty="0">
                <a:latin typeface="Times New Roman" panose="02020603050405020304" pitchFamily="18" charset="0"/>
                <a:cs typeface="Times New Roman" panose="02020603050405020304" pitchFamily="18" charset="0"/>
              </a:rPr>
              <a:t>–Педагогическая гостиная</a:t>
            </a:r>
          </a:p>
          <a:p>
            <a:pPr algn="ctr"/>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–Устные педагогические журналы </a:t>
            </a:r>
          </a:p>
          <a:p>
            <a:pPr algn="ctr"/>
            <a:endParaRPr lang="ru-RU" sz="2400" dirty="0">
              <a:latin typeface="Times New Roman" panose="02020603050405020304" pitchFamily="18" charset="0"/>
              <a:cs typeface="Times New Roman" panose="02020603050405020304" pitchFamily="18" charset="0"/>
            </a:endParaRPr>
          </a:p>
          <a:p>
            <a:pPr algn="r"/>
            <a:r>
              <a:rPr lang="ru-RU" sz="2400" dirty="0">
                <a:latin typeface="Times New Roman" panose="02020603050405020304" pitchFamily="18" charset="0"/>
                <a:cs typeface="Times New Roman" panose="02020603050405020304" pitchFamily="18" charset="0"/>
              </a:rPr>
              <a:t>–Исследовательская, проектная деятельность</a:t>
            </a:r>
          </a:p>
          <a:p>
            <a:pPr algn="ctr"/>
            <a:endParaRPr lang="ru-RU" sz="2400" dirty="0">
              <a:latin typeface="Times New Roman" panose="02020603050405020304" pitchFamily="18" charset="0"/>
              <a:cs typeface="Times New Roman" panose="02020603050405020304" pitchFamily="18" charset="0"/>
            </a:endParaRPr>
          </a:p>
          <a:p>
            <a:pPr algn="ctr"/>
            <a:r>
              <a:rPr lang="ru-RU" sz="2400" dirty="0">
                <a:latin typeface="Times New Roman" panose="02020603050405020304" pitchFamily="18" charset="0"/>
                <a:cs typeface="Times New Roman" panose="02020603050405020304" pitchFamily="18" charset="0"/>
              </a:rPr>
              <a:t>–Интернет-журнал</a:t>
            </a:r>
          </a:p>
        </p:txBody>
      </p:sp>
      <p:pic>
        <p:nvPicPr>
          <p:cNvPr id="4" name="Рисунок 3">
            <a:extLst>
              <a:ext uri="{FF2B5EF4-FFF2-40B4-BE49-F238E27FC236}">
                <a16:creationId xmlns:a16="http://schemas.microsoft.com/office/drawing/2014/main" xmlns="" id="{57734B9F-F3FE-47C8-97D9-114B22D6822D}"/>
              </a:ext>
            </a:extLst>
          </p:cNvPr>
          <p:cNvPicPr>
            <a:picLocks noChangeAspect="1"/>
          </p:cNvPicPr>
          <p:nvPr/>
        </p:nvPicPr>
        <p:blipFill>
          <a:blip r:embed="rId3" cstate="print"/>
          <a:stretch>
            <a:fillRect/>
          </a:stretch>
        </p:blipFill>
        <p:spPr>
          <a:xfrm rot="818702" flipH="1">
            <a:off x="435006" y="3099458"/>
            <a:ext cx="2177143" cy="1632857"/>
          </a:xfrm>
          <a:prstGeom prst="rect">
            <a:avLst/>
          </a:prstGeom>
        </p:spPr>
      </p:pic>
      <p:pic>
        <p:nvPicPr>
          <p:cNvPr id="5" name="Рисунок 4">
            <a:extLst>
              <a:ext uri="{FF2B5EF4-FFF2-40B4-BE49-F238E27FC236}">
                <a16:creationId xmlns:a16="http://schemas.microsoft.com/office/drawing/2014/main" xmlns="" id="{0F2B644E-8C6E-4498-B2D8-523F45A794AD}"/>
              </a:ext>
            </a:extLst>
          </p:cNvPr>
          <p:cNvPicPr>
            <a:picLocks noChangeAspect="1"/>
          </p:cNvPicPr>
          <p:nvPr/>
        </p:nvPicPr>
        <p:blipFill>
          <a:blip r:embed="rId4" cstate="print"/>
          <a:stretch>
            <a:fillRect/>
          </a:stretch>
        </p:blipFill>
        <p:spPr>
          <a:xfrm rot="21411910">
            <a:off x="8269185" y="3895107"/>
            <a:ext cx="2393299" cy="1794974"/>
          </a:xfrm>
          <a:prstGeom prst="rect">
            <a:avLst/>
          </a:prstGeom>
        </p:spPr>
      </p:pic>
      <p:pic>
        <p:nvPicPr>
          <p:cNvPr id="6" name="Рисунок 5">
            <a:extLst>
              <a:ext uri="{FF2B5EF4-FFF2-40B4-BE49-F238E27FC236}">
                <a16:creationId xmlns:a16="http://schemas.microsoft.com/office/drawing/2014/main" xmlns="" id="{3170C70E-B1EE-4093-A8AE-3160C19C2143}"/>
              </a:ext>
            </a:extLst>
          </p:cNvPr>
          <p:cNvPicPr>
            <a:picLocks noChangeAspect="1"/>
          </p:cNvPicPr>
          <p:nvPr/>
        </p:nvPicPr>
        <p:blipFill>
          <a:blip r:embed="rId5" cstate="print"/>
          <a:stretch>
            <a:fillRect/>
          </a:stretch>
        </p:blipFill>
        <p:spPr>
          <a:xfrm rot="1116198">
            <a:off x="2380136" y="5460641"/>
            <a:ext cx="1372468" cy="1231104"/>
          </a:xfrm>
          <a:prstGeom prst="rect">
            <a:avLst/>
          </a:prstGeom>
        </p:spPr>
      </p:pic>
      <p:pic>
        <p:nvPicPr>
          <p:cNvPr id="7" name="Рисунок 6">
            <a:extLst>
              <a:ext uri="{FF2B5EF4-FFF2-40B4-BE49-F238E27FC236}">
                <a16:creationId xmlns:a16="http://schemas.microsoft.com/office/drawing/2014/main" xmlns="" id="{904CDEEA-DE55-4636-814A-D5B1BE07A347}"/>
              </a:ext>
            </a:extLst>
          </p:cNvPr>
          <p:cNvPicPr>
            <a:picLocks noChangeAspect="1"/>
          </p:cNvPicPr>
          <p:nvPr/>
        </p:nvPicPr>
        <p:blipFill>
          <a:blip r:embed="rId6" cstate="print"/>
          <a:stretch>
            <a:fillRect/>
          </a:stretch>
        </p:blipFill>
        <p:spPr>
          <a:xfrm rot="20845696">
            <a:off x="10275419" y="1676607"/>
            <a:ext cx="1693738" cy="1270304"/>
          </a:xfrm>
          <a:prstGeom prst="rect">
            <a:avLst/>
          </a:prstGeom>
        </p:spPr>
      </p:pic>
    </p:spTree>
    <p:extLst>
      <p:ext uri="{BB962C8B-B14F-4D97-AF65-F5344CB8AC3E}">
        <p14:creationId xmlns:p14="http://schemas.microsoft.com/office/powerpoint/2010/main" xmlns="" val="1147934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sp>
        <p:nvSpPr>
          <p:cNvPr id="2" name="Прямоугольник 1">
            <a:extLst>
              <a:ext uri="{FF2B5EF4-FFF2-40B4-BE49-F238E27FC236}">
                <a16:creationId xmlns:a16="http://schemas.microsoft.com/office/drawing/2014/main" xmlns="" id="{245ACC43-0EA0-4668-B349-39BFF550DA13}"/>
              </a:ext>
            </a:extLst>
          </p:cNvPr>
          <p:cNvSpPr/>
          <p:nvPr/>
        </p:nvSpPr>
        <p:spPr>
          <a:xfrm>
            <a:off x="154379" y="612845"/>
            <a:ext cx="11602192" cy="5970865"/>
          </a:xfrm>
          <a:prstGeom prst="rect">
            <a:avLst/>
          </a:prstGeom>
        </p:spPr>
        <p:txBody>
          <a:bodyPr wrap="square">
            <a:spAutoFit/>
          </a:bodyPr>
          <a:lstStyle/>
          <a:p>
            <a:pPr algn="ctr"/>
            <a:r>
              <a:rPr lang="ru-RU" sz="2800" b="1" dirty="0">
                <a:latin typeface="Times New Roman" panose="02020603050405020304" pitchFamily="18" charset="0"/>
                <a:cs typeface="Times New Roman" panose="02020603050405020304" pitchFamily="18" charset="0"/>
              </a:rPr>
              <a:t>Досуговые</a:t>
            </a:r>
          </a:p>
          <a:p>
            <a:endParaRPr lang="ru-RU" dirty="0"/>
          </a:p>
          <a:p>
            <a:pPr algn="ctr"/>
            <a:r>
              <a:rPr lang="ru-RU" dirty="0"/>
              <a:t>Установление эмоционального контакта между педагогами, родителями, детьми.</a:t>
            </a:r>
          </a:p>
          <a:p>
            <a:endParaRPr lang="ru-RU" dirty="0"/>
          </a:p>
          <a:p>
            <a:r>
              <a:rPr lang="ru-RU" sz="2000" dirty="0">
                <a:latin typeface="Times New Roman" panose="02020603050405020304" pitchFamily="18" charset="0"/>
                <a:cs typeface="Times New Roman" panose="02020603050405020304" pitchFamily="18" charset="0"/>
              </a:rPr>
              <a:t>–Совместные досуги, праздники</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–Интерактивные досуговые мероприятия</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–Выставки работ родителей и детей </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–Семинары </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–Мастер-классы</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–Дни добрых дел</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–Турниры знатоков</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                                                                           –КВН</a:t>
            </a:r>
          </a:p>
        </p:txBody>
      </p:sp>
      <p:pic>
        <p:nvPicPr>
          <p:cNvPr id="4" name="Рисунок 3">
            <a:extLst>
              <a:ext uri="{FF2B5EF4-FFF2-40B4-BE49-F238E27FC236}">
                <a16:creationId xmlns:a16="http://schemas.microsoft.com/office/drawing/2014/main" xmlns="" id="{A2D58540-491E-424D-A7BC-77A651E6B2E4}"/>
              </a:ext>
            </a:extLst>
          </p:cNvPr>
          <p:cNvPicPr>
            <a:picLocks noChangeAspect="1"/>
          </p:cNvPicPr>
          <p:nvPr/>
        </p:nvPicPr>
        <p:blipFill>
          <a:blip r:embed="rId3" cstate="print"/>
          <a:stretch>
            <a:fillRect/>
          </a:stretch>
        </p:blipFill>
        <p:spPr>
          <a:xfrm rot="1296736">
            <a:off x="10257559" y="892957"/>
            <a:ext cx="1499012" cy="1998683"/>
          </a:xfrm>
          <a:prstGeom prst="rect">
            <a:avLst/>
          </a:prstGeom>
        </p:spPr>
      </p:pic>
      <p:pic>
        <p:nvPicPr>
          <p:cNvPr id="5" name="Рисунок 4">
            <a:extLst>
              <a:ext uri="{FF2B5EF4-FFF2-40B4-BE49-F238E27FC236}">
                <a16:creationId xmlns:a16="http://schemas.microsoft.com/office/drawing/2014/main" xmlns="" id="{5AE71DE5-8BE9-4AAC-BCD2-00C6089F05AA}"/>
              </a:ext>
            </a:extLst>
          </p:cNvPr>
          <p:cNvPicPr>
            <a:picLocks noChangeAspect="1"/>
          </p:cNvPicPr>
          <p:nvPr/>
        </p:nvPicPr>
        <p:blipFill>
          <a:blip r:embed="rId4" cstate="print"/>
          <a:stretch>
            <a:fillRect/>
          </a:stretch>
        </p:blipFill>
        <p:spPr>
          <a:xfrm rot="20663045">
            <a:off x="370174" y="3741620"/>
            <a:ext cx="1409453" cy="2511896"/>
          </a:xfrm>
          <a:prstGeom prst="rect">
            <a:avLst/>
          </a:prstGeom>
        </p:spPr>
      </p:pic>
      <p:pic>
        <p:nvPicPr>
          <p:cNvPr id="6" name="Рисунок 5">
            <a:extLst>
              <a:ext uri="{FF2B5EF4-FFF2-40B4-BE49-F238E27FC236}">
                <a16:creationId xmlns:a16="http://schemas.microsoft.com/office/drawing/2014/main" xmlns="" id="{868D792C-DF65-4C79-BA98-8BE2523B16F4}"/>
              </a:ext>
            </a:extLst>
          </p:cNvPr>
          <p:cNvPicPr>
            <a:picLocks noChangeAspect="1"/>
          </p:cNvPicPr>
          <p:nvPr/>
        </p:nvPicPr>
        <p:blipFill>
          <a:blip r:embed="rId5" cstate="print"/>
          <a:stretch>
            <a:fillRect/>
          </a:stretch>
        </p:blipFill>
        <p:spPr>
          <a:xfrm rot="678964">
            <a:off x="288719" y="118007"/>
            <a:ext cx="958190" cy="1707665"/>
          </a:xfrm>
          <a:prstGeom prst="rect">
            <a:avLst/>
          </a:prstGeom>
        </p:spPr>
      </p:pic>
      <p:pic>
        <p:nvPicPr>
          <p:cNvPr id="7" name="Рисунок 6">
            <a:extLst>
              <a:ext uri="{FF2B5EF4-FFF2-40B4-BE49-F238E27FC236}">
                <a16:creationId xmlns:a16="http://schemas.microsoft.com/office/drawing/2014/main" xmlns="" id="{4813FAA3-8E76-454B-99C7-288469CF68EB}"/>
              </a:ext>
            </a:extLst>
          </p:cNvPr>
          <p:cNvPicPr>
            <a:picLocks noChangeAspect="1"/>
          </p:cNvPicPr>
          <p:nvPr/>
        </p:nvPicPr>
        <p:blipFill>
          <a:blip r:embed="rId6" cstate="print"/>
          <a:stretch>
            <a:fillRect/>
          </a:stretch>
        </p:blipFill>
        <p:spPr>
          <a:xfrm rot="1030454">
            <a:off x="5407231" y="1894167"/>
            <a:ext cx="2177143" cy="1632857"/>
          </a:xfrm>
          <a:prstGeom prst="rect">
            <a:avLst/>
          </a:prstGeom>
        </p:spPr>
      </p:pic>
      <p:pic>
        <p:nvPicPr>
          <p:cNvPr id="8" name="Рисунок 7">
            <a:extLst>
              <a:ext uri="{FF2B5EF4-FFF2-40B4-BE49-F238E27FC236}">
                <a16:creationId xmlns:a16="http://schemas.microsoft.com/office/drawing/2014/main" xmlns="" id="{700FDD9B-1410-4719-95AE-6890512386E9}"/>
              </a:ext>
            </a:extLst>
          </p:cNvPr>
          <p:cNvPicPr>
            <a:picLocks noChangeAspect="1"/>
          </p:cNvPicPr>
          <p:nvPr/>
        </p:nvPicPr>
        <p:blipFill>
          <a:blip r:embed="rId7" cstate="print"/>
          <a:stretch>
            <a:fillRect/>
          </a:stretch>
        </p:blipFill>
        <p:spPr>
          <a:xfrm rot="20390065">
            <a:off x="8273114" y="1754679"/>
            <a:ext cx="1236080" cy="2202915"/>
          </a:xfrm>
          <a:prstGeom prst="rect">
            <a:avLst/>
          </a:prstGeom>
        </p:spPr>
      </p:pic>
      <p:pic>
        <p:nvPicPr>
          <p:cNvPr id="9" name="Рисунок 8">
            <a:extLst>
              <a:ext uri="{FF2B5EF4-FFF2-40B4-BE49-F238E27FC236}">
                <a16:creationId xmlns:a16="http://schemas.microsoft.com/office/drawing/2014/main" xmlns="" id="{86C9E29B-EF87-4037-BB04-C82334B6DD4A}"/>
              </a:ext>
            </a:extLst>
          </p:cNvPr>
          <p:cNvPicPr>
            <a:picLocks noChangeAspect="1"/>
          </p:cNvPicPr>
          <p:nvPr/>
        </p:nvPicPr>
        <p:blipFill>
          <a:blip r:embed="rId8" cstate="print"/>
          <a:stretch>
            <a:fillRect/>
          </a:stretch>
        </p:blipFill>
        <p:spPr>
          <a:xfrm rot="20914521">
            <a:off x="9933865" y="3171752"/>
            <a:ext cx="1661110" cy="2240369"/>
          </a:xfrm>
          <a:prstGeom prst="rect">
            <a:avLst/>
          </a:prstGeom>
        </p:spPr>
      </p:pic>
      <p:pic>
        <p:nvPicPr>
          <p:cNvPr id="10" name="Рисунок 9">
            <a:extLst>
              <a:ext uri="{FF2B5EF4-FFF2-40B4-BE49-F238E27FC236}">
                <a16:creationId xmlns:a16="http://schemas.microsoft.com/office/drawing/2014/main" xmlns="" id="{109B319E-2308-4536-A985-032D153FFEDF}"/>
              </a:ext>
            </a:extLst>
          </p:cNvPr>
          <p:cNvPicPr>
            <a:picLocks noChangeAspect="1"/>
          </p:cNvPicPr>
          <p:nvPr/>
        </p:nvPicPr>
        <p:blipFill>
          <a:blip r:embed="rId9" cstate="print"/>
          <a:stretch>
            <a:fillRect/>
          </a:stretch>
        </p:blipFill>
        <p:spPr>
          <a:xfrm rot="1292449">
            <a:off x="7088411" y="3568803"/>
            <a:ext cx="1598089" cy="2155371"/>
          </a:xfrm>
          <a:prstGeom prst="rect">
            <a:avLst/>
          </a:prstGeom>
        </p:spPr>
      </p:pic>
      <p:pic>
        <p:nvPicPr>
          <p:cNvPr id="11" name="Рисунок 10">
            <a:extLst>
              <a:ext uri="{FF2B5EF4-FFF2-40B4-BE49-F238E27FC236}">
                <a16:creationId xmlns:a16="http://schemas.microsoft.com/office/drawing/2014/main" xmlns="" id="{29EA24A7-99D3-4DEA-81CE-613FFD92EF7D}"/>
              </a:ext>
            </a:extLst>
          </p:cNvPr>
          <p:cNvPicPr>
            <a:picLocks noChangeAspect="1"/>
          </p:cNvPicPr>
          <p:nvPr/>
        </p:nvPicPr>
        <p:blipFill>
          <a:blip r:embed="rId10" cstate="print"/>
          <a:stretch>
            <a:fillRect/>
          </a:stretch>
        </p:blipFill>
        <p:spPr>
          <a:xfrm>
            <a:off x="9044604" y="4887640"/>
            <a:ext cx="1507949" cy="2008636"/>
          </a:xfrm>
          <a:prstGeom prst="rect">
            <a:avLst/>
          </a:prstGeom>
        </p:spPr>
      </p:pic>
      <p:pic>
        <p:nvPicPr>
          <p:cNvPr id="12" name="Рисунок 11">
            <a:extLst>
              <a:ext uri="{FF2B5EF4-FFF2-40B4-BE49-F238E27FC236}">
                <a16:creationId xmlns:a16="http://schemas.microsoft.com/office/drawing/2014/main" xmlns="" id="{DF974D63-5ECC-4D03-94BA-1AA9EF0721C6}"/>
              </a:ext>
            </a:extLst>
          </p:cNvPr>
          <p:cNvPicPr>
            <a:picLocks noChangeAspect="1"/>
          </p:cNvPicPr>
          <p:nvPr/>
        </p:nvPicPr>
        <p:blipFill>
          <a:blip r:embed="rId11" cstate="print"/>
          <a:stretch>
            <a:fillRect/>
          </a:stretch>
        </p:blipFill>
        <p:spPr>
          <a:xfrm rot="20694536">
            <a:off x="5348474" y="3227769"/>
            <a:ext cx="1236080" cy="2202915"/>
          </a:xfrm>
          <a:prstGeom prst="rect">
            <a:avLst/>
          </a:prstGeom>
        </p:spPr>
      </p:pic>
      <p:pic>
        <p:nvPicPr>
          <p:cNvPr id="13" name="Рисунок 12">
            <a:extLst>
              <a:ext uri="{FF2B5EF4-FFF2-40B4-BE49-F238E27FC236}">
                <a16:creationId xmlns:a16="http://schemas.microsoft.com/office/drawing/2014/main" xmlns="" id="{23821645-CF31-4697-8402-AA3783686660}"/>
              </a:ext>
            </a:extLst>
          </p:cNvPr>
          <p:cNvPicPr>
            <a:picLocks noChangeAspect="1"/>
          </p:cNvPicPr>
          <p:nvPr/>
        </p:nvPicPr>
        <p:blipFill>
          <a:blip r:embed="rId12" cstate="print"/>
          <a:stretch>
            <a:fillRect/>
          </a:stretch>
        </p:blipFill>
        <p:spPr>
          <a:xfrm>
            <a:off x="1886348" y="5529026"/>
            <a:ext cx="1739189" cy="1304392"/>
          </a:xfrm>
          <a:prstGeom prst="rect">
            <a:avLst/>
          </a:prstGeom>
        </p:spPr>
      </p:pic>
      <p:pic>
        <p:nvPicPr>
          <p:cNvPr id="14" name="Рисунок 13">
            <a:extLst>
              <a:ext uri="{FF2B5EF4-FFF2-40B4-BE49-F238E27FC236}">
                <a16:creationId xmlns:a16="http://schemas.microsoft.com/office/drawing/2014/main" xmlns="" id="{73148BD1-7122-4992-B529-6BDB3CEF0EC6}"/>
              </a:ext>
            </a:extLst>
          </p:cNvPr>
          <p:cNvPicPr>
            <a:picLocks noChangeAspect="1"/>
          </p:cNvPicPr>
          <p:nvPr/>
        </p:nvPicPr>
        <p:blipFill>
          <a:blip r:embed="rId13" cstate="print"/>
          <a:stretch>
            <a:fillRect/>
          </a:stretch>
        </p:blipFill>
        <p:spPr>
          <a:xfrm>
            <a:off x="6693293" y="5529026"/>
            <a:ext cx="2164954" cy="1216095"/>
          </a:xfrm>
          <a:prstGeom prst="rect">
            <a:avLst/>
          </a:prstGeom>
        </p:spPr>
      </p:pic>
    </p:spTree>
    <p:extLst>
      <p:ext uri="{BB962C8B-B14F-4D97-AF65-F5344CB8AC3E}">
        <p14:creationId xmlns:p14="http://schemas.microsoft.com/office/powerpoint/2010/main" xmlns="" val="3524480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8090507F-52D0-491B-9C30-4AAF7AFCF33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96276"/>
          </a:xfrm>
          <a:prstGeom prst="rect">
            <a:avLst/>
          </a:prstGeom>
        </p:spPr>
      </p:pic>
      <p:sp>
        <p:nvSpPr>
          <p:cNvPr id="2" name="Прямоугольник 1">
            <a:extLst>
              <a:ext uri="{FF2B5EF4-FFF2-40B4-BE49-F238E27FC236}">
                <a16:creationId xmlns:a16="http://schemas.microsoft.com/office/drawing/2014/main" xmlns="" id="{23899BCD-E61E-4B5D-AAC8-22B288734FD0}"/>
              </a:ext>
            </a:extLst>
          </p:cNvPr>
          <p:cNvSpPr/>
          <p:nvPr/>
        </p:nvSpPr>
        <p:spPr>
          <a:xfrm>
            <a:off x="0" y="0"/>
            <a:ext cx="12192000" cy="6647974"/>
          </a:xfrm>
          <a:prstGeom prst="rect">
            <a:avLst/>
          </a:prstGeom>
        </p:spPr>
        <p:txBody>
          <a:bodyPr wrap="square">
            <a:spAutoFit/>
          </a:bodyPr>
          <a:lstStyle/>
          <a:p>
            <a:endParaRPr lang="ru-RU" dirty="0"/>
          </a:p>
          <a:p>
            <a:pPr algn="ctr"/>
            <a:r>
              <a:rPr lang="ru-RU" sz="2000" b="1" dirty="0">
                <a:latin typeface="Times New Roman" panose="02020603050405020304" pitchFamily="18" charset="0"/>
                <a:cs typeface="Times New Roman" panose="02020603050405020304" pitchFamily="18" charset="0"/>
              </a:rPr>
              <a:t>Наглядно- информационные</a:t>
            </a:r>
          </a:p>
          <a:p>
            <a:endParaRPr lang="ru-RU" dirty="0"/>
          </a:p>
          <a:p>
            <a:r>
              <a:rPr lang="ru-RU" sz="2000" b="1" dirty="0">
                <a:latin typeface="Times New Roman" panose="02020603050405020304" pitchFamily="18" charset="0"/>
                <a:cs typeface="Times New Roman" panose="02020603050405020304" pitchFamily="18" charset="0"/>
              </a:rPr>
              <a:t>информационно- ознакомительные                                                            информационно- просветительские</a:t>
            </a:r>
          </a:p>
          <a:p>
            <a:pPr algn="ctr"/>
            <a:endParaRPr lang="ru-RU" dirty="0"/>
          </a:p>
          <a:p>
            <a:pPr algn="ctr"/>
            <a:r>
              <a:rPr lang="ru-RU" dirty="0"/>
              <a:t>Ознакомление родителей с работой дошкольного учреждения, особенностями воспитания детей. Формирование у родителей знаний о воспитании и развитии детей.</a:t>
            </a:r>
          </a:p>
          <a:p>
            <a:endParaRPr lang="ru-RU" dirty="0"/>
          </a:p>
          <a:p>
            <a:pPr algn="ctr"/>
            <a:r>
              <a:rPr lang="ru-RU" sz="2000" dirty="0">
                <a:latin typeface="Times New Roman" panose="02020603050405020304" pitchFamily="18" charset="0"/>
                <a:cs typeface="Times New Roman" panose="02020603050405020304" pitchFamily="18" charset="0"/>
              </a:rPr>
              <a:t>–Буклеты</a:t>
            </a:r>
          </a:p>
          <a:p>
            <a:pPr algn="ctr"/>
            <a:endParaRPr lang="ru-RU" sz="2000" dirty="0">
              <a:latin typeface="Times New Roman" panose="02020603050405020304" pitchFamily="18" charset="0"/>
              <a:cs typeface="Times New Roman" panose="02020603050405020304" pitchFamily="18" charset="0"/>
            </a:endParaRPr>
          </a:p>
          <a:p>
            <a:pPr algn="ctr"/>
            <a:r>
              <a:rPr lang="ru-RU" sz="2000" dirty="0">
                <a:latin typeface="Times New Roman" panose="02020603050405020304" pitchFamily="18" charset="0"/>
                <a:cs typeface="Times New Roman" panose="02020603050405020304" pitchFamily="18" charset="0"/>
              </a:rPr>
              <a:t>–Электронные газеты</a:t>
            </a:r>
          </a:p>
          <a:p>
            <a:pPr algn="ctr"/>
            <a:endParaRPr lang="ru-RU" sz="2000" dirty="0">
              <a:latin typeface="Times New Roman" panose="02020603050405020304" pitchFamily="18" charset="0"/>
              <a:cs typeface="Times New Roman" panose="02020603050405020304" pitchFamily="18" charset="0"/>
            </a:endParaRPr>
          </a:p>
          <a:p>
            <a:pPr algn="ctr"/>
            <a:r>
              <a:rPr lang="ru-RU" sz="2000" dirty="0">
                <a:latin typeface="Times New Roman" panose="02020603050405020304" pitchFamily="18" charset="0"/>
                <a:cs typeface="Times New Roman" panose="02020603050405020304" pitchFamily="18" charset="0"/>
              </a:rPr>
              <a:t>–Дни (недели) открытых дверей </a:t>
            </a:r>
          </a:p>
          <a:p>
            <a:pPr algn="ctr"/>
            <a:endParaRPr lang="ru-RU" sz="2000" dirty="0">
              <a:latin typeface="Times New Roman" panose="02020603050405020304" pitchFamily="18" charset="0"/>
              <a:cs typeface="Times New Roman" panose="02020603050405020304" pitchFamily="18" charset="0"/>
            </a:endParaRPr>
          </a:p>
          <a:p>
            <a:pPr algn="ctr"/>
            <a:r>
              <a:rPr lang="ru-RU" sz="2000" dirty="0">
                <a:latin typeface="Times New Roman" panose="02020603050405020304" pitchFamily="18" charset="0"/>
                <a:cs typeface="Times New Roman" panose="02020603050405020304" pitchFamily="18" charset="0"/>
              </a:rPr>
              <a:t>–Открытые просмотры занятий и других видов деятельности детей</a:t>
            </a:r>
          </a:p>
          <a:p>
            <a:pPr algn="ctr"/>
            <a:endParaRPr lang="ru-RU" sz="2000" dirty="0">
              <a:latin typeface="Times New Roman" panose="02020603050405020304" pitchFamily="18" charset="0"/>
              <a:cs typeface="Times New Roman" panose="02020603050405020304" pitchFamily="18" charset="0"/>
            </a:endParaRPr>
          </a:p>
          <a:p>
            <a:pPr algn="ctr"/>
            <a:r>
              <a:rPr lang="ru-RU" sz="2000" dirty="0">
                <a:latin typeface="Times New Roman" panose="02020603050405020304" pitchFamily="18" charset="0"/>
                <a:cs typeface="Times New Roman" panose="02020603050405020304" pitchFamily="18" charset="0"/>
              </a:rPr>
              <a:t>–Выпуск стенгазет</a:t>
            </a:r>
          </a:p>
          <a:p>
            <a:pPr algn="ctr"/>
            <a:endParaRPr lang="ru-RU" sz="2000" dirty="0">
              <a:latin typeface="Times New Roman" panose="02020603050405020304" pitchFamily="18" charset="0"/>
              <a:cs typeface="Times New Roman" panose="02020603050405020304" pitchFamily="18" charset="0"/>
            </a:endParaRPr>
          </a:p>
          <a:p>
            <a:pPr algn="ctr"/>
            <a:r>
              <a:rPr lang="ru-RU" sz="2000" dirty="0">
                <a:latin typeface="Times New Roman" panose="02020603050405020304" pitchFamily="18" charset="0"/>
                <a:cs typeface="Times New Roman" panose="02020603050405020304" pitchFamily="18" charset="0"/>
              </a:rPr>
              <a:t>–Использование видеозаписей наблюдений за ребёнком в процессе его деятельности</a:t>
            </a:r>
          </a:p>
          <a:p>
            <a:pPr algn="ctr"/>
            <a:endParaRPr lang="ru-RU" sz="2000" dirty="0">
              <a:latin typeface="Times New Roman" panose="02020603050405020304" pitchFamily="18" charset="0"/>
              <a:cs typeface="Times New Roman" panose="02020603050405020304" pitchFamily="18" charset="0"/>
            </a:endParaRPr>
          </a:p>
          <a:p>
            <a:pPr algn="ctr"/>
            <a:r>
              <a:rPr lang="ru-RU" sz="2000" dirty="0">
                <a:latin typeface="Times New Roman" panose="02020603050405020304" pitchFamily="18" charset="0"/>
                <a:cs typeface="Times New Roman" panose="02020603050405020304" pitchFamily="18" charset="0"/>
              </a:rPr>
              <a:t>–Взаимообмен фотографиями, видеозаписями о жизни ребёнка в семье и в детском саду</a:t>
            </a:r>
          </a:p>
          <a:p>
            <a:endParaRPr lang="ru-RU" dirty="0"/>
          </a:p>
        </p:txBody>
      </p:sp>
      <p:cxnSp>
        <p:nvCxnSpPr>
          <p:cNvPr id="5" name="Прямая со стрелкой 4">
            <a:extLst>
              <a:ext uri="{FF2B5EF4-FFF2-40B4-BE49-F238E27FC236}">
                <a16:creationId xmlns:a16="http://schemas.microsoft.com/office/drawing/2014/main" xmlns="" id="{EC010B33-4DD2-4BFE-8308-2A7C6B205369}"/>
              </a:ext>
            </a:extLst>
          </p:cNvPr>
          <p:cNvCxnSpPr/>
          <p:nvPr/>
        </p:nvCxnSpPr>
        <p:spPr>
          <a:xfrm flipH="1">
            <a:off x="2802577" y="617517"/>
            <a:ext cx="1662545" cy="3562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a:extLst>
              <a:ext uri="{FF2B5EF4-FFF2-40B4-BE49-F238E27FC236}">
                <a16:creationId xmlns:a16="http://schemas.microsoft.com/office/drawing/2014/main" xmlns="" id="{4AD4B8FC-719A-48C3-960F-826364FF7BEB}"/>
              </a:ext>
            </a:extLst>
          </p:cNvPr>
          <p:cNvCxnSpPr/>
          <p:nvPr/>
        </p:nvCxnSpPr>
        <p:spPr>
          <a:xfrm>
            <a:off x="7469579" y="617517"/>
            <a:ext cx="1448790" cy="3562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 name="Рисунок 7">
            <a:extLst>
              <a:ext uri="{FF2B5EF4-FFF2-40B4-BE49-F238E27FC236}">
                <a16:creationId xmlns:a16="http://schemas.microsoft.com/office/drawing/2014/main" xmlns="" id="{280940A2-C4A8-47B2-BAEF-90D7CD4FD930}"/>
              </a:ext>
            </a:extLst>
          </p:cNvPr>
          <p:cNvPicPr>
            <a:picLocks noChangeAspect="1"/>
          </p:cNvPicPr>
          <p:nvPr/>
        </p:nvPicPr>
        <p:blipFill>
          <a:blip r:embed="rId3" cstate="print"/>
          <a:stretch>
            <a:fillRect/>
          </a:stretch>
        </p:blipFill>
        <p:spPr>
          <a:xfrm rot="704143">
            <a:off x="207015" y="1913482"/>
            <a:ext cx="1879742" cy="1410505"/>
          </a:xfrm>
          <a:prstGeom prst="rect">
            <a:avLst/>
          </a:prstGeom>
        </p:spPr>
      </p:pic>
      <p:pic>
        <p:nvPicPr>
          <p:cNvPr id="9" name="Рисунок 8">
            <a:extLst>
              <a:ext uri="{FF2B5EF4-FFF2-40B4-BE49-F238E27FC236}">
                <a16:creationId xmlns:a16="http://schemas.microsoft.com/office/drawing/2014/main" xmlns="" id="{45AB1349-81DD-4A51-8B2A-9FFCCAA37812}"/>
              </a:ext>
            </a:extLst>
          </p:cNvPr>
          <p:cNvPicPr>
            <a:picLocks noChangeAspect="1"/>
          </p:cNvPicPr>
          <p:nvPr/>
        </p:nvPicPr>
        <p:blipFill>
          <a:blip r:embed="rId4" cstate="print"/>
          <a:stretch>
            <a:fillRect/>
          </a:stretch>
        </p:blipFill>
        <p:spPr>
          <a:xfrm rot="1228335">
            <a:off x="9732916" y="2063739"/>
            <a:ext cx="2160708" cy="1620531"/>
          </a:xfrm>
          <a:prstGeom prst="rect">
            <a:avLst/>
          </a:prstGeom>
        </p:spPr>
      </p:pic>
      <p:pic>
        <p:nvPicPr>
          <p:cNvPr id="10" name="Рисунок 9">
            <a:extLst>
              <a:ext uri="{FF2B5EF4-FFF2-40B4-BE49-F238E27FC236}">
                <a16:creationId xmlns:a16="http://schemas.microsoft.com/office/drawing/2014/main" xmlns="" id="{ED0F230F-4806-46F5-AF28-827FB6D747FB}"/>
              </a:ext>
            </a:extLst>
          </p:cNvPr>
          <p:cNvPicPr>
            <a:picLocks noChangeAspect="1"/>
          </p:cNvPicPr>
          <p:nvPr/>
        </p:nvPicPr>
        <p:blipFill>
          <a:blip r:embed="rId5" cstate="print"/>
          <a:stretch>
            <a:fillRect/>
          </a:stretch>
        </p:blipFill>
        <p:spPr>
          <a:xfrm rot="751127">
            <a:off x="8280944" y="2143435"/>
            <a:ext cx="1407794" cy="1877058"/>
          </a:xfrm>
          <a:prstGeom prst="rect">
            <a:avLst/>
          </a:prstGeom>
        </p:spPr>
      </p:pic>
      <p:pic>
        <p:nvPicPr>
          <p:cNvPr id="4" name="Рисунок 3">
            <a:extLst>
              <a:ext uri="{FF2B5EF4-FFF2-40B4-BE49-F238E27FC236}">
                <a16:creationId xmlns:a16="http://schemas.microsoft.com/office/drawing/2014/main" xmlns="" id="{9790D57E-B0A5-4DC3-8DC8-92F1F21F1073}"/>
              </a:ext>
            </a:extLst>
          </p:cNvPr>
          <p:cNvPicPr>
            <a:picLocks noChangeAspect="1"/>
          </p:cNvPicPr>
          <p:nvPr/>
        </p:nvPicPr>
        <p:blipFill>
          <a:blip r:embed="rId6" cstate="print"/>
          <a:stretch>
            <a:fillRect/>
          </a:stretch>
        </p:blipFill>
        <p:spPr>
          <a:xfrm rot="1566576">
            <a:off x="609252" y="3805457"/>
            <a:ext cx="1660680" cy="1183388"/>
          </a:xfrm>
          <a:prstGeom prst="rect">
            <a:avLst/>
          </a:prstGeom>
        </p:spPr>
      </p:pic>
    </p:spTree>
    <p:extLst>
      <p:ext uri="{BB962C8B-B14F-4D97-AF65-F5344CB8AC3E}">
        <p14:creationId xmlns:p14="http://schemas.microsoft.com/office/powerpoint/2010/main" xmlns="" val="86114567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TotalTime>
  <Words>2095</Words>
  <Application>Microsoft Office PowerPoint</Application>
  <PresentationFormat>Произвольный</PresentationFormat>
  <Paragraphs>149</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F1</dc:creator>
  <cp:lastModifiedBy>Жанна</cp:lastModifiedBy>
  <cp:revision>24</cp:revision>
  <dcterms:created xsi:type="dcterms:W3CDTF">2021-04-27T08:52:44Z</dcterms:created>
  <dcterms:modified xsi:type="dcterms:W3CDTF">2021-04-29T10:58:01Z</dcterms:modified>
</cp:coreProperties>
</file>