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816" r:id="rId1"/>
  </p:sldMasterIdLst>
  <p:notesMasterIdLst>
    <p:notesMasterId r:id="rId2"/>
  </p:notesMasterIdLst>
  <p:sldIdLst>
    <p:sldId id="256" r:id="rId3"/>
    <p:sldId id="258" r:id="rId4"/>
    <p:sldId id="259" r:id="rId5"/>
    <p:sldId id="262" r:id="rId6"/>
    <p:sldId id="263" r:id="rId7"/>
    <p:sldId id="264" r:id="rId8"/>
    <p:sldId id="260" r:id="rId9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32" autoAdjust="0"/>
    <p:restoredTop sz="94709" autoAdjust="0"/>
  </p:normalViewPr>
  <p:slideViewPr>
    <p:cSldViewPr>
      <p:cViewPr varScale="1">
        <p:scale>
          <a:sx n="66" d="100"/>
          <a:sy n="66" d="100"/>
        </p:scale>
        <p:origin x="-17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tags" Target="tags/tag1.xml" /><Relationship Id="rId11" Type="http://schemas.openxmlformats.org/officeDocument/2006/relationships/presProps" Target="presProps.xml" /><Relationship Id="rId12" Type="http://schemas.openxmlformats.org/officeDocument/2006/relationships/viewProps" Target="viewProps.xml" /><Relationship Id="rId13" Type="http://schemas.openxmlformats.org/officeDocument/2006/relationships/theme" Target="theme/theme1.xml" /><Relationship Id="rId14" Type="http://schemas.openxmlformats.org/officeDocument/2006/relationships/tableStyles" Target="tableStyles.xml" /><Relationship Id="rId2" Type="http://schemas.openxmlformats.org/officeDocument/2006/relationships/notesMaster" Target="notesMasters/notesMaster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B272E6-ABED-417E-BFC8-8D35964B31AF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2937A-6831-43E6-B74B-6B9DEF4AF4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359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Tx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Relationship Id="rId4" Type="http://schemas.openxmlformats.org/officeDocument/2006/relationships/image" Target="../media/image4.jpeg" /><Relationship Id="rId5" Type="http://schemas.openxmlformats.org/officeDocument/2006/relationships/image" Target="../media/image5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openxmlformats.org/officeDocument/2006/relationships/image" Target="../media/image8.jpeg" /><Relationship Id="rId5" Type="http://schemas.openxmlformats.org/officeDocument/2006/relationships/image" Target="../media/image9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Relationship Id="rId4" Type="http://schemas.openxmlformats.org/officeDocument/2006/relationships/image" Target="../media/image12.jpeg" /><Relationship Id="rId5" Type="http://schemas.openxmlformats.org/officeDocument/2006/relationships/image" Target="../media/image13.jpeg" /><Relationship Id="rId6" Type="http://schemas.openxmlformats.org/officeDocument/2006/relationships/image" Target="../media/image14.jpeg" /><Relationship Id="rId7" Type="http://schemas.openxmlformats.org/officeDocument/2006/relationships/image" Target="../media/image1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Relationship Id="rId4" Type="http://schemas.openxmlformats.org/officeDocument/2006/relationships/image" Target="../media/image18.jpeg" /><Relationship Id="rId5" Type="http://schemas.openxmlformats.org/officeDocument/2006/relationships/image" Target="../media/image19.jpeg" /><Relationship Id="rId6" Type="http://schemas.openxmlformats.org/officeDocument/2006/relationships/image" Target="../media/image20.jpeg" /><Relationship Id="rId7" Type="http://schemas.openxmlformats.org/officeDocument/2006/relationships/image" Target="../media/image21.jpeg" /><Relationship Id="rId8" Type="http://schemas.microsoft.com/office/2007/relationships/hdphoto" Target="../media/hdphoto1.wdp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2.jpeg" /><Relationship Id="rId3" Type="http://schemas.openxmlformats.org/officeDocument/2006/relationships/image" Target="../media/image23.jpeg" /><Relationship Id="rId4" Type="http://schemas.openxmlformats.org/officeDocument/2006/relationships/image" Target="../media/image24.jpeg" /><Relationship Id="rId5" Type="http://schemas.openxmlformats.org/officeDocument/2006/relationships/image" Target="../media/image25.jpeg" /><Relationship Id="rId6" Type="http://schemas.openxmlformats.org/officeDocument/2006/relationships/image" Target="../media/image26.jpeg" /><Relationship Id="rId7" Type="http://schemas.openxmlformats.org/officeDocument/2006/relationships/image" Target="../media/image27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8.jpeg" /><Relationship Id="rId3" Type="http://schemas.openxmlformats.org/officeDocument/2006/relationships/image" Target="../media/image29.jpeg" /><Relationship Id="rId4" Type="http://schemas.openxmlformats.org/officeDocument/2006/relationships/image" Target="../media/image30.jpeg" /><Relationship Id="rId5" Type="http://schemas.openxmlformats.org/officeDocument/2006/relationships/image" Target="../media/image31.jpeg" /><Relationship Id="rId6" Type="http://schemas.openxmlformats.org/officeDocument/2006/relationships/image" Target="../media/image32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214554"/>
            <a:ext cx="8229600" cy="1828800"/>
          </a:xfrm>
        </p:spPr>
        <p:txBody>
          <a:bodyPr>
            <a:noAutofit/>
          </a:bodyPr>
          <a:lstStyle/>
          <a:p>
            <a:r>
              <a:rPr lang="ru-RU" sz="3200" smtClean="0"/>
              <a:t>Интегрированное занятие по  развитию речи с использованием игровой технологии во 2-ой младшей группе на тему:</a:t>
            </a:r>
            <a:br>
              <a:rPr lang="ru-RU" sz="3200" smtClean="0"/>
            </a:br>
            <a:r>
              <a:rPr lang="ru-RU" sz="3200" smtClean="0"/>
              <a:t> « Прогулка по весенним месяцам». </a:t>
            </a:r>
            <a:endParaRPr lang="ru-RU" sz="32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5286388"/>
            <a:ext cx="7543808" cy="1752600"/>
          </a:xfrm>
        </p:spPr>
        <p:txBody>
          <a:bodyPr/>
          <a:lstStyle/>
          <a:p>
            <a:pPr algn="r"/>
            <a:r>
              <a:rPr lang="ru-RU" smtClean="0"/>
              <a:t>Воспитатель </a:t>
            </a:r>
            <a:r>
              <a:rPr lang="en-US" smtClean="0"/>
              <a:t>I</a:t>
            </a:r>
            <a:r>
              <a:rPr lang="tt-RU" smtClean="0"/>
              <a:t> квалификационной категории </a:t>
            </a:r>
          </a:p>
          <a:p>
            <a:pPr algn="r"/>
            <a:r>
              <a:rPr lang="tt-RU" smtClean="0"/>
              <a:t>Логинова Светлана Владимировна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559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a123142918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373297"/>
            <a:ext cx="4214842" cy="2984266"/>
          </a:xfrm>
        </p:spPr>
      </p:pic>
      <p:pic>
        <p:nvPicPr>
          <p:cNvPr id="5" name="Рисунок 4" descr="0018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428604"/>
            <a:ext cx="4082283" cy="2857520"/>
          </a:xfrm>
          <a:prstGeom prst="rect">
            <a:avLst/>
          </a:prstGeom>
        </p:spPr>
      </p:pic>
      <p:pic>
        <p:nvPicPr>
          <p:cNvPr id="6" name="Рисунок 5" descr="peyzazh49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500438"/>
            <a:ext cx="4286280" cy="3152776"/>
          </a:xfrm>
          <a:prstGeom prst="rect">
            <a:avLst/>
          </a:prstGeom>
        </p:spPr>
      </p:pic>
      <p:pic>
        <p:nvPicPr>
          <p:cNvPr id="7" name="Рисунок 6" descr="0_584de_75e7132f_-2-XL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752" y="3500438"/>
            <a:ext cx="4071966" cy="31432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3513665-d3ce0e4918baeeb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48645"/>
            <a:ext cx="4500594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neo3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42" y="3929042"/>
            <a:ext cx="4429156" cy="2786082"/>
          </a:xfrm>
          <a:prstGeom prst="rect">
            <a:avLst/>
          </a:prstGeom>
        </p:spPr>
      </p:pic>
      <p:pic>
        <p:nvPicPr>
          <p:cNvPr id="8" name="Рисунок 7" descr="558400568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3929042"/>
            <a:ext cx="2928958" cy="2928958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miranimashek.com/_ph/25/2/416293044.gif"/>
          <p:cNvPicPr>
            <a:picLocks noChangeAspect="1" noChangeArrowheads="1" noCrop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714844" y="357166"/>
            <a:ext cx="4214874" cy="3429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43" name="Picture 19" descr="http://fotodes.ru/upload/img13479119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71801" y="18581"/>
            <a:ext cx="3456384" cy="3842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http://cdn.bolshoyvopros.ru/files/users/images/30/c6/30c6b641202d79091a9fc00a8ad3afb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69183" y="29313"/>
            <a:ext cx="3059831" cy="383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29313"/>
            <a:ext cx="3059832" cy="3831736"/>
          </a:xfrm>
        </p:spPr>
      </p:pic>
      <p:pic>
        <p:nvPicPr>
          <p:cNvPr id="1049" name="Picture 25" descr="http://galerey-room.ru/images/0_51460_c1b99417_ori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3419872" y="4732889"/>
            <a:ext cx="1833253" cy="1887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http://nachalo4ka.ru/wp-content/uploads/2014/08/112-300x30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4186163"/>
            <a:ext cx="2267744" cy="226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http://ramki-vsem.ru/png/clipart49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504932">
            <a:off x="6228245" y="4748991"/>
            <a:ext cx="2534909" cy="134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221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childTnLst>
                                    <p:animMotion origin="layout" path="M 5E-06 -4.44444E-06 L 0.31702 -0.55925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51" y="-27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nodeType="clickEffect">
                                  <p:childTnLst>
                                    <p:animMotion origin="layout" path="M -1.94444E-06 3.7037E-06 L 0.29358 -0.50602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70" y="-25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path" presetSubtype="0" accel="50000" decel="50000" fill="hold" nodeType="clickEffect">
                                  <p:childTnLst>
                                    <p:animMotion origin="layout" path="M -0.0125 0.02268 L -0.68976 -0.42685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872" y="-22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-121543"/>
            <a:ext cx="3347864" cy="42481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/>
          </a:p>
        </p:txBody>
      </p:sp>
      <p:pic>
        <p:nvPicPr>
          <p:cNvPr id="2050" name="Picture 2" descr="http://oboi-na.ru/files/2009/06/09/background/oboi-na.ru_background_20090609_0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27784" y="-1"/>
            <a:ext cx="3384376" cy="412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allpng.ru/cliparts/b/babochka9-2525x165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12160" y="4160912"/>
            <a:ext cx="2818128" cy="27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g-fotki.yandex.ru/get/5644/47407354.ad2/0_113fad_b925616f_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113383">
            <a:off x="180023" y="4699290"/>
            <a:ext cx="2903746" cy="1643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3" y="-2403"/>
            <a:ext cx="2973791" cy="4129009"/>
          </a:xfrm>
        </p:spPr>
      </p:pic>
      <p:pic>
        <p:nvPicPr>
          <p:cNvPr id="2052" name="Picture 4" descr="http://2.bp.blogspot.com/-zDUgUu6fv1o/UsidWxBTzQI/AAAAAAAAK4Y/k622K4NyFaA/s1600/icecicles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68305" y="4404926"/>
            <a:ext cx="2664296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520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childTnLst>
                                    <p:animMotion origin="layout" path="M -2.22222E-06 -1.11111E-06 L 0.64445 -0.33634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22" y="-1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nodeType="clickEffect">
                                  <p:childTnLst>
                                    <p:animMotion origin="layout" path="M 0.01476 0.02107 L -0.30417 -0.43102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55" y="-2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path" presetSubtype="0" accel="50000" decel="50000" fill="hold" nodeType="clickEffect">
                                  <p:childTnLst>
                                    <p:animMotion origin="layout" path="M 1.66667E-06 -2.59259E-06 L -0.33507 -0.44166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53" y="-2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82" name="Picture 10" descr="http://static9.depositphotos.com/1637295/1121/v/950/depositphotos_11217652-Bare-tr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90934" y="-70940"/>
            <a:ext cx="3227217" cy="409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picshare.ru/uploads/140715/RSx7h9aEP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7160571">
            <a:off x="563278" y="4247920"/>
            <a:ext cx="2210248" cy="2306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i.ytimg.com/vi/09k2k9IqLxg/maxresdefaul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84168" y="-70940"/>
            <a:ext cx="3239941" cy="4076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vospitatel.com.ua/images/d/dikie-jivotnye-3god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" y="0"/>
            <a:ext cx="3203846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www.abeka.com/BookImages/ClipArt/224111/150x150y160fx160fh-w/224111-Rain-Drops-color-pn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3447492" y="4639260"/>
            <a:ext cx="2664296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msloudu.dobrany.cz/tridy/medvidata/images/medve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516216" y="4020910"/>
            <a:ext cx="2005105" cy="2557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103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childTnLst>
                                    <p:animMotion origin="layout" path="M 4.72222E-06 0 L 0.32534 -0.57106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67" y="-2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nodeType="clickEffect">
                                  <p:childTnLst>
                                    <p:animMotion origin="layout" path="M -3.05556E-06 0 L 0.30018 -0.30856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0" y="-15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path" presetSubtype="0" accel="50000" decel="50000" fill="hold" nodeType="clickEffect">
                                  <p:childTnLst>
                                    <p:animMotion origin="layout" path="M -2.22222E-06 4.81481E-06 L -0.58993 -0.36713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497" y="-18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1805426_5111852_ma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85729"/>
            <a:ext cx="4429156" cy="3357586"/>
          </a:xfrm>
        </p:spPr>
      </p:pic>
      <p:pic>
        <p:nvPicPr>
          <p:cNvPr id="5" name="Рисунок 4" descr="IMG_225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9" y="357166"/>
            <a:ext cx="4361176" cy="3286148"/>
          </a:xfrm>
          <a:prstGeom prst="rect">
            <a:avLst/>
          </a:prstGeom>
        </p:spPr>
      </p:pic>
      <p:pic>
        <p:nvPicPr>
          <p:cNvPr id="6" name="Рисунок 5" descr="www.GetBg.net_Nature___Flowers_Spring_purple_flowers_077606_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571876"/>
            <a:ext cx="4286248" cy="3071816"/>
          </a:xfrm>
          <a:prstGeom prst="rect">
            <a:avLst/>
          </a:prstGeom>
        </p:spPr>
      </p:pic>
      <p:pic>
        <p:nvPicPr>
          <p:cNvPr id="9" name="Рисунок 8" descr="238318596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6" y="3643314"/>
            <a:ext cx="4214842" cy="3000372"/>
          </a:xfrm>
          <a:prstGeom prst="rect">
            <a:avLst/>
          </a:prstGeom>
        </p:spPr>
      </p:pic>
      <p:pic>
        <p:nvPicPr>
          <p:cNvPr id="7" name="Рисунок 6" descr="702849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7422" y="2000240"/>
            <a:ext cx="4286247" cy="32146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Апекс">
  <a:themeElements>
    <a:clrScheme name="Другая 2">
      <a:dk1>
        <a:sysClr val="windowText" lastClr="000000"/>
      </a:dk1>
      <a:lt1>
        <a:sysClr val="window" lastClr="FFFFFF"/>
      </a:lt1>
      <a:dk2>
        <a:srgbClr val="18BBFB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Arial"/>
        <a:cs typeface="Arial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Arial"/>
        <a:cs typeface="Arial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Apex</Template>
  <Company/>
  <PresentationFormat>On-screen Show (4:3)</PresentationFormat>
  <Paragraphs>4</Paragraphs>
  <Slides>7</Slides>
  <Notes>0</Notes>
  <TotalTime>351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baseType="lpstr" size="8">
      <vt:lpstr>Апекс</vt:lpstr>
      <vt:lpstr>Интегрированное занятие по  развитию речи с использованием игровой технологии во 2-ой младшей группе на тему: « Прогулка по весенним месяцам». </vt:lpstr>
      <vt:lpstr>Slide 2</vt:lpstr>
      <vt:lpstr>Slide 3</vt:lpstr>
      <vt:lpstr>Slide 4</vt:lpstr>
      <vt:lpstr> </vt:lpstr>
      <vt:lpstr>Slide 6</vt:lpstr>
      <vt:lpstr>Slide 7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Занятие по развитию речи</dc:title>
  <dc:creator>1</dc:creator>
  <cp:lastModifiedBy>Windows User</cp:lastModifiedBy>
  <cp:revision>38</cp:revision>
  <dcterms:created xsi:type="dcterms:W3CDTF">2016-03-21T17:37:53Z</dcterms:created>
  <dcterms:modified xsi:type="dcterms:W3CDTF">2022-02-13T13:22:45Z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NXPowerLiteLastOptimized">
    <vt:lpwstr>3342675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