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2323475"/>
            <a:ext cx="8886436" cy="2358588"/>
          </a:xfrm>
        </p:spPr>
        <p:txBody>
          <a:bodyPr/>
          <a:lstStyle/>
          <a:p>
            <a:r>
              <a:rPr lang="ru-RU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Безопасность</a:t>
            </a:r>
            <a:r>
              <a:rPr lang="ru-RU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глазами</a:t>
            </a:r>
            <a:r>
              <a:rPr lang="ru-RU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ребенка</a:t>
            </a:r>
            <a:endParaRPr lang="ru-RU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7188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476904"/>
              </p:ext>
            </p:extLst>
          </p:nvPr>
        </p:nvGraphicFramePr>
        <p:xfrm>
          <a:off x="1304144" y="239843"/>
          <a:ext cx="9608694" cy="3774347"/>
        </p:xfrm>
        <a:graphic>
          <a:graphicData uri="http://schemas.openxmlformats.org/drawingml/2006/table">
            <a:tbl>
              <a:tblPr firstRow="1" firstCol="1" bandRow="1"/>
              <a:tblGrid>
                <a:gridCol w="831197"/>
                <a:gridCol w="8777497"/>
              </a:tblGrid>
              <a:tr h="409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89916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Правила, созданные детьми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93412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 дороге в детский сад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Переходи улицу только по пешеходному переходу вместе с родителями.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Иди в детский сад по тротуару.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По дороге не поднимай грязные предметы.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подходи и не трогай незнакомых животных.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Иди спокойно, не убегай от взрослых.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беги на проезжую часть за игрушкой.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Обходи лужи.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влезай на ограждения.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перепрыгивай, а обходи препятствия.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срывай растения.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бросай мусор.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180677"/>
              </p:ext>
            </p:extLst>
          </p:nvPr>
        </p:nvGraphicFramePr>
        <p:xfrm>
          <a:off x="1334126" y="3839162"/>
          <a:ext cx="9578714" cy="2243328"/>
        </p:xfrm>
        <a:graphic>
          <a:graphicData uri="http://schemas.openxmlformats.org/drawingml/2006/table">
            <a:tbl>
              <a:tblPr firstRow="1" firstCol="1" bandRow="1"/>
              <a:tblGrid>
                <a:gridCol w="828602"/>
                <a:gridCol w="8750112"/>
              </a:tblGrid>
              <a:tr h="2239960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Животные и мы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приближайся к чужим или бездомным животным, при встрече отходи подальше.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корми чужих и бездомных животных.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дразни и не бросай в животных.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приводи чужих и бездомных животных в дом.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Мой руки после прикосновения с незнакомым животным.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Выгуливай животных только со взрослым.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прикасайся лицом к животным.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786271" y="495914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957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3573" y="2094309"/>
            <a:ext cx="8019737" cy="9425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sz="49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Цель </a:t>
            </a:r>
            <a:r>
              <a:rPr lang="ru-RU" sz="49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моей работы:</a:t>
            </a:r>
            <a:br>
              <a:rPr lang="ru-RU" sz="49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endParaRPr lang="ru-RU" sz="4900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1563623" y="2803161"/>
            <a:ext cx="9070849" cy="23361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b="1" dirty="0" smtClean="0"/>
              <a:t>Формировать </a:t>
            </a:r>
            <a:r>
              <a:rPr lang="ru-RU" sz="2400" b="1" dirty="0"/>
              <a:t>у детей осознанное выполнение правил поведения, обеспечивающих сохранность их жизни и здоровья в современных условиях улицы, транспорта, природы, быта.</a:t>
            </a:r>
          </a:p>
          <a:p>
            <a:pPr>
              <a:lnSpc>
                <a:spcPct val="150000"/>
              </a:lnSpc>
            </a:pPr>
            <a:endParaRPr lang="ru-RU" dirty="0"/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827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16428" y="3009344"/>
            <a:ext cx="8849118" cy="2370320"/>
          </a:xfrm>
        </p:spPr>
        <p:txBody>
          <a:bodyPr>
            <a:normAutofit fontScale="25000" lnSpcReduction="20000"/>
          </a:bodyPr>
          <a:lstStyle/>
          <a:p>
            <a:pPr lvl="0" algn="l">
              <a:lnSpc>
                <a:spcPct val="170000"/>
              </a:lnSpc>
            </a:pPr>
            <a:r>
              <a:rPr lang="ru-RU" sz="4900" b="1" i="1" dirty="0"/>
              <a:t>Имеют мотивацию к безопасной деятельности, осознанное отношение к вопросам личной безопасности и безопасности окружающих.</a:t>
            </a:r>
          </a:p>
          <a:p>
            <a:pPr lvl="0" algn="l">
              <a:lnSpc>
                <a:spcPct val="170000"/>
              </a:lnSpc>
            </a:pPr>
            <a:r>
              <a:rPr lang="ru-RU" sz="4900" b="1" i="1" dirty="0"/>
              <a:t>Пытаются  предвидеть возможную опасность, находят способы избежать ее.</a:t>
            </a:r>
          </a:p>
          <a:p>
            <a:pPr lvl="0" algn="l">
              <a:lnSpc>
                <a:spcPct val="170000"/>
              </a:lnSpc>
            </a:pPr>
            <a:r>
              <a:rPr lang="ru-RU" sz="4900" b="1" i="1" dirty="0"/>
              <a:t>Знают правила безопасности и пробуют выбрать адекватную модель поведения в различных жизненных ситуациях.</a:t>
            </a:r>
          </a:p>
          <a:p>
            <a:pPr lvl="0" algn="l">
              <a:lnSpc>
                <a:spcPct val="170000"/>
              </a:lnSpc>
            </a:pPr>
            <a:r>
              <a:rPr lang="ru-RU" sz="4900" b="1" i="1" dirty="0"/>
              <a:t>Умеют организовать деятельность в соответствии с правилами безопасного для себя и окружающих поведения в «типичных» ситуациях.</a:t>
            </a:r>
          </a:p>
          <a:p>
            <a:pPr>
              <a:lnSpc>
                <a:spcPct val="170000"/>
              </a:lnSpc>
            </a:pPr>
            <a:r>
              <a:rPr lang="ru-RU" sz="3400" b="1" dirty="0"/>
              <a:t> </a:t>
            </a:r>
          </a:p>
          <a:p>
            <a:pPr>
              <a:lnSpc>
                <a:spcPct val="170000"/>
              </a:lnSpc>
            </a:pPr>
            <a:r>
              <a:rPr lang="ru-RU" b="1" dirty="0"/>
              <a:t>        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04157" y="1880499"/>
            <a:ext cx="1010122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u="sng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Ожидаемый результат от воспитанников</a:t>
            </a:r>
            <a:endParaRPr lang="ru-RU" sz="36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616086" y="3076383"/>
            <a:ext cx="404734" cy="2460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561708" y="3614883"/>
            <a:ext cx="395951" cy="194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20477" y="2788864"/>
            <a:ext cx="9068586" cy="2590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z="2800" smtClean="0"/>
              <a:t/>
            </a:r>
            <a:br>
              <a:rPr lang="ru-RU" sz="2800" smtClean="0"/>
            </a:br>
            <a:r>
              <a:rPr lang="ru-RU" sz="2800" b="1" smtClean="0"/>
              <a:t> 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/>
          </a:p>
        </p:txBody>
      </p:sp>
      <p:sp>
        <p:nvSpPr>
          <p:cNvPr id="8" name="Стрелка вправо 7"/>
          <p:cNvSpPr/>
          <p:nvPr/>
        </p:nvSpPr>
        <p:spPr>
          <a:xfrm>
            <a:off x="1586701" y="4358804"/>
            <a:ext cx="370958" cy="190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574204" y="3898524"/>
            <a:ext cx="370958" cy="1823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794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2825" y="1813810"/>
            <a:ext cx="5606323" cy="2661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918818" y="4497851"/>
            <a:ext cx="8917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Островок безопасности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95270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admin\Downloads\IMG-9e4f8c9c9a98160c00320c35c73ec0d6-V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8936" y="2110312"/>
            <a:ext cx="4047267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admin\Downloads\IMG-0350b5ab4ba8eae4efb5c4005555c7d9-V (1)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5711" y="2110312"/>
            <a:ext cx="4274073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5208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ownloads\20200403_16525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3043" y="2083632"/>
            <a:ext cx="6475749" cy="2428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055353" y="4220397"/>
            <a:ext cx="83311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Полянка безопасности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3033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>
            <a:off x="1274164" y="1034320"/>
            <a:ext cx="9653666" cy="1454047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Предполагаемые темы для обсуждений с воспитанниками основ безопасности жизнедеятельности и составленные детьми правила безопасного поведения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06582"/>
              </p:ext>
            </p:extLst>
          </p:nvPr>
        </p:nvGraphicFramePr>
        <p:xfrm>
          <a:off x="1304144" y="2451026"/>
          <a:ext cx="9563725" cy="3976048"/>
        </p:xfrm>
        <a:graphic>
          <a:graphicData uri="http://schemas.openxmlformats.org/drawingml/2006/table">
            <a:tbl>
              <a:tblPr firstRow="1" firstCol="1" bandRow="1"/>
              <a:tblGrid>
                <a:gridCol w="826934"/>
                <a:gridCol w="8736791"/>
              </a:tblGrid>
              <a:tr h="2605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89916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Правила, созданные детьми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35225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Один дома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трогай розетки.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Спички детям, не игрушки!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открывай и не выглядывай в окна.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впускай незнакомых в квартиру.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влезай на мебель.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включай электроприборы.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Аккуратно пользуйся краном для воды.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трогай лекарство без взрослых.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трогай острые, режущие, колющие предметы.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разговаривай по телефону с незнакомцами.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Будь осторожен с посудой из стекла.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99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365800"/>
              </p:ext>
            </p:extLst>
          </p:nvPr>
        </p:nvGraphicFramePr>
        <p:xfrm>
          <a:off x="1304143" y="1304144"/>
          <a:ext cx="9728617" cy="4661916"/>
        </p:xfrm>
        <a:graphic>
          <a:graphicData uri="http://schemas.openxmlformats.org/drawingml/2006/table">
            <a:tbl>
              <a:tblPr firstRow="1" firstCol="1" bandRow="1"/>
              <a:tblGrid>
                <a:gridCol w="841193"/>
                <a:gridCol w="8887424"/>
              </a:tblGrid>
              <a:tr h="4155937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Моё здоровье – моя сила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Принимай водные процедуры.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Занимайся спортом.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Выполняй утреннюю гимнастику.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Соблюдай правильный режим.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Придерживайся здорового питания.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Избавляйся от вредных привычек.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Посещай врача для осмотра.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Ухаживай за зубами, при необходимости, лечи.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Ставь вовремя прививки.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Одевайся по погоде.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Ограждай себя от больных.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Заболел, не отказывайся от лекарств и постельного режима.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поднимай тяжести.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дерись и не лезь в драку.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373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671453"/>
              </p:ext>
            </p:extLst>
          </p:nvPr>
        </p:nvGraphicFramePr>
        <p:xfrm>
          <a:off x="1259174" y="449705"/>
          <a:ext cx="9653667" cy="6088230"/>
        </p:xfrm>
        <a:graphic>
          <a:graphicData uri="http://schemas.openxmlformats.org/drawingml/2006/table">
            <a:tbl>
              <a:tblPr firstRow="1" firstCol="1" bandRow="1"/>
              <a:tblGrid>
                <a:gridCol w="834711"/>
                <a:gridCol w="8818956"/>
              </a:tblGrid>
              <a:tr h="3747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95" marR="45795" marT="0" marB="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89916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Правила, созданные детьми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95" marR="45795" marT="0" marB="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63673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 иду гулять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95" marR="45795" marT="0" marB="0" vert="vert27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Играй только на детской площадке.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приближайся и не въезжай на велосипеде на проезжую часть.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беги за мячом на дорогу.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разговаривай с незнакомцем.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принимай от незнакомых угощение и игрушки.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соглашайся уходить с незнакомцами.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подходи к животным.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трогай насекомых.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бегай за птицами.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употребляй еду на улице.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подбирай грязные предметы.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трогай руками незнакомые растения и грибы.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Старайся не касаться глаз, рта, носа грязными руками.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Будь осторожен с игровым оборудованием.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стой возле работающего транспорта.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В непогоду, заходи домой.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Носи при сильном солнце головной убор.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мой руки в лужах.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сыпь песком, не бросай камни. 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По возвращению с прогулки, тщательно мой руки с мылом.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Не трогай незнакомые предметы или пакеты, зови взрослых.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оставляй после себя мусор.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519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95" marR="45795" marT="0" marB="0">
                    <a:lnL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42141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88</TotalTime>
  <Words>566</Words>
  <Application>Microsoft Office PowerPoint</Application>
  <PresentationFormat>Широкоэкранный</PresentationFormat>
  <Paragraphs>97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Century Gothic</vt:lpstr>
      <vt:lpstr>Garamond</vt:lpstr>
      <vt:lpstr>Times New Roman</vt:lpstr>
      <vt:lpstr>Wingdings</vt:lpstr>
      <vt:lpstr>Savon</vt:lpstr>
      <vt:lpstr>Безопасность глазами ребенка</vt:lpstr>
      <vt:lpstr>  Цель моей работы: </vt:lpstr>
      <vt:lpstr>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глазами ребенка</dc:title>
  <dc:creator>admin</dc:creator>
  <cp:lastModifiedBy>admin</cp:lastModifiedBy>
  <cp:revision>8</cp:revision>
  <dcterms:created xsi:type="dcterms:W3CDTF">2020-05-17T14:03:30Z</dcterms:created>
  <dcterms:modified xsi:type="dcterms:W3CDTF">2022-02-13T11:20:16Z</dcterms:modified>
</cp:coreProperties>
</file>