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79" r:id="rId4"/>
    <p:sldId id="280" r:id="rId5"/>
    <p:sldId id="273" r:id="rId6"/>
    <p:sldId id="281" r:id="rId7"/>
    <p:sldId id="293" r:id="rId8"/>
    <p:sldId id="283" r:id="rId9"/>
    <p:sldId id="284" r:id="rId10"/>
    <p:sldId id="285" r:id="rId11"/>
    <p:sldId id="286" r:id="rId12"/>
    <p:sldId id="287" r:id="rId13"/>
    <p:sldId id="288" r:id="rId14"/>
    <p:sldId id="289" r:id="rId15"/>
    <p:sldId id="290" r:id="rId16"/>
    <p:sldId id="291" r:id="rId17"/>
    <p:sldId id="29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295C"/>
    <a:srgbClr val="8E0000"/>
    <a:srgbClr val="7B1B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60"/>
  </p:normalViewPr>
  <p:slideViewPr>
    <p:cSldViewPr snapToGrid="0">
      <p:cViewPr varScale="1">
        <p:scale>
          <a:sx n="69" d="100"/>
          <a:sy n="69" d="100"/>
        </p:scale>
        <p:origin x="122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EBAA53F-A2EF-47DD-B8FF-A3C44FC65A7B}" type="datetimeFigureOut">
              <a:rPr lang="ru-RU" smtClean="0"/>
              <a:t>13.02.2022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6F0FD95-3395-41A5-A48E-DDF47EC25710}" type="slidenum">
              <a:rPr lang="ru-RU" smtClean="0"/>
              <a:t>‹#›</a:t>
            </a:fld>
            <a:endParaRPr lang="ru-RU"/>
          </a:p>
        </p:txBody>
      </p:sp>
    </p:spTree>
    <p:extLst>
      <p:ext uri="{BB962C8B-B14F-4D97-AF65-F5344CB8AC3E}">
        <p14:creationId xmlns:p14="http://schemas.microsoft.com/office/powerpoint/2010/main" val="1883708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EBAA53F-A2EF-47DD-B8FF-A3C44FC65A7B}" type="datetimeFigureOut">
              <a:rPr lang="ru-RU" smtClean="0"/>
              <a:t>13.02.2022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6F0FD95-3395-41A5-A48E-DDF47EC25710}" type="slidenum">
              <a:rPr lang="ru-RU" smtClean="0"/>
              <a:t>‹#›</a:t>
            </a:fld>
            <a:endParaRPr lang="ru-RU"/>
          </a:p>
        </p:txBody>
      </p:sp>
    </p:spTree>
    <p:extLst>
      <p:ext uri="{BB962C8B-B14F-4D97-AF65-F5344CB8AC3E}">
        <p14:creationId xmlns:p14="http://schemas.microsoft.com/office/powerpoint/2010/main" val="1395978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EBAA53F-A2EF-47DD-B8FF-A3C44FC65A7B}" type="datetimeFigureOut">
              <a:rPr lang="ru-RU" smtClean="0"/>
              <a:t>13.02.2022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6F0FD95-3395-41A5-A48E-DDF47EC25710}" type="slidenum">
              <a:rPr lang="ru-RU" smtClean="0"/>
              <a:t>‹#›</a:t>
            </a:fld>
            <a:endParaRPr lang="ru-RU"/>
          </a:p>
        </p:txBody>
      </p:sp>
    </p:spTree>
    <p:extLst>
      <p:ext uri="{BB962C8B-B14F-4D97-AF65-F5344CB8AC3E}">
        <p14:creationId xmlns:p14="http://schemas.microsoft.com/office/powerpoint/2010/main" val="2475963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EBAA53F-A2EF-47DD-B8FF-A3C44FC65A7B}" type="datetimeFigureOut">
              <a:rPr lang="ru-RU" smtClean="0"/>
              <a:t>13.02.2022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6F0FD95-3395-41A5-A48E-DDF47EC25710}" type="slidenum">
              <a:rPr lang="ru-RU" smtClean="0"/>
              <a:t>‹#›</a:t>
            </a:fld>
            <a:endParaRPr lang="ru-RU"/>
          </a:p>
        </p:txBody>
      </p:sp>
    </p:spTree>
    <p:extLst>
      <p:ext uri="{BB962C8B-B14F-4D97-AF65-F5344CB8AC3E}">
        <p14:creationId xmlns:p14="http://schemas.microsoft.com/office/powerpoint/2010/main" val="1940425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BAA53F-A2EF-47DD-B8FF-A3C44FC65A7B}" type="datetimeFigureOut">
              <a:rPr lang="ru-RU" smtClean="0"/>
              <a:t>13.02.2022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6F0FD95-3395-41A5-A48E-DDF47EC25710}" type="slidenum">
              <a:rPr lang="ru-RU" smtClean="0"/>
              <a:t>‹#›</a:t>
            </a:fld>
            <a:endParaRPr lang="ru-RU"/>
          </a:p>
        </p:txBody>
      </p:sp>
    </p:spTree>
    <p:extLst>
      <p:ext uri="{BB962C8B-B14F-4D97-AF65-F5344CB8AC3E}">
        <p14:creationId xmlns:p14="http://schemas.microsoft.com/office/powerpoint/2010/main" val="825664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EBAA53F-A2EF-47DD-B8FF-A3C44FC65A7B}" type="datetimeFigureOut">
              <a:rPr lang="ru-RU" smtClean="0"/>
              <a:t>13.02.2022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6F0FD95-3395-41A5-A48E-DDF47EC25710}" type="slidenum">
              <a:rPr lang="ru-RU" smtClean="0"/>
              <a:t>‹#›</a:t>
            </a:fld>
            <a:endParaRPr lang="ru-RU"/>
          </a:p>
        </p:txBody>
      </p:sp>
    </p:spTree>
    <p:extLst>
      <p:ext uri="{BB962C8B-B14F-4D97-AF65-F5344CB8AC3E}">
        <p14:creationId xmlns:p14="http://schemas.microsoft.com/office/powerpoint/2010/main" val="3890644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EBAA53F-A2EF-47DD-B8FF-A3C44FC65A7B}" type="datetimeFigureOut">
              <a:rPr lang="ru-RU" smtClean="0"/>
              <a:t>13.02.2022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6F0FD95-3395-41A5-A48E-DDF47EC25710}" type="slidenum">
              <a:rPr lang="ru-RU" smtClean="0"/>
              <a:t>‹#›</a:t>
            </a:fld>
            <a:endParaRPr lang="ru-RU"/>
          </a:p>
        </p:txBody>
      </p:sp>
    </p:spTree>
    <p:extLst>
      <p:ext uri="{BB962C8B-B14F-4D97-AF65-F5344CB8AC3E}">
        <p14:creationId xmlns:p14="http://schemas.microsoft.com/office/powerpoint/2010/main" val="3643739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EBAA53F-A2EF-47DD-B8FF-A3C44FC65A7B}" type="datetimeFigureOut">
              <a:rPr lang="ru-RU" smtClean="0"/>
              <a:t>13.02.2022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6F0FD95-3395-41A5-A48E-DDF47EC25710}" type="slidenum">
              <a:rPr lang="ru-RU" smtClean="0"/>
              <a:t>‹#›</a:t>
            </a:fld>
            <a:endParaRPr lang="ru-RU"/>
          </a:p>
        </p:txBody>
      </p:sp>
    </p:spTree>
    <p:extLst>
      <p:ext uri="{BB962C8B-B14F-4D97-AF65-F5344CB8AC3E}">
        <p14:creationId xmlns:p14="http://schemas.microsoft.com/office/powerpoint/2010/main" val="2156967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BAA53F-A2EF-47DD-B8FF-A3C44FC65A7B}" type="datetimeFigureOut">
              <a:rPr lang="ru-RU" smtClean="0"/>
              <a:t>13.02.2022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6F0FD95-3395-41A5-A48E-DDF47EC25710}" type="slidenum">
              <a:rPr lang="ru-RU" smtClean="0"/>
              <a:t>‹#›</a:t>
            </a:fld>
            <a:endParaRPr lang="ru-RU"/>
          </a:p>
        </p:txBody>
      </p:sp>
    </p:spTree>
    <p:extLst>
      <p:ext uri="{BB962C8B-B14F-4D97-AF65-F5344CB8AC3E}">
        <p14:creationId xmlns:p14="http://schemas.microsoft.com/office/powerpoint/2010/main" val="1248891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EBAA53F-A2EF-47DD-B8FF-A3C44FC65A7B}" type="datetimeFigureOut">
              <a:rPr lang="ru-RU" smtClean="0"/>
              <a:t>13.02.2022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6F0FD95-3395-41A5-A48E-DDF47EC25710}" type="slidenum">
              <a:rPr lang="ru-RU" smtClean="0"/>
              <a:t>‹#›</a:t>
            </a:fld>
            <a:endParaRPr lang="ru-RU"/>
          </a:p>
        </p:txBody>
      </p:sp>
    </p:spTree>
    <p:extLst>
      <p:ext uri="{BB962C8B-B14F-4D97-AF65-F5344CB8AC3E}">
        <p14:creationId xmlns:p14="http://schemas.microsoft.com/office/powerpoint/2010/main" val="504855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EBAA53F-A2EF-47DD-B8FF-A3C44FC65A7B}" type="datetimeFigureOut">
              <a:rPr lang="ru-RU" smtClean="0"/>
              <a:t>13.02.2022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6F0FD95-3395-41A5-A48E-DDF47EC25710}" type="slidenum">
              <a:rPr lang="ru-RU" smtClean="0"/>
              <a:t>‹#›</a:t>
            </a:fld>
            <a:endParaRPr lang="ru-RU"/>
          </a:p>
        </p:txBody>
      </p:sp>
    </p:spTree>
    <p:extLst>
      <p:ext uri="{BB962C8B-B14F-4D97-AF65-F5344CB8AC3E}">
        <p14:creationId xmlns:p14="http://schemas.microsoft.com/office/powerpoint/2010/main" val="2309972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BAA53F-A2EF-47DD-B8FF-A3C44FC65A7B}" type="datetimeFigureOut">
              <a:rPr lang="ru-RU" smtClean="0"/>
              <a:t>13.02.2022</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F0FD95-3395-41A5-A48E-DDF47EC25710}" type="slidenum">
              <a:rPr lang="ru-RU" smtClean="0"/>
              <a:t>‹#›</a:t>
            </a:fld>
            <a:endParaRPr lang="ru-RU"/>
          </a:p>
        </p:txBody>
      </p:sp>
    </p:spTree>
    <p:extLst>
      <p:ext uri="{BB962C8B-B14F-4D97-AF65-F5344CB8AC3E}">
        <p14:creationId xmlns:p14="http://schemas.microsoft.com/office/powerpoint/2010/main" val="857962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AD7EE08-27DA-499A-9CBA-DFBE7320320F}"/>
              </a:ext>
            </a:extLst>
          </p:cNvPr>
          <p:cNvSpPr txBox="1"/>
          <p:nvPr/>
        </p:nvSpPr>
        <p:spPr>
          <a:xfrm>
            <a:off x="1280236" y="1819251"/>
            <a:ext cx="7134366" cy="1615827"/>
          </a:xfrm>
          <a:prstGeom prst="rect">
            <a:avLst/>
          </a:prstGeom>
          <a:noFill/>
        </p:spPr>
        <p:txBody>
          <a:bodyPr wrap="square" rtlCol="0">
            <a:spAutoFit/>
          </a:bodyPr>
          <a:lstStyle/>
          <a:p>
            <a:pPr algn="ctr"/>
            <a:r>
              <a:rPr lang="ru-RU" sz="3300" b="1" dirty="0" smtClean="0">
                <a:solidFill>
                  <a:srgbClr val="002060"/>
                </a:solidFill>
                <a:latin typeface="Times New Roman" panose="02020603050405020304" pitchFamily="18" charset="0"/>
                <a:ea typeface="Segoe UI" panose="020B0502040204020203" pitchFamily="34" charset="0"/>
                <a:cs typeface="Times New Roman" panose="02020603050405020304" pitchFamily="18" charset="0"/>
              </a:rPr>
              <a:t>Логоритмические игры как средство развития связной речи детей пятого года жизни</a:t>
            </a:r>
            <a:endParaRPr lang="ru-RU" sz="3300" b="1" dirty="0">
              <a:solidFill>
                <a:srgbClr val="002060"/>
              </a:solidFill>
              <a:latin typeface="Times New Roman" panose="02020603050405020304" pitchFamily="18" charset="0"/>
              <a:ea typeface="Segoe UI" panose="020B0502040204020203"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35F3B8A4-C043-48D1-8EC6-F1986EBB96C4}"/>
              </a:ext>
            </a:extLst>
          </p:cNvPr>
          <p:cNvSpPr txBox="1"/>
          <p:nvPr/>
        </p:nvSpPr>
        <p:spPr>
          <a:xfrm>
            <a:off x="1381836" y="5271689"/>
            <a:ext cx="5875361" cy="646331"/>
          </a:xfrm>
          <a:prstGeom prst="rect">
            <a:avLst/>
          </a:prstGeom>
          <a:noFill/>
        </p:spPr>
        <p:txBody>
          <a:bodyPr wrap="square" rtlCol="0">
            <a:spAutoFit/>
          </a:bodyPr>
          <a:lstStyle/>
          <a:p>
            <a:r>
              <a:rPr lang="ru-RU" dirty="0">
                <a:solidFill>
                  <a:srgbClr val="002060"/>
                </a:solidFill>
                <a:latin typeface="Tahoma" panose="020B0604030504040204" pitchFamily="34" charset="0"/>
                <a:ea typeface="Tahoma" panose="020B0604030504040204" pitchFamily="34" charset="0"/>
                <a:cs typeface="Tahoma" panose="020B0604030504040204" pitchFamily="34" charset="0"/>
              </a:rPr>
              <a:t>Выполнила: </a:t>
            </a:r>
            <a:r>
              <a:rPr lang="ru-RU" dirty="0" smtClean="0">
                <a:solidFill>
                  <a:srgbClr val="002060"/>
                </a:solidFill>
                <a:latin typeface="Tahoma" panose="020B0604030504040204" pitchFamily="34" charset="0"/>
                <a:ea typeface="Tahoma" panose="020B0604030504040204" pitchFamily="34" charset="0"/>
                <a:cs typeface="Tahoma" panose="020B0604030504040204" pitchFamily="34" charset="0"/>
              </a:rPr>
              <a:t>Демидова Анастасия Вячеславовна</a:t>
            </a:r>
            <a:r>
              <a:rPr lang="ru-RU" dirty="0" smtClean="0">
                <a:solidFill>
                  <a:srgbClr val="002060"/>
                </a:solidFill>
                <a:latin typeface="Tahoma" panose="020B0604030504040204" pitchFamily="34" charset="0"/>
                <a:ea typeface="Tahoma" panose="020B0604030504040204" pitchFamily="34" charset="0"/>
                <a:cs typeface="Tahoma" panose="020B0604030504040204" pitchFamily="34" charset="0"/>
              </a:rPr>
              <a:t>,</a:t>
            </a:r>
          </a:p>
          <a:p>
            <a:r>
              <a:rPr lang="ru-RU" dirty="0" smtClean="0">
                <a:solidFill>
                  <a:srgbClr val="002060"/>
                </a:solidFill>
                <a:latin typeface="Tahoma" panose="020B0604030504040204" pitchFamily="34" charset="0"/>
                <a:ea typeface="Tahoma" panose="020B0604030504040204" pitchFamily="34" charset="0"/>
                <a:cs typeface="Tahoma" panose="020B0604030504040204" pitchFamily="34" charset="0"/>
              </a:rPr>
              <a:t>Воспитатель ГБДОУ №30 Московского р-на г. СПб</a:t>
            </a:r>
            <a:endParaRPr lang="ru-RU"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856192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6" name="TextBox 5"/>
          <p:cNvSpPr txBox="1"/>
          <p:nvPr/>
        </p:nvSpPr>
        <p:spPr>
          <a:xfrm>
            <a:off x="1496291" y="1043709"/>
            <a:ext cx="184731" cy="369332"/>
          </a:xfrm>
          <a:prstGeom prst="rect">
            <a:avLst/>
          </a:prstGeom>
          <a:noFill/>
        </p:spPr>
        <p:txBody>
          <a:bodyPr wrap="none" rtlCol="0">
            <a:spAutoFit/>
          </a:bodyPr>
          <a:lstStyle/>
          <a:p>
            <a:endParaRPr lang="ru-RU"/>
          </a:p>
        </p:txBody>
      </p:sp>
      <p:graphicFrame>
        <p:nvGraphicFramePr>
          <p:cNvPr id="2" name="Таблица 1"/>
          <p:cNvGraphicFramePr>
            <a:graphicFrameLocks noGrp="1"/>
          </p:cNvGraphicFramePr>
          <p:nvPr>
            <p:extLst>
              <p:ext uri="{D42A27DB-BD31-4B8C-83A1-F6EECF244321}">
                <p14:modId xmlns:p14="http://schemas.microsoft.com/office/powerpoint/2010/main" val="1821421403"/>
              </p:ext>
            </p:extLst>
          </p:nvPr>
        </p:nvGraphicFramePr>
        <p:xfrm>
          <a:off x="424873" y="935093"/>
          <a:ext cx="7556454" cy="4786510"/>
        </p:xfrm>
        <a:graphic>
          <a:graphicData uri="http://schemas.openxmlformats.org/drawingml/2006/table">
            <a:tbl>
              <a:tblPr firstRow="1" bandRow="1">
                <a:tableStyleId>{5C22544A-7EE6-4342-B048-85BDC9FD1C3A}</a:tableStyleId>
              </a:tblPr>
              <a:tblGrid>
                <a:gridCol w="1717963">
                  <a:extLst>
                    <a:ext uri="{9D8B030D-6E8A-4147-A177-3AD203B41FA5}">
                      <a16:colId xmlns:a16="http://schemas.microsoft.com/office/drawing/2014/main" val="1947722009"/>
                    </a:ext>
                  </a:extLst>
                </a:gridCol>
                <a:gridCol w="5838491">
                  <a:extLst>
                    <a:ext uri="{9D8B030D-6E8A-4147-A177-3AD203B41FA5}">
                      <a16:colId xmlns:a16="http://schemas.microsoft.com/office/drawing/2014/main" val="3774338551"/>
                    </a:ext>
                  </a:extLst>
                </a:gridCol>
              </a:tblGrid>
              <a:tr h="2396084">
                <a:tc>
                  <a:txBody>
                    <a:bodyPr/>
                    <a:lstStyle/>
                    <a:p>
                      <a:pPr algn="ctr">
                        <a:lnSpc>
                          <a:spcPct val="150000"/>
                        </a:lnSpc>
                        <a:spcAft>
                          <a:spcPts val="0"/>
                        </a:spcAft>
                      </a:pPr>
                      <a:r>
                        <a:rPr lang="ru-RU"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Задачи проекта</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450215" algn="ctr">
                        <a:lnSpc>
                          <a:spcPct val="150000"/>
                        </a:lnSpc>
                        <a:spcAft>
                          <a:spcPts val="0"/>
                        </a:spcAft>
                      </a:pPr>
                      <a:r>
                        <a:rPr lang="ru-RU" sz="1600" b="0" u="sng"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Задачи для педагога:</a:t>
                      </a:r>
                    </a:p>
                    <a:p>
                      <a:pPr indent="450215" algn="l">
                        <a:lnSpc>
                          <a:spcPct val="100000"/>
                        </a:lnSpc>
                        <a:spcAft>
                          <a:spcPts val="0"/>
                        </a:spcAft>
                      </a:pP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ru-RU" sz="1600" b="0" u="none" baseline="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Провести консультацию для родителей «Как помочь детям красиво говорить?»;</a:t>
                      </a:r>
                    </a:p>
                    <a:p>
                      <a:pPr indent="450215" algn="l">
                        <a:lnSpc>
                          <a:spcPct val="100000"/>
                        </a:lnSpc>
                        <a:spcAft>
                          <a:spcPts val="0"/>
                        </a:spcAft>
                      </a:pP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ru-RU" sz="1600" b="0" u="none" baseline="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Выявить на занятии уровень развития речи у детей;</a:t>
                      </a:r>
                    </a:p>
                    <a:p>
                      <a:pPr indent="450215" algn="l">
                        <a:lnSpc>
                          <a:spcPct val="100000"/>
                        </a:lnSpc>
                        <a:spcAft>
                          <a:spcPts val="0"/>
                        </a:spcAft>
                      </a:pP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ru-RU" sz="1600" b="0" u="none" baseline="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Провести занятие с детьми с использованием «картотеки логоритмических игр»;</a:t>
                      </a:r>
                    </a:p>
                    <a:p>
                      <a:pPr indent="450215" algn="l">
                        <a:lnSpc>
                          <a:spcPct val="100000"/>
                        </a:lnSpc>
                        <a:spcAft>
                          <a:spcPts val="0"/>
                        </a:spcAft>
                      </a:pP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4.</a:t>
                      </a:r>
                      <a:r>
                        <a:rPr lang="ru-RU" sz="1600" b="0" u="none" baseline="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Рекомендовать родителям упражнения и игры по развитию связной речи;</a:t>
                      </a:r>
                    </a:p>
                    <a:p>
                      <a:pPr indent="450215" algn="l">
                        <a:lnSpc>
                          <a:spcPct val="100000"/>
                        </a:lnSpc>
                        <a:spcAft>
                          <a:spcPts val="0"/>
                        </a:spcAft>
                      </a:pP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5.</a:t>
                      </a:r>
                      <a:r>
                        <a:rPr lang="ru-RU" sz="1600" b="0" u="none" baseline="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Подобрать материал для картотеки логоритмических игр;</a:t>
                      </a:r>
                    </a:p>
                    <a:p>
                      <a:pPr indent="450215" algn="l">
                        <a:lnSpc>
                          <a:spcPct val="100000"/>
                        </a:lnSpc>
                        <a:spcAft>
                          <a:spcPts val="0"/>
                        </a:spcAft>
                      </a:pP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6.</a:t>
                      </a:r>
                      <a:r>
                        <a:rPr lang="ru-RU" sz="1600" b="0" u="none" baseline="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Помочь детям придумать новых персонажей для игры с картотекой логоритмических игр;</a:t>
                      </a:r>
                      <a:endParaRPr lang="ru-RU" sz="1600" b="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6779636"/>
                  </a:ext>
                </a:extLst>
              </a:tr>
              <a:tr h="447040">
                <a:tc>
                  <a:txBody>
                    <a:bodyPr/>
                    <a:lstStyle/>
                    <a:p>
                      <a:pPr algn="ctr">
                        <a:lnSpc>
                          <a:spcPct val="150000"/>
                        </a:lnSpc>
                        <a:spcAft>
                          <a:spcPts val="0"/>
                        </a:spcAft>
                      </a:pP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Сроки реализации</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50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Краткосрочный (месяц)</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5734105"/>
                  </a:ext>
                </a:extLst>
              </a:tr>
              <a:tr h="519310">
                <a:tc>
                  <a:txBody>
                    <a:bodyPr/>
                    <a:lstStyle/>
                    <a:p>
                      <a:pPr algn="ctr">
                        <a:lnSpc>
                          <a:spcPct val="150000"/>
                        </a:lnSpc>
                        <a:spcAft>
                          <a:spcPts val="0"/>
                        </a:spcAft>
                      </a:pP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Вид проекта</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Познавательно-творческий, </a:t>
                      </a:r>
                    </a:p>
                    <a:p>
                      <a:pPr algn="just">
                        <a:lnSpc>
                          <a:spcPct val="100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практико-ориентированный,</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информационный.</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22692881"/>
                  </a:ext>
                </a:extLst>
              </a:tr>
              <a:tr h="520888">
                <a:tc>
                  <a:txBody>
                    <a:bodyPr/>
                    <a:lstStyle/>
                    <a:p>
                      <a:pPr algn="ctr">
                        <a:lnSpc>
                          <a:spcPct val="150000"/>
                        </a:lnSpc>
                        <a:spcAft>
                          <a:spcPts val="0"/>
                        </a:spcAft>
                      </a:pPr>
                      <a:r>
                        <a:rPr lang="ru-RU" sz="1600" b="1">
                          <a:effectLst/>
                          <a:latin typeface="Times New Roman" panose="02020603050405020304" pitchFamily="18" charset="0"/>
                          <a:ea typeface="Times New Roman" panose="02020603050405020304" pitchFamily="18" charset="0"/>
                          <a:cs typeface="Times New Roman" panose="02020603050405020304" pitchFamily="18" charset="0"/>
                        </a:rPr>
                        <a:t>Продукт проекта</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lnSpc>
                          <a:spcPct val="100000"/>
                        </a:lnSpc>
                      </a:pPr>
                      <a:r>
                        <a:rPr lang="ru-RU" sz="1600" dirty="0">
                          <a:effectLst/>
                          <a:latin typeface="Times New Roman" panose="02020603050405020304" pitchFamily="18" charset="0"/>
                          <a:cs typeface="Times New Roman" panose="02020603050405020304" pitchFamily="18" charset="0"/>
                        </a:rPr>
                        <a:t> Картотека логоритмических игр, Книжка-рифм «Винт-бинт», проведение Игры по станциям с элементами </a:t>
                      </a:r>
                      <a:r>
                        <a:rPr lang="ru-RU" sz="1600" dirty="0" err="1">
                          <a:effectLst/>
                          <a:latin typeface="Times New Roman" panose="02020603050405020304" pitchFamily="18" charset="0"/>
                          <a:cs typeface="Times New Roman" panose="02020603050405020304" pitchFamily="18" charset="0"/>
                        </a:rPr>
                        <a:t>квеста</a:t>
                      </a:r>
                      <a:r>
                        <a:rPr lang="ru-RU" sz="1600" dirty="0">
                          <a:effectLst/>
                          <a:latin typeface="Times New Roman" panose="02020603050405020304" pitchFamily="18" charset="0"/>
                          <a:cs typeface="Times New Roman" panose="02020603050405020304" pitchFamily="18" charset="0"/>
                        </a:rPr>
                        <a:t> «Озорные лучики»</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41108202"/>
                  </a:ext>
                </a:extLst>
              </a:tr>
            </a:tbl>
          </a:graphicData>
        </a:graphic>
      </p:graphicFrame>
    </p:spTree>
    <p:extLst>
      <p:ext uri="{BB962C8B-B14F-4D97-AF65-F5344CB8AC3E}">
        <p14:creationId xmlns:p14="http://schemas.microsoft.com/office/powerpoint/2010/main" val="1077474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473051136"/>
              </p:ext>
            </p:extLst>
          </p:nvPr>
        </p:nvGraphicFramePr>
        <p:xfrm>
          <a:off x="392546" y="2398133"/>
          <a:ext cx="7556454" cy="2165058"/>
        </p:xfrm>
        <a:graphic>
          <a:graphicData uri="http://schemas.openxmlformats.org/drawingml/2006/table">
            <a:tbl>
              <a:tblPr firstRow="1" bandRow="1">
                <a:tableStyleId>{5C22544A-7EE6-4342-B048-85BDC9FD1C3A}</a:tableStyleId>
              </a:tblPr>
              <a:tblGrid>
                <a:gridCol w="1717963">
                  <a:extLst>
                    <a:ext uri="{9D8B030D-6E8A-4147-A177-3AD203B41FA5}">
                      <a16:colId xmlns:a16="http://schemas.microsoft.com/office/drawing/2014/main" val="1947722009"/>
                    </a:ext>
                  </a:extLst>
                </a:gridCol>
                <a:gridCol w="5838491">
                  <a:extLst>
                    <a:ext uri="{9D8B030D-6E8A-4147-A177-3AD203B41FA5}">
                      <a16:colId xmlns:a16="http://schemas.microsoft.com/office/drawing/2014/main" val="3774338551"/>
                    </a:ext>
                  </a:extLst>
                </a:gridCol>
              </a:tblGrid>
              <a:tr h="1189698">
                <a:tc>
                  <a:txBody>
                    <a:bodyPr/>
                    <a:lstStyle/>
                    <a:p>
                      <a:pPr algn="ctr">
                        <a:lnSpc>
                          <a:spcPct val="150000"/>
                        </a:lnSpc>
                        <a:spcAft>
                          <a:spcPts val="0"/>
                        </a:spcAft>
                      </a:pPr>
                      <a:r>
                        <a:rPr lang="ru-RU"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Особенности </a:t>
                      </a:r>
                      <a:r>
                        <a:rPr lang="ru-RU"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проекта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Проект направлен на мотивацию детско-родительского сообщества для развития связной речи в соответствии с возрастной нормой развития (достижение целевых ориентиров)</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6779636"/>
                  </a:ext>
                </a:extLst>
              </a:tr>
              <a:tr h="766148">
                <a:tc>
                  <a:txBody>
                    <a:bodyPr/>
                    <a:lstStyle/>
                    <a:p>
                      <a:pPr algn="ctr">
                        <a:lnSpc>
                          <a:spcPct val="150000"/>
                        </a:lnSpc>
                        <a:spcAft>
                          <a:spcPts val="0"/>
                        </a:spcAft>
                      </a:pPr>
                      <a:r>
                        <a:rPr lang="ru-RU" sz="1600" b="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Итоги проекта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Повышение уровня развития связной речи детей пятого года жизни посредством картотеки логоритмических игр</a:t>
                      </a:r>
                      <a:r>
                        <a:rPr lang="ru-RU" sz="1600" b="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00000"/>
                        </a:lnSpc>
                        <a:spcAft>
                          <a:spcPts val="0"/>
                        </a:spcAft>
                      </a:pPr>
                      <a:endParaRPr lang="ru-RU" sz="1600" b="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5734105"/>
                  </a:ext>
                </a:extLst>
              </a:tr>
            </a:tbl>
          </a:graphicData>
        </a:graphic>
      </p:graphicFrame>
      <p:graphicFrame>
        <p:nvGraphicFramePr>
          <p:cNvPr id="3" name="Таблица 2"/>
          <p:cNvGraphicFramePr>
            <a:graphicFrameLocks noGrp="1"/>
          </p:cNvGraphicFramePr>
          <p:nvPr>
            <p:extLst>
              <p:ext uri="{D42A27DB-BD31-4B8C-83A1-F6EECF244321}">
                <p14:modId xmlns:p14="http://schemas.microsoft.com/office/powerpoint/2010/main" val="3181911080"/>
              </p:ext>
            </p:extLst>
          </p:nvPr>
        </p:nvGraphicFramePr>
        <p:xfrm>
          <a:off x="392546" y="935093"/>
          <a:ext cx="7556454" cy="1463040"/>
        </p:xfrm>
        <a:graphic>
          <a:graphicData uri="http://schemas.openxmlformats.org/drawingml/2006/table">
            <a:tbl>
              <a:tblPr firstRow="1" bandRow="1">
                <a:tableStyleId>{5C22544A-7EE6-4342-B048-85BDC9FD1C3A}</a:tableStyleId>
              </a:tblPr>
              <a:tblGrid>
                <a:gridCol w="1717963">
                  <a:extLst>
                    <a:ext uri="{9D8B030D-6E8A-4147-A177-3AD203B41FA5}">
                      <a16:colId xmlns:a16="http://schemas.microsoft.com/office/drawing/2014/main" val="1713845030"/>
                    </a:ext>
                  </a:extLst>
                </a:gridCol>
                <a:gridCol w="5838491">
                  <a:extLst>
                    <a:ext uri="{9D8B030D-6E8A-4147-A177-3AD203B41FA5}">
                      <a16:colId xmlns:a16="http://schemas.microsoft.com/office/drawing/2014/main" val="1924691824"/>
                    </a:ext>
                  </a:extLst>
                </a:gridCol>
              </a:tblGrid>
              <a:tr h="1321950">
                <a:tc>
                  <a:txBody>
                    <a:bodyPr/>
                    <a:lstStyle/>
                    <a:p>
                      <a:pPr algn="ctr">
                        <a:lnSpc>
                          <a:spcPct val="150000"/>
                        </a:lnSpc>
                        <a:spcAft>
                          <a:spcPts val="0"/>
                        </a:spcAft>
                      </a:pPr>
                      <a:r>
                        <a:rPr lang="ru-RU"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Ресурсы проекта</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ru-RU" sz="1600" b="0"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Технические</a:t>
                      </a:r>
                      <a:r>
                        <a:rPr lang="ru-RU"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ноутбук, проектор, экран, принтер.</a:t>
                      </a:r>
                      <a:endPar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0000"/>
                        </a:lnSpc>
                        <a:spcAft>
                          <a:spcPts val="0"/>
                        </a:spcAft>
                      </a:pPr>
                      <a:r>
                        <a:rPr lang="ru-RU" sz="1600" b="0"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Информационные:</a:t>
                      </a:r>
                      <a:r>
                        <a:rPr lang="ru-RU" sz="1600" b="0" i="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иллюстрации, методические рекомендации, картотеки игр.</a:t>
                      </a:r>
                      <a:br>
                        <a:rPr lang="ru-RU"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lang="ru-RU" sz="1600" b="0"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Материальные: </a:t>
                      </a:r>
                      <a:r>
                        <a:rPr lang="ru-RU"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канцелярские товары</a:t>
                      </a:r>
                      <a:endPar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0000"/>
                        </a:lnSpc>
                        <a:spcAft>
                          <a:spcPts val="0"/>
                        </a:spcAft>
                      </a:pPr>
                      <a:r>
                        <a:rPr lang="ru-RU" sz="1600" b="0"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Человеческие: </a:t>
                      </a:r>
                      <a:r>
                        <a:rPr lang="ru-RU"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Родители, дети, педагоги</a:t>
                      </a:r>
                      <a:r>
                        <a:rPr lang="ru-RU" sz="16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p>
                      <a:pPr>
                        <a:lnSpc>
                          <a:spcPct val="100000"/>
                        </a:lnSpc>
                        <a:spcAft>
                          <a:spcPts val="0"/>
                        </a:spcAft>
                      </a:pPr>
                      <a:endPar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8541900"/>
                  </a:ext>
                </a:extLst>
              </a:tr>
            </a:tbl>
          </a:graphicData>
        </a:graphic>
      </p:graphicFrame>
    </p:spTree>
    <p:extLst>
      <p:ext uri="{BB962C8B-B14F-4D97-AF65-F5344CB8AC3E}">
        <p14:creationId xmlns:p14="http://schemas.microsoft.com/office/powerpoint/2010/main" val="17672677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4" name="TextBox 3"/>
          <p:cNvSpPr txBox="1"/>
          <p:nvPr/>
        </p:nvSpPr>
        <p:spPr>
          <a:xfrm>
            <a:off x="2585351" y="237723"/>
            <a:ext cx="5138586" cy="461665"/>
          </a:xfrm>
          <a:prstGeom prst="rect">
            <a:avLst/>
          </a:prstGeom>
          <a:noFill/>
        </p:spPr>
        <p:txBody>
          <a:bodyPr wrap="none" rtlCol="0">
            <a:spAutoFit/>
          </a:bodyPr>
          <a:lstStyle/>
          <a:p>
            <a:r>
              <a:rPr lang="ru-RU" sz="2400" dirty="0" smtClean="0">
                <a:latin typeface="Times New Roman" panose="02020603050405020304" pitchFamily="18" charset="0"/>
                <a:cs typeface="Times New Roman" panose="02020603050405020304" pitchFamily="18" charset="0"/>
              </a:rPr>
              <a:t>ЭТАПЫ РАБОТЫ НАД ПРОЕКТОМ.</a:t>
            </a:r>
          </a:p>
        </p:txBody>
      </p:sp>
      <p:sp>
        <p:nvSpPr>
          <p:cNvPr id="6" name="TextBox 5"/>
          <p:cNvSpPr txBox="1"/>
          <p:nvPr/>
        </p:nvSpPr>
        <p:spPr>
          <a:xfrm>
            <a:off x="3488194" y="618682"/>
            <a:ext cx="3332900" cy="369332"/>
          </a:xfrm>
          <a:prstGeom prst="rect">
            <a:avLst/>
          </a:prstGeom>
          <a:noFill/>
        </p:spPr>
        <p:txBody>
          <a:bodyPr wrap="none" rtlCol="0">
            <a:spAutoFit/>
          </a:bodyPr>
          <a:lstStyle/>
          <a:p>
            <a:pPr marL="107950" marR="539750" indent="-90170" algn="just">
              <a:spcAft>
                <a:spcPts val="1000"/>
              </a:spcAft>
            </a:pPr>
            <a:r>
              <a:rPr lang="ru-RU" b="1" dirty="0">
                <a:latin typeface="Times New Roman" panose="02020603050405020304" pitchFamily="18" charset="0"/>
                <a:ea typeface="Calibri" panose="020F0502020204030204" pitchFamily="34" charset="0"/>
                <a:cs typeface="Times New Roman" panose="02020603050405020304" pitchFamily="18" charset="0"/>
              </a:rPr>
              <a:t>Подготовительный этап</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dirty="0"/>
          </a:p>
        </p:txBody>
      </p:sp>
      <p:graphicFrame>
        <p:nvGraphicFramePr>
          <p:cNvPr id="7" name="Таблица 6"/>
          <p:cNvGraphicFramePr>
            <a:graphicFrameLocks noGrp="1"/>
          </p:cNvGraphicFramePr>
          <p:nvPr>
            <p:extLst>
              <p:ext uri="{D42A27DB-BD31-4B8C-83A1-F6EECF244321}">
                <p14:modId xmlns:p14="http://schemas.microsoft.com/office/powerpoint/2010/main" val="660967638"/>
              </p:ext>
            </p:extLst>
          </p:nvPr>
        </p:nvGraphicFramePr>
        <p:xfrm>
          <a:off x="532557" y="1138140"/>
          <a:ext cx="8370454" cy="5175123"/>
        </p:xfrm>
        <a:graphic>
          <a:graphicData uri="http://schemas.openxmlformats.org/drawingml/2006/table">
            <a:tbl>
              <a:tblPr firstRow="1" firstCol="1" bandRow="1">
                <a:tableStyleId>{5C22544A-7EE6-4342-B048-85BDC9FD1C3A}</a:tableStyleId>
              </a:tblPr>
              <a:tblGrid>
                <a:gridCol w="2968025">
                  <a:extLst>
                    <a:ext uri="{9D8B030D-6E8A-4147-A177-3AD203B41FA5}">
                      <a16:colId xmlns:a16="http://schemas.microsoft.com/office/drawing/2014/main" val="666523679"/>
                    </a:ext>
                  </a:extLst>
                </a:gridCol>
                <a:gridCol w="1782011">
                  <a:extLst>
                    <a:ext uri="{9D8B030D-6E8A-4147-A177-3AD203B41FA5}">
                      <a16:colId xmlns:a16="http://schemas.microsoft.com/office/drawing/2014/main" val="3875277586"/>
                    </a:ext>
                  </a:extLst>
                </a:gridCol>
                <a:gridCol w="2060316">
                  <a:extLst>
                    <a:ext uri="{9D8B030D-6E8A-4147-A177-3AD203B41FA5}">
                      <a16:colId xmlns:a16="http://schemas.microsoft.com/office/drawing/2014/main" val="192522938"/>
                    </a:ext>
                  </a:extLst>
                </a:gridCol>
                <a:gridCol w="1560102">
                  <a:extLst>
                    <a:ext uri="{9D8B030D-6E8A-4147-A177-3AD203B41FA5}">
                      <a16:colId xmlns:a16="http://schemas.microsoft.com/office/drawing/2014/main" val="3412747246"/>
                    </a:ext>
                  </a:extLst>
                </a:gridCol>
              </a:tblGrid>
              <a:tr h="450484">
                <a:tc>
                  <a:txBody>
                    <a:bodyPr/>
                    <a:lstStyle/>
                    <a:p>
                      <a:pPr algn="ctr">
                        <a:lnSpc>
                          <a:spcPct val="107000"/>
                        </a:lnSpc>
                        <a:spcAft>
                          <a:spcPts val="800"/>
                        </a:spcAft>
                      </a:pPr>
                      <a:r>
                        <a:rPr lang="ru-RU" sz="1600" dirty="0">
                          <a:solidFill>
                            <a:schemeClr val="tx1"/>
                          </a:solidFill>
                          <a:effectLst/>
                          <a:latin typeface="Times New Roman" panose="02020603050405020304" pitchFamily="18" charset="0"/>
                          <a:cs typeface="Times New Roman" panose="02020603050405020304" pitchFamily="18" charset="0"/>
                        </a:rPr>
                        <a:t>Деятельность педагогов</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932" marR="159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800"/>
                        </a:spcAft>
                      </a:pPr>
                      <a:r>
                        <a:rPr lang="ru-RU" sz="1600" dirty="0">
                          <a:solidFill>
                            <a:schemeClr val="tx1"/>
                          </a:solidFill>
                          <a:effectLst/>
                          <a:latin typeface="Times New Roman" panose="02020603050405020304" pitchFamily="18" charset="0"/>
                          <a:cs typeface="Times New Roman" panose="02020603050405020304" pitchFamily="18" charset="0"/>
                        </a:rPr>
                        <a:t>Деятельность </a:t>
                      </a:r>
                    </a:p>
                    <a:p>
                      <a:pPr algn="ctr">
                        <a:lnSpc>
                          <a:spcPct val="107000"/>
                        </a:lnSpc>
                        <a:spcAft>
                          <a:spcPts val="800"/>
                        </a:spcAft>
                      </a:pPr>
                      <a:r>
                        <a:rPr lang="ru-RU" sz="1600" dirty="0">
                          <a:solidFill>
                            <a:schemeClr val="tx1"/>
                          </a:solidFill>
                          <a:effectLst/>
                          <a:latin typeface="Times New Roman" panose="02020603050405020304" pitchFamily="18" charset="0"/>
                          <a:cs typeface="Times New Roman" panose="02020603050405020304" pitchFamily="18" charset="0"/>
                        </a:rPr>
                        <a:t>детей</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932" marR="159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ru-RU" sz="1600" dirty="0">
                          <a:solidFill>
                            <a:schemeClr val="tx1"/>
                          </a:solidFill>
                          <a:effectLst/>
                          <a:latin typeface="Times New Roman" panose="02020603050405020304" pitchFamily="18" charset="0"/>
                          <a:cs typeface="Times New Roman" panose="02020603050405020304" pitchFamily="18" charset="0"/>
                        </a:rPr>
                        <a:t>Деятельность родителей</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932" marR="159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ru-RU" sz="1600" dirty="0">
                          <a:solidFill>
                            <a:schemeClr val="tx1"/>
                          </a:solidFill>
                          <a:effectLst/>
                          <a:latin typeface="Times New Roman" panose="02020603050405020304" pitchFamily="18" charset="0"/>
                          <a:cs typeface="Times New Roman" panose="02020603050405020304" pitchFamily="18" charset="0"/>
                        </a:rPr>
                        <a:t>Продукт </a:t>
                      </a:r>
                      <a:r>
                        <a:rPr lang="ru-RU" sz="1600" dirty="0" smtClean="0">
                          <a:solidFill>
                            <a:schemeClr val="tx1"/>
                          </a:solidFill>
                          <a:effectLst/>
                          <a:latin typeface="Times New Roman" panose="02020603050405020304" pitchFamily="18" charset="0"/>
                          <a:cs typeface="Times New Roman" panose="02020603050405020304" pitchFamily="18" charset="0"/>
                        </a:rPr>
                        <a:t>деятельности</a:t>
                      </a:r>
                      <a:endParaRPr lang="ru-RU" sz="1600" dirty="0">
                        <a:solidFill>
                          <a:schemeClr val="tx1"/>
                        </a:solidFill>
                        <a:effectLst/>
                        <a:latin typeface="Times New Roman" panose="02020603050405020304" pitchFamily="18" charset="0"/>
                        <a:cs typeface="Times New Roman" panose="02020603050405020304" pitchFamily="18" charset="0"/>
                      </a:endParaRPr>
                    </a:p>
                  </a:txBody>
                  <a:tcPr marL="15932" marR="159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6505224"/>
                  </a:ext>
                </a:extLst>
              </a:tr>
              <a:tr h="3975683">
                <a:tc>
                  <a:txBody>
                    <a:bodyPr/>
                    <a:lstStyle/>
                    <a:p>
                      <a:pPr marL="342900" lvl="0" indent="-342900">
                        <a:spcAft>
                          <a:spcPts val="800"/>
                        </a:spcAft>
                        <a:buFont typeface="Symbol" panose="05050102010706020507" pitchFamily="18" charset="2"/>
                        <a:buChar char=""/>
                      </a:pPr>
                      <a:r>
                        <a:rPr lang="ru-RU" sz="1400" b="0" dirty="0">
                          <a:solidFill>
                            <a:schemeClr val="tx1"/>
                          </a:solidFill>
                          <a:effectLst/>
                          <a:latin typeface="Times New Roman" panose="02020603050405020304" pitchFamily="18" charset="0"/>
                          <a:cs typeface="Times New Roman" panose="02020603050405020304" pitchFamily="18" charset="0"/>
                        </a:rPr>
                        <a:t>Постановка цели и формулирование задач;</a:t>
                      </a:r>
                    </a:p>
                    <a:p>
                      <a:pPr marL="342900" lvl="0" indent="-342900">
                        <a:spcAft>
                          <a:spcPts val="800"/>
                        </a:spcAft>
                        <a:buFont typeface="Symbol" panose="05050102010706020507" pitchFamily="18" charset="2"/>
                        <a:buChar char=""/>
                      </a:pPr>
                      <a:r>
                        <a:rPr lang="ru-RU" sz="1400" b="0" dirty="0">
                          <a:solidFill>
                            <a:schemeClr val="tx1"/>
                          </a:solidFill>
                          <a:effectLst/>
                          <a:latin typeface="Times New Roman" panose="02020603050405020304" pitchFamily="18" charset="0"/>
                          <a:cs typeface="Times New Roman" panose="02020603050405020304" pitchFamily="18" charset="0"/>
                        </a:rPr>
                        <a:t>Определение продуктов проекта;</a:t>
                      </a:r>
                    </a:p>
                    <a:p>
                      <a:pPr marL="342900" lvl="0" indent="-342900">
                        <a:spcAft>
                          <a:spcPts val="800"/>
                        </a:spcAft>
                        <a:buFont typeface="Symbol" panose="05050102010706020507" pitchFamily="18" charset="2"/>
                        <a:buChar char=""/>
                      </a:pPr>
                      <a:r>
                        <a:rPr lang="ru-RU" sz="1400" b="0" dirty="0">
                          <a:solidFill>
                            <a:schemeClr val="tx1"/>
                          </a:solidFill>
                          <a:effectLst/>
                          <a:latin typeface="Times New Roman" panose="02020603050405020304" pitchFamily="18" charset="0"/>
                          <a:cs typeface="Times New Roman" panose="02020603050405020304" pitchFamily="18" charset="0"/>
                        </a:rPr>
                        <a:t>Изучение понятий, касающихся темы проекта;</a:t>
                      </a:r>
                    </a:p>
                    <a:p>
                      <a:pPr marL="342900" lvl="0" indent="-342900">
                        <a:spcAft>
                          <a:spcPts val="800"/>
                        </a:spcAft>
                        <a:buFont typeface="Symbol" panose="05050102010706020507" pitchFamily="18" charset="2"/>
                        <a:buChar char=""/>
                      </a:pPr>
                      <a:r>
                        <a:rPr lang="ru-RU" sz="1400" b="0" dirty="0">
                          <a:solidFill>
                            <a:schemeClr val="tx1"/>
                          </a:solidFill>
                          <a:effectLst/>
                          <a:latin typeface="Times New Roman" panose="02020603050405020304" pitchFamily="18" charset="0"/>
                          <a:cs typeface="Times New Roman" panose="02020603050405020304" pitchFamily="18" charset="0"/>
                        </a:rPr>
                        <a:t>Планирование тематической образовательной деятельности;</a:t>
                      </a:r>
                    </a:p>
                    <a:p>
                      <a:pPr marL="342900" lvl="0" indent="-342900">
                        <a:spcAft>
                          <a:spcPts val="800"/>
                        </a:spcAft>
                        <a:buFont typeface="Symbol" panose="05050102010706020507" pitchFamily="18" charset="2"/>
                        <a:buChar char=""/>
                      </a:pPr>
                      <a:r>
                        <a:rPr lang="ru-RU" sz="1400" b="0" dirty="0">
                          <a:solidFill>
                            <a:schemeClr val="tx1"/>
                          </a:solidFill>
                          <a:effectLst/>
                          <a:latin typeface="Times New Roman" panose="02020603050405020304" pitchFamily="18" charset="0"/>
                          <a:cs typeface="Times New Roman" panose="02020603050405020304" pitchFamily="18" charset="0"/>
                        </a:rPr>
                        <a:t>Пополнение предметно-развивающей среды;</a:t>
                      </a:r>
                    </a:p>
                    <a:p>
                      <a:pPr marL="342900" lvl="0" indent="-342900">
                        <a:spcAft>
                          <a:spcPts val="800"/>
                        </a:spcAft>
                        <a:buFont typeface="Symbol" panose="05050102010706020507" pitchFamily="18" charset="2"/>
                        <a:buChar char=""/>
                      </a:pPr>
                      <a:r>
                        <a:rPr lang="ru-RU" sz="1400" b="0" dirty="0">
                          <a:solidFill>
                            <a:schemeClr val="tx1"/>
                          </a:solidFill>
                          <a:effectLst/>
                          <a:latin typeface="Times New Roman" panose="02020603050405020304" pitchFamily="18" charset="0"/>
                          <a:cs typeface="Times New Roman" panose="02020603050405020304" pitchFamily="18" charset="0"/>
                        </a:rPr>
                        <a:t>Составление плана совместной работы с детьми, педагогами и родителями.</a:t>
                      </a:r>
                    </a:p>
                    <a:p>
                      <a:pPr marL="342900" lvl="0" indent="-342900">
                        <a:spcAft>
                          <a:spcPts val="800"/>
                        </a:spcAft>
                        <a:buFont typeface="Symbol" panose="05050102010706020507" pitchFamily="18" charset="2"/>
                        <a:buChar char=""/>
                      </a:pPr>
                      <a:r>
                        <a:rPr lang="ru-RU" sz="1400" b="0" dirty="0">
                          <a:solidFill>
                            <a:schemeClr val="tx1"/>
                          </a:solidFill>
                          <a:effectLst/>
                          <a:latin typeface="Times New Roman" panose="02020603050405020304" pitchFamily="18" charset="0"/>
                          <a:cs typeface="Times New Roman" panose="02020603050405020304" pitchFamily="18" charset="0"/>
                        </a:rPr>
                        <a:t>Подбор материала и оборудования для занятий, бесед, игр с детьми.</a:t>
                      </a:r>
                    </a:p>
                    <a:p>
                      <a:pPr marL="342900" lvl="0" indent="-342900">
                        <a:spcAft>
                          <a:spcPts val="800"/>
                        </a:spcAft>
                        <a:buFont typeface="Symbol" panose="05050102010706020507" pitchFamily="18" charset="2"/>
                        <a:buChar char=""/>
                      </a:pPr>
                      <a:r>
                        <a:rPr lang="ru-RU" sz="1400" b="0" dirty="0">
                          <a:solidFill>
                            <a:schemeClr val="tx1"/>
                          </a:solidFill>
                          <a:effectLst/>
                          <a:latin typeface="Times New Roman" panose="02020603050405020304" pitchFamily="18" charset="0"/>
                          <a:cs typeface="Times New Roman" panose="02020603050405020304" pitchFamily="18" charset="0"/>
                        </a:rPr>
                        <a:t>Изучение и анализ психолого-педагогической и методической литературы по теме</a:t>
                      </a:r>
                    </a:p>
                  </a:txBody>
                  <a:tcPr marL="15932" marR="159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lvl="0" indent="-342900">
                        <a:spcAft>
                          <a:spcPts val="800"/>
                        </a:spcAft>
                        <a:buFont typeface="Symbol" panose="05050102010706020507" pitchFamily="18" charset="2"/>
                        <a:buChar char=""/>
                      </a:pPr>
                      <a:r>
                        <a:rPr lang="ru-RU" sz="1400" dirty="0">
                          <a:solidFill>
                            <a:schemeClr val="tx1"/>
                          </a:solidFill>
                          <a:effectLst/>
                          <a:latin typeface="Times New Roman" panose="02020603050405020304" pitchFamily="18" charset="0"/>
                          <a:cs typeface="Times New Roman" panose="02020603050405020304" pitchFamily="18" charset="0"/>
                        </a:rPr>
                        <a:t>Принятие проблемной</a:t>
                      </a:r>
                    </a:p>
                    <a:p>
                      <a:pPr marL="342900" lvl="0" indent="-342900">
                        <a:spcAft>
                          <a:spcPts val="800"/>
                        </a:spcAft>
                        <a:buFont typeface="Symbol" panose="05050102010706020507" pitchFamily="18" charset="2"/>
                        <a:buChar char=""/>
                      </a:pPr>
                      <a:r>
                        <a:rPr lang="ru-RU" sz="1400" dirty="0">
                          <a:solidFill>
                            <a:schemeClr val="tx1"/>
                          </a:solidFill>
                          <a:effectLst/>
                          <a:latin typeface="Times New Roman" panose="02020603050405020304" pitchFamily="18" charset="0"/>
                          <a:cs typeface="Times New Roman" panose="02020603050405020304" pitchFamily="18" charset="0"/>
                        </a:rPr>
                        <a:t>Погружаются в игровую ситуацию</a:t>
                      </a:r>
                    </a:p>
                  </a:txBody>
                  <a:tcPr marL="15932" marR="159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lvl="0" indent="-342900">
                        <a:spcAft>
                          <a:spcPts val="800"/>
                        </a:spcAft>
                        <a:buFont typeface="Symbol" panose="05050102010706020507" pitchFamily="18" charset="2"/>
                        <a:buChar char=""/>
                      </a:pPr>
                      <a:r>
                        <a:rPr lang="ru-RU" sz="1400" dirty="0">
                          <a:solidFill>
                            <a:schemeClr val="tx1"/>
                          </a:solidFill>
                          <a:effectLst/>
                          <a:latin typeface="Times New Roman" panose="02020603050405020304" pitchFamily="18" charset="0"/>
                          <a:cs typeface="Times New Roman" panose="02020603050405020304" pitchFamily="18" charset="0"/>
                        </a:rPr>
                        <a:t>Участвуют в консультации «Как помочь детям красиво говорить?»;</a:t>
                      </a:r>
                    </a:p>
                    <a:p>
                      <a:pPr marL="342900" lvl="0" indent="-342900">
                        <a:spcAft>
                          <a:spcPts val="800"/>
                        </a:spcAft>
                        <a:buFont typeface="Symbol" panose="05050102010706020507" pitchFamily="18" charset="2"/>
                        <a:buChar char=""/>
                      </a:pPr>
                      <a:r>
                        <a:rPr lang="ru-RU" sz="1400" dirty="0">
                          <a:solidFill>
                            <a:schemeClr val="tx1"/>
                          </a:solidFill>
                          <a:effectLst/>
                          <a:latin typeface="Times New Roman" panose="02020603050405020304" pitchFamily="18" charset="0"/>
                          <a:cs typeface="Times New Roman" panose="02020603050405020304" pitchFamily="18" charset="0"/>
                        </a:rPr>
                        <a:t>Обучают детей связно и правильно говорить при помощи упражнений и логоритмических игр;</a:t>
                      </a:r>
                    </a:p>
                    <a:p>
                      <a:pPr marL="342900" lvl="0" indent="-342900">
                        <a:spcAft>
                          <a:spcPts val="800"/>
                        </a:spcAft>
                        <a:buFont typeface="Symbol" panose="05050102010706020507" pitchFamily="18" charset="2"/>
                        <a:buChar char=""/>
                      </a:pPr>
                      <a:r>
                        <a:rPr lang="ru-RU" sz="1400" dirty="0">
                          <a:solidFill>
                            <a:schemeClr val="tx1"/>
                          </a:solidFill>
                          <a:effectLst/>
                          <a:latin typeface="Times New Roman" panose="02020603050405020304" pitchFamily="18" charset="0"/>
                          <a:cs typeface="Times New Roman" panose="02020603050405020304" pitchFamily="18" charset="0"/>
                        </a:rPr>
                        <a:t>Оказывают помощь в создании картотеки логоритмических игр.</a:t>
                      </a:r>
                    </a:p>
                    <a:p>
                      <a:pPr marL="342900" lvl="0" indent="-342900">
                        <a:spcAft>
                          <a:spcPts val="800"/>
                        </a:spcAft>
                        <a:buFont typeface="Symbol" panose="05050102010706020507" pitchFamily="18" charset="2"/>
                        <a:buChar char=""/>
                      </a:pPr>
                      <a:r>
                        <a:rPr lang="ru-RU" sz="1400" dirty="0">
                          <a:solidFill>
                            <a:schemeClr val="tx1"/>
                          </a:solidFill>
                          <a:effectLst/>
                          <a:latin typeface="Times New Roman" panose="02020603050405020304" pitchFamily="18" charset="0"/>
                          <a:cs typeface="Times New Roman" panose="02020603050405020304" pitchFamily="18" charset="0"/>
                        </a:rPr>
                        <a:t>Придумывают  совместно с ребенком новые игры для картотеки;</a:t>
                      </a:r>
                    </a:p>
                  </a:txBody>
                  <a:tcPr marL="15932" marR="159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ru-RU" sz="1400" dirty="0">
                          <a:solidFill>
                            <a:schemeClr val="tx1"/>
                          </a:solidFill>
                          <a:effectLst/>
                          <a:latin typeface="Times New Roman" panose="02020603050405020304" pitchFamily="18" charset="0"/>
                          <a:cs typeface="Times New Roman" panose="02020603050405020304" pitchFamily="18" charset="0"/>
                        </a:rPr>
                        <a:t>Паспорт проекта «Учимся красиво говорить!»</a:t>
                      </a:r>
                      <a:endParaRPr lang="ru-RU"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5932" marR="159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32122262"/>
                  </a:ext>
                </a:extLst>
              </a:tr>
            </a:tbl>
          </a:graphicData>
        </a:graphic>
      </p:graphicFrame>
    </p:spTree>
    <p:extLst>
      <p:ext uri="{BB962C8B-B14F-4D97-AF65-F5344CB8AC3E}">
        <p14:creationId xmlns:p14="http://schemas.microsoft.com/office/powerpoint/2010/main" val="564850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6" name="TextBox 5"/>
          <p:cNvSpPr txBox="1"/>
          <p:nvPr/>
        </p:nvSpPr>
        <p:spPr>
          <a:xfrm>
            <a:off x="3967457" y="387773"/>
            <a:ext cx="2355901" cy="369332"/>
          </a:xfrm>
          <a:prstGeom prst="rect">
            <a:avLst/>
          </a:prstGeom>
          <a:noFill/>
        </p:spPr>
        <p:txBody>
          <a:bodyPr wrap="none" rtlCol="0">
            <a:spAutoFit/>
          </a:bodyPr>
          <a:lstStyle/>
          <a:p>
            <a:pPr marL="107950" marR="539750" indent="-90170" algn="just">
              <a:spcAft>
                <a:spcPts val="1000"/>
              </a:spcAft>
            </a:pPr>
            <a:r>
              <a:rPr lang="ru-RU" b="1" dirty="0">
                <a:latin typeface="Times New Roman" panose="02020603050405020304" pitchFamily="18" charset="0"/>
                <a:ea typeface="Calibri" panose="020F0502020204030204" pitchFamily="34" charset="0"/>
                <a:cs typeface="Times New Roman" panose="02020603050405020304" pitchFamily="18" charset="0"/>
              </a:rPr>
              <a:t>Основной </a:t>
            </a:r>
            <a:r>
              <a:rPr lang="ru-RU" b="1" dirty="0" smtClean="0">
                <a:latin typeface="Times New Roman" panose="02020603050405020304" pitchFamily="18" charset="0"/>
                <a:ea typeface="Calibri" panose="020F0502020204030204" pitchFamily="34" charset="0"/>
                <a:cs typeface="Times New Roman" panose="02020603050405020304" pitchFamily="18" charset="0"/>
              </a:rPr>
              <a:t>этап.</a:t>
            </a:r>
            <a:endParaRPr lang="ru-RU" dirty="0"/>
          </a:p>
        </p:txBody>
      </p:sp>
      <p:graphicFrame>
        <p:nvGraphicFramePr>
          <p:cNvPr id="2" name="Таблица 1"/>
          <p:cNvGraphicFramePr>
            <a:graphicFrameLocks noGrp="1"/>
          </p:cNvGraphicFramePr>
          <p:nvPr>
            <p:extLst>
              <p:ext uri="{D42A27DB-BD31-4B8C-83A1-F6EECF244321}">
                <p14:modId xmlns:p14="http://schemas.microsoft.com/office/powerpoint/2010/main" val="1520580578"/>
              </p:ext>
            </p:extLst>
          </p:nvPr>
        </p:nvGraphicFramePr>
        <p:xfrm>
          <a:off x="518078" y="966124"/>
          <a:ext cx="7850910" cy="5037512"/>
        </p:xfrm>
        <a:graphic>
          <a:graphicData uri="http://schemas.openxmlformats.org/drawingml/2006/table">
            <a:tbl>
              <a:tblPr firstRow="1" firstCol="1" bandRow="1">
                <a:tableStyleId>{5C22544A-7EE6-4342-B048-85BDC9FD1C3A}</a:tableStyleId>
              </a:tblPr>
              <a:tblGrid>
                <a:gridCol w="2529922">
                  <a:extLst>
                    <a:ext uri="{9D8B030D-6E8A-4147-A177-3AD203B41FA5}">
                      <a16:colId xmlns:a16="http://schemas.microsoft.com/office/drawing/2014/main" val="1966740452"/>
                    </a:ext>
                  </a:extLst>
                </a:gridCol>
                <a:gridCol w="2918691">
                  <a:extLst>
                    <a:ext uri="{9D8B030D-6E8A-4147-A177-3AD203B41FA5}">
                      <a16:colId xmlns:a16="http://schemas.microsoft.com/office/drawing/2014/main" val="1352518877"/>
                    </a:ext>
                  </a:extLst>
                </a:gridCol>
                <a:gridCol w="2402297">
                  <a:extLst>
                    <a:ext uri="{9D8B030D-6E8A-4147-A177-3AD203B41FA5}">
                      <a16:colId xmlns:a16="http://schemas.microsoft.com/office/drawing/2014/main" val="3790509812"/>
                    </a:ext>
                  </a:extLst>
                </a:gridCol>
              </a:tblGrid>
              <a:tr h="374691">
                <a:tc>
                  <a:txBody>
                    <a:bodyPr/>
                    <a:lstStyle/>
                    <a:p>
                      <a:pPr algn="ctr">
                        <a:lnSpc>
                          <a:spcPct val="150000"/>
                        </a:lnSpc>
                        <a:spcAft>
                          <a:spcPts val="0"/>
                        </a:spcAft>
                      </a:pPr>
                      <a:r>
                        <a:rPr lang="ru-RU" sz="1600" dirty="0">
                          <a:solidFill>
                            <a:schemeClr val="tx1"/>
                          </a:solidFill>
                          <a:effectLst/>
                          <a:latin typeface="Times New Roman" panose="02020603050405020304" pitchFamily="18" charset="0"/>
                          <a:cs typeface="Times New Roman" panose="02020603050405020304" pitchFamily="18" charset="0"/>
                        </a:rPr>
                        <a:t>Деятельность педагогов</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ru-RU" sz="1600" dirty="0">
                          <a:solidFill>
                            <a:schemeClr val="tx1"/>
                          </a:solidFill>
                          <a:effectLst/>
                          <a:latin typeface="Times New Roman" panose="02020603050405020304" pitchFamily="18" charset="0"/>
                          <a:cs typeface="Times New Roman" panose="02020603050405020304" pitchFamily="18" charset="0"/>
                        </a:rPr>
                        <a:t>Деятельность детей</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ru-RU" sz="1600" dirty="0">
                          <a:solidFill>
                            <a:schemeClr val="tx1"/>
                          </a:solidFill>
                          <a:effectLst/>
                          <a:latin typeface="Times New Roman" panose="02020603050405020304" pitchFamily="18" charset="0"/>
                          <a:cs typeface="Times New Roman" panose="02020603050405020304" pitchFamily="18" charset="0"/>
                        </a:rPr>
                        <a:t>Деятельность родителей</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2959966"/>
                  </a:ext>
                </a:extLst>
              </a:tr>
              <a:tr h="4662821">
                <a:tc>
                  <a:txBody>
                    <a:bodyPr/>
                    <a:lstStyle/>
                    <a:p>
                      <a:pPr marL="342900" lvl="0" indent="-342900">
                        <a:spcAft>
                          <a:spcPts val="800"/>
                        </a:spcAft>
                        <a:buFont typeface="Symbol" panose="05050102010706020507" pitchFamily="18" charset="2"/>
                        <a:buChar char=""/>
                      </a:pPr>
                      <a:r>
                        <a:rPr lang="ru-RU" sz="1600" b="0" dirty="0">
                          <a:solidFill>
                            <a:schemeClr val="tx1"/>
                          </a:solidFill>
                          <a:effectLst/>
                          <a:latin typeface="Times New Roman" panose="02020603050405020304" pitchFamily="18" charset="0"/>
                          <a:cs typeface="Times New Roman" panose="02020603050405020304" pitchFamily="18" charset="0"/>
                        </a:rPr>
                        <a:t>Организовывает для родителей консультацию «Как помочь детям красиво говорить?»;</a:t>
                      </a:r>
                    </a:p>
                    <a:p>
                      <a:pPr marL="342900" lvl="0" indent="-342900">
                        <a:spcAft>
                          <a:spcPts val="800"/>
                        </a:spcAft>
                        <a:buFont typeface="Symbol" panose="05050102010706020507" pitchFamily="18" charset="2"/>
                        <a:buChar char=""/>
                      </a:pPr>
                      <a:r>
                        <a:rPr lang="ru-RU" sz="1600" b="0" dirty="0">
                          <a:solidFill>
                            <a:schemeClr val="tx1"/>
                          </a:solidFill>
                          <a:effectLst/>
                          <a:latin typeface="Times New Roman" panose="02020603050405020304" pitchFamily="18" charset="0"/>
                          <a:cs typeface="Times New Roman" panose="02020603050405020304" pitchFamily="18" charset="0"/>
                        </a:rPr>
                        <a:t>Выявляет на занятии начальный уровень развития речи;</a:t>
                      </a:r>
                    </a:p>
                    <a:p>
                      <a:pPr marL="342900" lvl="0" indent="-342900">
                        <a:spcAft>
                          <a:spcPts val="800"/>
                        </a:spcAft>
                        <a:buFont typeface="Symbol" panose="05050102010706020507" pitchFamily="18" charset="2"/>
                        <a:buChar char=""/>
                      </a:pPr>
                      <a:r>
                        <a:rPr lang="ru-RU" sz="1600" b="0" dirty="0">
                          <a:solidFill>
                            <a:schemeClr val="tx1"/>
                          </a:solidFill>
                          <a:effectLst/>
                          <a:latin typeface="Times New Roman" panose="02020603050405020304" pitchFamily="18" charset="0"/>
                          <a:cs typeface="Times New Roman" panose="02020603050405020304" pitchFamily="18" charset="0"/>
                        </a:rPr>
                        <a:t>Знакомит детей с «Картотекой логоритмических игр»</a:t>
                      </a:r>
                    </a:p>
                    <a:p>
                      <a:pPr marL="342900" lvl="0" indent="-342900">
                        <a:spcAft>
                          <a:spcPts val="800"/>
                        </a:spcAft>
                        <a:buFont typeface="Symbol" panose="05050102010706020507" pitchFamily="18" charset="2"/>
                        <a:buChar char=""/>
                      </a:pPr>
                      <a:r>
                        <a:rPr lang="ru-RU" sz="1600" b="0" dirty="0">
                          <a:solidFill>
                            <a:schemeClr val="tx1"/>
                          </a:solidFill>
                          <a:effectLst/>
                          <a:latin typeface="Times New Roman" panose="02020603050405020304" pitchFamily="18" charset="0"/>
                          <a:cs typeface="Times New Roman" panose="02020603050405020304" pitchFamily="18" charset="0"/>
                        </a:rPr>
                        <a:t>Рекомендует родителям упражнения и игры по развитию связной речи;</a:t>
                      </a:r>
                    </a:p>
                    <a:p>
                      <a:pPr marL="342900" lvl="0" indent="-342900">
                        <a:spcAft>
                          <a:spcPts val="800"/>
                        </a:spcAft>
                        <a:buFont typeface="Symbol" panose="05050102010706020507" pitchFamily="18" charset="2"/>
                        <a:buChar char=""/>
                      </a:pPr>
                      <a:r>
                        <a:rPr lang="ru-RU" sz="1600" b="0" dirty="0">
                          <a:solidFill>
                            <a:schemeClr val="tx1"/>
                          </a:solidFill>
                          <a:effectLst/>
                          <a:latin typeface="Times New Roman" panose="02020603050405020304" pitchFamily="18" charset="0"/>
                          <a:cs typeface="Times New Roman" panose="02020603050405020304" pitchFamily="18" charset="0"/>
                        </a:rPr>
                        <a:t>Подбирает материал для картотеки логоритмических игр</a:t>
                      </a:r>
                      <a:r>
                        <a:rPr lang="ru-RU" sz="1600" b="0" dirty="0" smtClean="0">
                          <a:solidFill>
                            <a:schemeClr val="tx1"/>
                          </a:solidFill>
                          <a:effectLst/>
                          <a:latin typeface="Times New Roman" panose="02020603050405020304" pitchFamily="18" charset="0"/>
                          <a:cs typeface="Times New Roman" panose="02020603050405020304" pitchFamily="18" charset="0"/>
                        </a:rPr>
                        <a:t>;</a:t>
                      </a:r>
                      <a:endParaRPr lang="ru-RU" sz="1600" b="0" dirty="0">
                        <a:solidFill>
                          <a:schemeClr val="tx1"/>
                        </a:solidFill>
                        <a:effectLst/>
                        <a:latin typeface="Times New Roman" panose="02020603050405020304" pitchFamily="18" charset="0"/>
                        <a:cs typeface="Times New Roman" panose="02020603050405020304" pitchFamily="18" charset="0"/>
                      </a:endParaRP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Участвуют в занятии совместно с воспитателем;</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Знакомятся с наглядным материалом картотеки;</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Подвижная игра «Ушки» с воспитателем, с использованием картотеки</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Пальчиковая игра «Помощники» с воспитателем, с использованием картотеки</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Игра с колючим мячиком «Ежик и мышки» с воспитателем, с использованием </a:t>
                      </a:r>
                      <a:r>
                        <a:rPr lang="ru-RU" sz="1600" dirty="0" smtClean="0">
                          <a:solidFill>
                            <a:schemeClr val="tx1"/>
                          </a:solidFill>
                          <a:effectLst/>
                          <a:latin typeface="Times New Roman" panose="02020603050405020304" pitchFamily="18" charset="0"/>
                          <a:cs typeface="Times New Roman" panose="02020603050405020304" pitchFamily="18" charset="0"/>
                        </a:rPr>
                        <a:t>картотеки;</a:t>
                      </a:r>
                      <a:endParaRPr lang="ru-RU" sz="1600" dirty="0">
                        <a:solidFill>
                          <a:schemeClr val="tx1"/>
                        </a:solidFill>
                        <a:effectLst/>
                        <a:latin typeface="Times New Roman" panose="02020603050405020304" pitchFamily="18" charset="0"/>
                        <a:cs typeface="Times New Roman" panose="02020603050405020304" pitchFamily="18" charset="0"/>
                      </a:endParaRP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Участвуют в консультации «Как помочь детям красиво говорить?»;</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Обучают детей связной речи с помощью упражнений и логоритмических игр;</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Оказывают помощь в создании картотеки логоритмических игр.</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Придумывают  совместно с ребенком новые игры для картотеки;</a:t>
                      </a: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9917544"/>
                  </a:ext>
                </a:extLst>
              </a:tr>
            </a:tbl>
          </a:graphicData>
        </a:graphic>
      </p:graphicFrame>
    </p:spTree>
    <p:extLst>
      <p:ext uri="{BB962C8B-B14F-4D97-AF65-F5344CB8AC3E}">
        <p14:creationId xmlns:p14="http://schemas.microsoft.com/office/powerpoint/2010/main" val="1295826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872253541"/>
              </p:ext>
            </p:extLst>
          </p:nvPr>
        </p:nvGraphicFramePr>
        <p:xfrm>
          <a:off x="441035" y="512489"/>
          <a:ext cx="7927953" cy="5597779"/>
        </p:xfrm>
        <a:graphic>
          <a:graphicData uri="http://schemas.openxmlformats.org/drawingml/2006/table">
            <a:tbl>
              <a:tblPr firstRow="1" firstCol="1" bandRow="1">
                <a:tableStyleId>{5C22544A-7EE6-4342-B048-85BDC9FD1C3A}</a:tableStyleId>
              </a:tblPr>
              <a:tblGrid>
                <a:gridCol w="1970500">
                  <a:extLst>
                    <a:ext uri="{9D8B030D-6E8A-4147-A177-3AD203B41FA5}">
                      <a16:colId xmlns:a16="http://schemas.microsoft.com/office/drawing/2014/main" val="1966740452"/>
                    </a:ext>
                  </a:extLst>
                </a:gridCol>
                <a:gridCol w="3279392">
                  <a:extLst>
                    <a:ext uri="{9D8B030D-6E8A-4147-A177-3AD203B41FA5}">
                      <a16:colId xmlns:a16="http://schemas.microsoft.com/office/drawing/2014/main" val="1352518877"/>
                    </a:ext>
                  </a:extLst>
                </a:gridCol>
                <a:gridCol w="2678061">
                  <a:extLst>
                    <a:ext uri="{9D8B030D-6E8A-4147-A177-3AD203B41FA5}">
                      <a16:colId xmlns:a16="http://schemas.microsoft.com/office/drawing/2014/main" val="3790509812"/>
                    </a:ext>
                  </a:extLst>
                </a:gridCol>
              </a:tblGrid>
              <a:tr h="634124">
                <a:tc>
                  <a:txBody>
                    <a:bodyPr/>
                    <a:lstStyle/>
                    <a:p>
                      <a:pPr algn="ctr">
                        <a:lnSpc>
                          <a:spcPct val="150000"/>
                        </a:lnSpc>
                        <a:spcAft>
                          <a:spcPts val="0"/>
                        </a:spcAft>
                      </a:pPr>
                      <a:r>
                        <a:rPr lang="ru-RU" sz="1600" dirty="0">
                          <a:solidFill>
                            <a:schemeClr val="tx1"/>
                          </a:solidFill>
                          <a:effectLst/>
                          <a:latin typeface="Times New Roman" panose="02020603050405020304" pitchFamily="18" charset="0"/>
                          <a:cs typeface="Times New Roman" panose="02020603050405020304" pitchFamily="18" charset="0"/>
                        </a:rPr>
                        <a:t>Деятельность педагогов</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ru-RU" sz="1600" dirty="0">
                          <a:solidFill>
                            <a:schemeClr val="tx1"/>
                          </a:solidFill>
                          <a:effectLst/>
                          <a:latin typeface="Times New Roman" panose="02020603050405020304" pitchFamily="18" charset="0"/>
                          <a:cs typeface="Times New Roman" panose="02020603050405020304" pitchFamily="18" charset="0"/>
                        </a:rPr>
                        <a:t>Деятельность детей</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ru-RU" sz="1600" dirty="0">
                          <a:solidFill>
                            <a:schemeClr val="tx1"/>
                          </a:solidFill>
                          <a:effectLst/>
                          <a:latin typeface="Times New Roman" panose="02020603050405020304" pitchFamily="18" charset="0"/>
                          <a:cs typeface="Times New Roman" panose="02020603050405020304" pitchFamily="18" charset="0"/>
                        </a:rPr>
                        <a:t>Деятельность родителей</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2959966"/>
                  </a:ext>
                </a:extLst>
              </a:tr>
              <a:tr h="4866259">
                <a:tc>
                  <a:txBody>
                    <a:bodyPr/>
                    <a:lstStyle/>
                    <a:p>
                      <a:pPr marL="342900" lvl="0" indent="-342900">
                        <a:spcAft>
                          <a:spcPts val="800"/>
                        </a:spcAft>
                        <a:buFont typeface="Symbol" panose="05050102010706020507" pitchFamily="18" charset="2"/>
                        <a:buChar char=""/>
                      </a:pPr>
                      <a:r>
                        <a:rPr lang="ru-RU" sz="1600" b="0" dirty="0" smtClean="0">
                          <a:solidFill>
                            <a:schemeClr val="tx1"/>
                          </a:solidFill>
                          <a:effectLst/>
                          <a:latin typeface="Times New Roman" panose="02020603050405020304" pitchFamily="18" charset="0"/>
                          <a:cs typeface="Times New Roman" panose="02020603050405020304" pitchFamily="18" charset="0"/>
                        </a:rPr>
                        <a:t>Помогает </a:t>
                      </a:r>
                      <a:r>
                        <a:rPr lang="ru-RU" sz="1600" b="0" dirty="0">
                          <a:solidFill>
                            <a:schemeClr val="tx1"/>
                          </a:solidFill>
                          <a:effectLst/>
                          <a:latin typeface="Times New Roman" panose="02020603050405020304" pitchFamily="18" charset="0"/>
                          <a:cs typeface="Times New Roman" panose="02020603050405020304" pitchFamily="18" charset="0"/>
                        </a:rPr>
                        <a:t>детям придумать новых персонажей для игры с дидактическим пособием; </a:t>
                      </a: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lvl="0" indent="-342900">
                        <a:spcAft>
                          <a:spcPts val="800"/>
                        </a:spcAft>
                        <a:buFont typeface="Symbol" panose="05050102010706020507" pitchFamily="18" charset="2"/>
                        <a:buChar char=""/>
                      </a:pPr>
                      <a:r>
                        <a:rPr lang="ru-RU" sz="1600" dirty="0" smtClean="0">
                          <a:solidFill>
                            <a:schemeClr val="tx1"/>
                          </a:solidFill>
                          <a:effectLst/>
                          <a:latin typeface="Times New Roman" panose="02020603050405020304" pitchFamily="18" charset="0"/>
                          <a:cs typeface="Times New Roman" panose="02020603050405020304" pitchFamily="18" charset="0"/>
                        </a:rPr>
                        <a:t>Игра </a:t>
                      </a:r>
                      <a:r>
                        <a:rPr lang="ru-RU" sz="1600" dirty="0">
                          <a:solidFill>
                            <a:schemeClr val="tx1"/>
                          </a:solidFill>
                          <a:effectLst/>
                          <a:latin typeface="Times New Roman" panose="02020603050405020304" pitchFamily="18" charset="0"/>
                          <a:cs typeface="Times New Roman" panose="02020603050405020304" pitchFamily="18" charset="0"/>
                        </a:rPr>
                        <a:t>рифмы дети самостоятельно раскрашивают картинки из картотеки и подбирают рифмы </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Игра сочини сказку, дети самостоятельно придумывают сказку и рисуют к нему картинку</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Участвуют с родителями в проведении игр и упражнений.</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Рисуют картинки для картотеки логоритмических игр;</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Придумывают новых персонажей для игры с </a:t>
                      </a:r>
                      <a:r>
                        <a:rPr lang="ru-RU" sz="1600" dirty="0" err="1">
                          <a:solidFill>
                            <a:schemeClr val="tx1"/>
                          </a:solidFill>
                          <a:effectLst/>
                          <a:latin typeface="Times New Roman" panose="02020603050405020304" pitchFamily="18" charset="0"/>
                          <a:cs typeface="Times New Roman" panose="02020603050405020304" pitchFamily="18" charset="0"/>
                        </a:rPr>
                        <a:t>логоритмическим</a:t>
                      </a:r>
                      <a:r>
                        <a:rPr lang="ru-RU" sz="1600" dirty="0">
                          <a:solidFill>
                            <a:schemeClr val="tx1"/>
                          </a:solidFill>
                          <a:effectLst/>
                          <a:latin typeface="Times New Roman" panose="02020603050405020304" pitchFamily="18" charset="0"/>
                          <a:cs typeface="Times New Roman" panose="02020603050405020304" pitchFamily="18" charset="0"/>
                        </a:rPr>
                        <a:t> пособием совместно с педагогом;</a:t>
                      </a:r>
                    </a:p>
                    <a:p>
                      <a:pPr marL="342900" lvl="0" indent="-342900">
                        <a:spcAft>
                          <a:spcPts val="800"/>
                        </a:spcAft>
                        <a:buFont typeface="Symbol" panose="05050102010706020507" pitchFamily="18" charset="2"/>
                        <a:buChar char=""/>
                      </a:pPr>
                      <a:r>
                        <a:rPr lang="ru-RU" sz="1600" dirty="0">
                          <a:solidFill>
                            <a:schemeClr val="tx1"/>
                          </a:solidFill>
                          <a:effectLst/>
                          <a:latin typeface="Times New Roman" panose="02020603050405020304" pitchFamily="18" charset="0"/>
                          <a:cs typeface="Times New Roman" panose="02020603050405020304" pitchFamily="18" charset="0"/>
                        </a:rPr>
                        <a:t>Придумывают с родителями новые игры для картотеки; </a:t>
                      </a: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spcAft>
                          <a:spcPts val="800"/>
                        </a:spcAft>
                        <a:buFont typeface="Symbol" panose="05050102010706020507" pitchFamily="18" charset="2"/>
                        <a:buNone/>
                      </a:pPr>
                      <a:endParaRPr lang="ru-RU" sz="1600" dirty="0">
                        <a:solidFill>
                          <a:schemeClr val="tx1"/>
                        </a:solidFill>
                        <a:effectLst/>
                        <a:latin typeface="Times New Roman" panose="02020603050405020304" pitchFamily="18" charset="0"/>
                        <a:cs typeface="Times New Roman" panose="02020603050405020304" pitchFamily="18" charset="0"/>
                      </a:endParaRPr>
                    </a:p>
                  </a:txBody>
                  <a:tcPr marL="28980" marR="289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9917544"/>
                  </a:ext>
                </a:extLst>
              </a:tr>
            </a:tbl>
          </a:graphicData>
        </a:graphic>
      </p:graphicFrame>
    </p:spTree>
    <p:extLst>
      <p:ext uri="{BB962C8B-B14F-4D97-AF65-F5344CB8AC3E}">
        <p14:creationId xmlns:p14="http://schemas.microsoft.com/office/powerpoint/2010/main" val="3297133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164187099"/>
              </p:ext>
            </p:extLst>
          </p:nvPr>
        </p:nvGraphicFramePr>
        <p:xfrm>
          <a:off x="441035" y="721474"/>
          <a:ext cx="7927953" cy="1770912"/>
        </p:xfrm>
        <a:graphic>
          <a:graphicData uri="http://schemas.openxmlformats.org/drawingml/2006/table">
            <a:tbl>
              <a:tblPr firstRow="1" firstCol="1" bandRow="1">
                <a:tableStyleId>{5C22544A-7EE6-4342-B048-85BDC9FD1C3A}</a:tableStyleId>
              </a:tblPr>
              <a:tblGrid>
                <a:gridCol w="2975686">
                  <a:extLst>
                    <a:ext uri="{9D8B030D-6E8A-4147-A177-3AD203B41FA5}">
                      <a16:colId xmlns:a16="http://schemas.microsoft.com/office/drawing/2014/main" val="1966740452"/>
                    </a:ext>
                  </a:extLst>
                </a:gridCol>
                <a:gridCol w="4952267">
                  <a:extLst>
                    <a:ext uri="{9D8B030D-6E8A-4147-A177-3AD203B41FA5}">
                      <a16:colId xmlns:a16="http://schemas.microsoft.com/office/drawing/2014/main" val="1352518877"/>
                    </a:ext>
                  </a:extLst>
                </a:gridCol>
              </a:tblGrid>
              <a:tr h="201784">
                <a:tc>
                  <a:txBody>
                    <a:bodyPr/>
                    <a:lstStyle/>
                    <a:p>
                      <a:pPr algn="ctr">
                        <a:lnSpc>
                          <a:spcPct val="107000"/>
                        </a:lnSpc>
                        <a:spcAft>
                          <a:spcPts val="800"/>
                        </a:spcAft>
                      </a:pPr>
                      <a:r>
                        <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Деятельность педагогов</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Деятельность детей</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2959966"/>
                  </a:ext>
                </a:extLst>
              </a:tr>
              <a:tr h="852050">
                <a:tc>
                  <a:txBody>
                    <a:bodyPr/>
                    <a:lstStyle/>
                    <a:p>
                      <a:pPr marL="342900" lvl="0" indent="-342900">
                        <a:lnSpc>
                          <a:spcPct val="107000"/>
                        </a:lnSpc>
                        <a:spcAft>
                          <a:spcPts val="800"/>
                        </a:spcAft>
                        <a:buFont typeface="Arial" panose="020B0604020202020204" pitchFamily="34" charset="0"/>
                        <a:buChar char="•"/>
                      </a:pP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Организовать консультацию для родителей «Как помочь детям красиво говорить?»</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lvl="0" indent="-342900">
                        <a:buFont typeface="Arial" panose="020B0604020202020204" pitchFamily="34" charset="0"/>
                        <a:buChar char="•"/>
                      </a:pPr>
                      <a:r>
                        <a:rPr lang="ru-RU" sz="1600" dirty="0">
                          <a:solidFill>
                            <a:schemeClr val="tx1"/>
                          </a:solidFill>
                          <a:effectLst/>
                          <a:latin typeface="Times New Roman" panose="02020603050405020304" pitchFamily="18" charset="0"/>
                          <a:cs typeface="Times New Roman" panose="02020603050405020304" pitchFamily="18" charset="0"/>
                        </a:rPr>
                        <a:t>Закрепить представления о разновидностях логоритмических игр</a:t>
                      </a:r>
                    </a:p>
                    <a:p>
                      <a:pPr marL="285750" marR="539750" indent="-285750" algn="just">
                        <a:spcAft>
                          <a:spcPts val="1000"/>
                        </a:spcAft>
                        <a:buFont typeface="Arial" panose="020B0604020202020204" pitchFamily="34" charset="0"/>
                        <a:buChar char="•"/>
                      </a:pPr>
                      <a:r>
                        <a:rPr lang="ru-RU"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7372651"/>
                  </a:ext>
                </a:extLst>
              </a:tr>
              <a:tr h="625365">
                <a:tc gridSpan="2">
                  <a:txBody>
                    <a:bodyPr/>
                    <a:lstStyle/>
                    <a:p>
                      <a:pPr marL="342900" lvl="0" indent="-342900">
                        <a:lnSpc>
                          <a:spcPct val="107000"/>
                        </a:lnSpc>
                        <a:spcAft>
                          <a:spcPts val="800"/>
                        </a:spcAft>
                        <a:buFont typeface="Arial" panose="020B0604020202020204" pitchFamily="34" charset="0"/>
                        <a:buChar char="•"/>
                      </a:pP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Принять участие в создании «Картотеки логоритмических игр»</a:t>
                      </a:r>
                    </a:p>
                    <a:p>
                      <a:pPr marL="342900" lvl="0" indent="-342900">
                        <a:lnSpc>
                          <a:spcPct val="107000"/>
                        </a:lnSpc>
                        <a:spcAft>
                          <a:spcPts val="800"/>
                        </a:spcAft>
                        <a:buFont typeface="Arial" panose="020B0604020202020204" pitchFamily="34" charset="0"/>
                        <a:buChar char="•"/>
                      </a:pP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Принять участие в игре по станциям с элементами </a:t>
                      </a:r>
                      <a:r>
                        <a:rPr lang="ru-RU" sz="1600" b="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квеста</a:t>
                      </a: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«Озорные лучики»</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9917544"/>
                  </a:ext>
                </a:extLst>
              </a:tr>
            </a:tbl>
          </a:graphicData>
        </a:graphic>
      </p:graphicFrame>
      <p:sp>
        <p:nvSpPr>
          <p:cNvPr id="3" name="Прямоугольник 2"/>
          <p:cNvSpPr/>
          <p:nvPr/>
        </p:nvSpPr>
        <p:spPr>
          <a:xfrm>
            <a:off x="3273659" y="327823"/>
            <a:ext cx="3150863" cy="369332"/>
          </a:xfrm>
          <a:prstGeom prst="rect">
            <a:avLst/>
          </a:prstGeom>
        </p:spPr>
        <p:txBody>
          <a:bodyPr wrap="none">
            <a:spAutoFit/>
          </a:bodyPr>
          <a:lstStyle/>
          <a:p>
            <a:pPr marR="539750" algn="just">
              <a:spcAft>
                <a:spcPts val="1000"/>
              </a:spcAft>
            </a:pPr>
            <a:r>
              <a:rPr lang="ru-RU" b="1" dirty="0">
                <a:latin typeface="Times New Roman" panose="02020603050405020304" pitchFamily="18" charset="0"/>
                <a:ea typeface="Calibri" panose="020F0502020204030204" pitchFamily="34" charset="0"/>
              </a:rPr>
              <a:t>Заключительный этап.</a:t>
            </a:r>
            <a:endParaRPr lang="ru-RU" sz="1600" dirty="0">
              <a:effectLst/>
              <a:latin typeface="Times New Roman" panose="02020603050405020304" pitchFamily="18" charset="0"/>
              <a:ea typeface="Times New Roman" panose="02020603050405020304" pitchFamily="18" charset="0"/>
            </a:endParaRPr>
          </a:p>
        </p:txBody>
      </p:sp>
      <p:sp>
        <p:nvSpPr>
          <p:cNvPr id="6" name="TextBox 5"/>
          <p:cNvSpPr txBox="1"/>
          <p:nvPr/>
        </p:nvSpPr>
        <p:spPr>
          <a:xfrm rot="10800000" flipV="1">
            <a:off x="519701" y="3289564"/>
            <a:ext cx="7849287" cy="2585323"/>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МЫ БУДЕМ РЕКОМЕНДОВАТЬ ВОСПИТАТЕЛЮ УЧИТЬ ДЕТЕЙ ПЕРЕСКАЗЫВАТЬ НЕБОЛЬШИЕ РАССКАЗЫ, СОСТАВЛЯТЬ РАССКАЗЫ ПО СЮЖЕТНЫМ КАРТИНКАМ, ПРИДУМЫВАТЬ РАССКАЗЫ ИЗ СОБСТВЕННОГО ОПЫТА, ПРИДУМЫВАТЬ ИСТОРИИ-НЕБЫЛИЦЫ, ПОМОГАТЬ В ЗАУЧИВАНИИ СТИХОТВОРЕНИЙ. ДЛЯ УСЛОЖНЕНИЯ ПОРЕКОМЕНДУЕМ ИНДИВИДУАЛЬНЫЕ И ГРУППОВЫЕ ЗАНЯТИЯ С КАРТОТЕКОЙ ЛОГОРИТМИЧЕСКИХ ИГР ДЛЯ ДАЛЬНЕЙШЕГО ИСПОЛЬЗОВАНИЯ ЭТИХ ИГР В САМОСТОЯТЕЛЬНОЙ ДЕЯТЕЛЬНОСТИ РЕБЕНКА.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08601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6" name="TextBox 5"/>
          <p:cNvSpPr txBox="1"/>
          <p:nvPr/>
        </p:nvSpPr>
        <p:spPr>
          <a:xfrm rot="10800000" flipV="1">
            <a:off x="1459346" y="1632743"/>
            <a:ext cx="6705600" cy="1938992"/>
          </a:xfrm>
          <a:prstGeom prst="rect">
            <a:avLst/>
          </a:prstGeom>
          <a:noFill/>
        </p:spPr>
        <p:txBody>
          <a:bodyPr wrap="square" rtlCol="0">
            <a:spAutoFit/>
          </a:bodyPr>
          <a:lstStyle/>
          <a:p>
            <a:r>
              <a:rPr lang="ru-RU" sz="2400" dirty="0" smtClean="0">
                <a:solidFill>
                  <a:schemeClr val="accent1">
                    <a:lumMod val="50000"/>
                  </a:schemeClr>
                </a:solidFill>
                <a:latin typeface="Times New Roman" panose="02020603050405020304" pitchFamily="18" charset="0"/>
                <a:cs typeface="Times New Roman" panose="02020603050405020304" pitchFamily="18" charset="0"/>
              </a:rPr>
              <a:t>ОПИСАНИЕ СОЗДАННОГО ПРОДУКТА:</a:t>
            </a:r>
          </a:p>
          <a:p>
            <a:endParaRPr lang="ru-RU" sz="2400" dirty="0" smtClean="0">
              <a:solidFill>
                <a:schemeClr val="accent1">
                  <a:lumMod val="50000"/>
                </a:schemeClr>
              </a:solidFill>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ПРОДУКТОМ ПРОЕКТА ЯВЛЯЕТСЯ </a:t>
            </a:r>
          </a:p>
          <a:p>
            <a:r>
              <a:rPr lang="ru-RU" sz="2400" dirty="0" smtClean="0">
                <a:latin typeface="Times New Roman" panose="02020603050405020304" pitchFamily="18" charset="0"/>
                <a:cs typeface="Times New Roman" panose="02020603050405020304" pitchFamily="18" charset="0"/>
              </a:rPr>
              <a:t>«КАРТОТЕКА ЛОГОРИТМИЧЕСКИХ ИГР».</a:t>
            </a:r>
          </a:p>
          <a:p>
            <a:endParaRPr lang="ru-RU" sz="2400" dirty="0" smtClean="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39825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6" name="TextBox 5"/>
          <p:cNvSpPr txBox="1"/>
          <p:nvPr/>
        </p:nvSpPr>
        <p:spPr>
          <a:xfrm rot="10800000" flipV="1">
            <a:off x="1580261" y="2575034"/>
            <a:ext cx="6705600" cy="1077218"/>
          </a:xfrm>
          <a:prstGeom prst="rect">
            <a:avLst/>
          </a:prstGeom>
          <a:noFill/>
        </p:spPr>
        <p:txBody>
          <a:bodyPr wrap="square" rtlCol="0">
            <a:spAutoFit/>
          </a:bodyPr>
          <a:lstStyle/>
          <a:p>
            <a:r>
              <a:rPr lang="ru-RU" sz="4000" dirty="0" smtClean="0">
                <a:solidFill>
                  <a:schemeClr val="accent1">
                    <a:lumMod val="50000"/>
                  </a:schemeClr>
                </a:solidFill>
                <a:latin typeface="Times New Roman" panose="02020603050405020304" pitchFamily="18" charset="0"/>
                <a:cs typeface="Times New Roman" panose="02020603050405020304" pitchFamily="18" charset="0"/>
              </a:rPr>
              <a:t>СПАСИБО ЗА ВНИМАНИЕ</a:t>
            </a:r>
            <a:endParaRPr lang="ru-RU" sz="4000" dirty="0">
              <a:latin typeface="Times New Roman" panose="02020603050405020304" pitchFamily="18" charset="0"/>
              <a:cs typeface="Times New Roman" panose="02020603050405020304" pitchFamily="18" charset="0"/>
            </a:endParaRPr>
          </a:p>
          <a:p>
            <a:endParaRPr lang="ru-RU" sz="2400" dirty="0" smtClean="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775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4A549C0-C20A-4208-BF5E-51D7E85C2C83}"/>
              </a:ext>
            </a:extLst>
          </p:cNvPr>
          <p:cNvSpPr txBox="1">
            <a:spLocks noGrp="1"/>
          </p:cNvSpPr>
          <p:nvPr>
            <p:ph type="title"/>
          </p:nvPr>
        </p:nvSpPr>
        <p:spPr>
          <a:xfrm>
            <a:off x="634921" y="916957"/>
            <a:ext cx="7535189" cy="480131"/>
          </a:xfrm>
          <a:prstGeom prst="rect">
            <a:avLst/>
          </a:prstGeom>
          <a:noFill/>
        </p:spPr>
        <p:txBody>
          <a:bodyPr wrap="square" rtlCol="0">
            <a:spAutoFit/>
          </a:bodyPr>
          <a:lstStyle/>
          <a:p>
            <a:r>
              <a:rPr lang="ru-RU" sz="2800" b="1" dirty="0" smtClean="0">
                <a:solidFill>
                  <a:srgbClr val="002060"/>
                </a:solidFill>
                <a:latin typeface="Times New Roman" panose="02020603050405020304" pitchFamily="18" charset="0"/>
                <a:ea typeface="Segoe UI" panose="020B0502040204020203" pitchFamily="34" charset="0"/>
                <a:cs typeface="Times New Roman" panose="02020603050405020304" pitchFamily="18" charset="0"/>
              </a:rPr>
              <a:t>АКТУАЛЬНОСТЬ:</a:t>
            </a:r>
            <a:endParaRPr lang="ru-RU" sz="2800" b="1" dirty="0">
              <a:solidFill>
                <a:srgbClr val="002060"/>
              </a:solidFill>
              <a:latin typeface="Times New Roman" panose="02020603050405020304" pitchFamily="18" charset="0"/>
              <a:ea typeface="Segoe UI" panose="020B0502040204020203" pitchFamily="34" charset="0"/>
              <a:cs typeface="Times New Roman" panose="02020603050405020304" pitchFamily="18" charset="0"/>
            </a:endParaRPr>
          </a:p>
        </p:txBody>
      </p:sp>
      <p:sp>
        <p:nvSpPr>
          <p:cNvPr id="2" name="TextBox 1"/>
          <p:cNvSpPr txBox="1"/>
          <p:nvPr/>
        </p:nvSpPr>
        <p:spPr>
          <a:xfrm>
            <a:off x="634921" y="2161309"/>
            <a:ext cx="7449674" cy="2677656"/>
          </a:xfrm>
          <a:prstGeom prst="rect">
            <a:avLst/>
          </a:prstGeom>
          <a:noFill/>
        </p:spPr>
        <p:txBody>
          <a:bodyPr wrap="square" rtlCol="0">
            <a:spAutoFit/>
          </a:bodyPr>
          <a:lstStyle/>
          <a:p>
            <a:pPr algn="just"/>
            <a:r>
              <a:rPr lang="ru-RU" sz="2400" dirty="0" smtClean="0">
                <a:latin typeface="Times New Roman" panose="02020603050405020304" pitchFamily="18" charset="0"/>
                <a:ea typeface="Times New Roman" panose="02020603050405020304" pitchFamily="18" charset="0"/>
              </a:rPr>
              <a:t>   </a:t>
            </a:r>
            <a:r>
              <a:rPr lang="ru-RU" sz="2400" dirty="0">
                <a:latin typeface="Times New Roman" panose="02020603050405020304" pitchFamily="18" charset="0"/>
                <a:ea typeface="Times New Roman" panose="02020603050405020304" pitchFamily="18" charset="0"/>
              </a:rPr>
              <a:t>И</a:t>
            </a:r>
            <a:r>
              <a:rPr lang="ru-RU" sz="2400" dirty="0" smtClean="0">
                <a:latin typeface="Times New Roman" panose="02020603050405020304" pitchFamily="18" charset="0"/>
                <a:ea typeface="Times New Roman" panose="02020603050405020304" pitchFamily="18" charset="0"/>
              </a:rPr>
              <a:t>СПОЛЬЗОВАНИЕ ЛОГАРИФМИЧЕСКИХ ИГР КАК СРЕДСТВА РАЗВИТИЯ СВЯЗНОЙ РЕЧИ, УМЕНИЕ ПРАВИЛЬНО ВЫРАЖАТЬ СВОИ МЫСЛИ ДЕТЕЙ ПЯТОГО ГОДА ЖИЗНИ ПРЕДОСТАВЛЯЮТ ШИРОКИЕ ВОЗМОЖНОСТИ УМЕНИЕ СВЯЗНО, ПОСЛЕДОВАТЕЛЬНО ПЕРЕДАТЬ СОДЕРЖАНИЕ ТЕКСТА. </a:t>
            </a:r>
            <a:endParaRPr lang="ru-RU" sz="2400" dirty="0"/>
          </a:p>
        </p:txBody>
      </p:sp>
    </p:spTree>
    <p:extLst>
      <p:ext uri="{BB962C8B-B14F-4D97-AF65-F5344CB8AC3E}">
        <p14:creationId xmlns:p14="http://schemas.microsoft.com/office/powerpoint/2010/main" val="21114742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6" name="TextBox 5"/>
          <p:cNvSpPr txBox="1"/>
          <p:nvPr/>
        </p:nvSpPr>
        <p:spPr>
          <a:xfrm>
            <a:off x="886692" y="627470"/>
            <a:ext cx="7232072" cy="5509200"/>
          </a:xfrm>
          <a:prstGeom prst="rect">
            <a:avLst/>
          </a:prstGeom>
          <a:noFill/>
        </p:spPr>
        <p:txBody>
          <a:bodyPr wrap="square" rtlCol="0">
            <a:spAutoFit/>
          </a:bodyPr>
          <a:lstStyle/>
          <a:p>
            <a:r>
              <a:rPr lang="ru-RU" sz="2800" b="1" dirty="0" smtClean="0">
                <a:solidFill>
                  <a:schemeClr val="accent1">
                    <a:lumMod val="50000"/>
                  </a:schemeClr>
                </a:solidFill>
                <a:latin typeface="Times New Roman" panose="02020603050405020304" pitchFamily="18" charset="0"/>
                <a:cs typeface="Times New Roman" panose="02020603050405020304" pitchFamily="18" charset="0"/>
              </a:rPr>
              <a:t>ОБЪЕКТ ИССЛЕДОВАНИЯ:</a:t>
            </a:r>
            <a:r>
              <a:rPr lang="ru-RU" sz="2800" b="1" dirty="0" smtClean="0">
                <a:latin typeface="Times New Roman" panose="02020603050405020304" pitchFamily="18" charset="0"/>
                <a:cs typeface="Times New Roman" panose="02020603050405020304" pitchFamily="18" charset="0"/>
              </a:rPr>
              <a:t> </a:t>
            </a:r>
          </a:p>
          <a:p>
            <a:r>
              <a:rPr lang="ru-RU" sz="2200" dirty="0" smtClean="0">
                <a:latin typeface="Times New Roman" panose="02020603050405020304" pitchFamily="18" charset="0"/>
                <a:cs typeface="Times New Roman" panose="02020603050405020304" pitchFamily="18" charset="0"/>
              </a:rPr>
              <a:t>ПРОЦЕСС РАЗВИТИЯ СВЯЗНОЙ РЕЧИ ДЕТЕЙ ПЯТОГО ГОДА ЖИЗНИ.</a:t>
            </a:r>
          </a:p>
          <a:p>
            <a:endParaRPr lang="ru-RU" sz="2400" dirty="0" smtClean="0">
              <a:latin typeface="Times New Roman" panose="02020603050405020304" pitchFamily="18" charset="0"/>
              <a:cs typeface="Times New Roman" panose="02020603050405020304" pitchFamily="18" charset="0"/>
            </a:endParaRPr>
          </a:p>
          <a:p>
            <a:r>
              <a:rPr lang="ru-RU" sz="2800" b="1" dirty="0" smtClean="0">
                <a:solidFill>
                  <a:schemeClr val="accent1">
                    <a:lumMod val="50000"/>
                  </a:schemeClr>
                </a:solidFill>
                <a:latin typeface="Times New Roman" panose="02020603050405020304" pitchFamily="18" charset="0"/>
                <a:cs typeface="Times New Roman" panose="02020603050405020304" pitchFamily="18" charset="0"/>
              </a:rPr>
              <a:t>ПРЕДМЕТ ИССЛЕДОВАНИЯ:</a:t>
            </a:r>
          </a:p>
          <a:p>
            <a:r>
              <a:rPr lang="ru-RU" sz="2200" dirty="0" smtClean="0">
                <a:latin typeface="Times New Roman" panose="02020603050405020304" pitchFamily="18" charset="0"/>
                <a:cs typeface="Times New Roman" panose="02020603050405020304" pitchFamily="18" charset="0"/>
              </a:rPr>
              <a:t>ЛОГОРИТМИЧЕСКИЕ ИГРЫ КАК СРЕДСТВО РАЗВИТИЯ СВЯЗНОЙ РЕЧИ ДЕТЕЙ ПЯТОГО ГОДА ЖИЗНИ</a:t>
            </a:r>
            <a:r>
              <a:rPr lang="ru-RU" sz="2200" b="1" dirty="0" smtClean="0">
                <a:latin typeface="Times New Roman" panose="02020603050405020304" pitchFamily="18" charset="0"/>
                <a:cs typeface="Times New Roman" panose="02020603050405020304" pitchFamily="18" charset="0"/>
              </a:rPr>
              <a:t>.</a:t>
            </a:r>
          </a:p>
          <a:p>
            <a:endParaRPr lang="ru-RU" sz="2400" dirty="0" smtClean="0">
              <a:latin typeface="Times New Roman" panose="02020603050405020304" pitchFamily="18" charset="0"/>
              <a:cs typeface="Times New Roman" panose="02020603050405020304" pitchFamily="18" charset="0"/>
            </a:endParaRPr>
          </a:p>
          <a:p>
            <a:r>
              <a:rPr lang="ru-RU" sz="2800" b="1" dirty="0" smtClean="0">
                <a:solidFill>
                  <a:schemeClr val="accent1">
                    <a:lumMod val="50000"/>
                  </a:schemeClr>
                </a:solidFill>
                <a:latin typeface="Times New Roman" panose="02020603050405020304" pitchFamily="18" charset="0"/>
                <a:cs typeface="Times New Roman" panose="02020603050405020304" pitchFamily="18" charset="0"/>
              </a:rPr>
              <a:t>ЦЕЛЬ ИССЛЕДОВАНИЯ:</a:t>
            </a:r>
          </a:p>
          <a:p>
            <a:r>
              <a:rPr lang="ru-RU" sz="2200" dirty="0" smtClean="0">
                <a:latin typeface="Times New Roman" panose="02020603050405020304" pitchFamily="18" charset="0"/>
                <a:cs typeface="Times New Roman" panose="02020603050405020304" pitchFamily="18" charset="0"/>
              </a:rPr>
              <a:t>ТЕОРЕТИЧЕСКОЕ ОБОСНОВАНИЕ И РАЗРАБОТКА ПРОЕКТА С ИСПОЛЬЗОВАНИЕМ ЛОГОРИТМИЧЕСКИХ ИГР, НАПРАВЛЕННОГО НА РАЗВИТИЕ СВЯЗНОЙ РЕЧИ ДЕТЕЙ ПЯТОГО ГОДА ЖИЗНИ.</a:t>
            </a: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6475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228436"/>
            <a:ext cx="7555345" cy="4876800"/>
          </a:xfrm>
        </p:spPr>
        <p:txBody>
          <a:bodyPr>
            <a:normAutofit fontScale="90000"/>
          </a:bodyPr>
          <a:lstStyle/>
          <a:p>
            <a:pPr indent="191135">
              <a:lnSpc>
                <a:spcPct val="100000"/>
              </a:lnSpc>
              <a:spcAft>
                <a:spcPts val="0"/>
              </a:spcAft>
            </a:pPr>
            <a: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t>1. ОСУЩЕСТВИТЬ ТЕОРЕТИЧЕСКИЙ АНАЛИЗ ПСИХОЛОГО-ПЕДАГОГИЧЕСКОЙ ЛИТЕРАТУРЫ ПО ПРОБЛЕМЕ РАЗВИТИЯ СВЯЗНОЙ РЕЧИ ДЕТЕЙ ПЯТОГО ГОДА ЖИЗНИ </a:t>
            </a:r>
            <a:b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t>2. КОНКРЕТИЗИРОВАТЬ СОДЕРЖАНИЕ ПОНЯТИЯ «ЛОГОРИТМИЧЕСКИЕ ИГРЫ», «СВЯЗНАЯ РЕЧЬ ДЕТЕЙ ПЯТОГО ГОДА ЖИЗНИ».</a:t>
            </a:r>
            <a:b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t>3. ПРОВЕСТИ ДИАГНОСТИКУ НАЧАЛЬНОГО УРОВНЯ РАЗВИТИЯ СВЯЗНОЙ РЕЧИ ДЕТЕЙ ПЯТОГО ГОДА ЖИЗНИ.</a:t>
            </a:r>
            <a:b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t>4. РАЗРАБОТАТЬ И ИЗГОТОВИТЬ ЛОГОРИТМИЧЕСКИЕ ИГРЫ, НАПРАВЛЕННЫЕ НА РАЗВИТИЕ СВЯЗНОЙ РЕЧИ ДЕТЕЙ ПЯТОГО ГОДА ЖИЗНИ. РАЗРАБОТАТЬ РЕКОМЕНДАЦИИ ДЛЯ РОДИТЕЛЕЙ ПО ПОДБОРУ И ИСПОЛЬЗОВАНИЮ ТАКИХ ИГР.</a:t>
            </a:r>
            <a:endParaRPr lang="ru-RU" sz="22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TextBox 2"/>
          <p:cNvSpPr txBox="1"/>
          <p:nvPr/>
        </p:nvSpPr>
        <p:spPr>
          <a:xfrm>
            <a:off x="701964" y="565761"/>
            <a:ext cx="4952510" cy="523220"/>
          </a:xfrm>
          <a:prstGeom prst="rect">
            <a:avLst/>
          </a:prstGeom>
          <a:noFill/>
        </p:spPr>
        <p:txBody>
          <a:bodyPr wrap="none" rtlCol="0">
            <a:spAutoFit/>
          </a:bodyPr>
          <a:lstStyle/>
          <a:p>
            <a:r>
              <a:rPr lang="ru-RU" sz="2800" b="1" dirty="0">
                <a:solidFill>
                  <a:srgbClr val="5B9BD5">
                    <a:lumMod val="50000"/>
                  </a:srgbClr>
                </a:solidFill>
                <a:latin typeface="Times New Roman" panose="02020603050405020304" pitchFamily="18" charset="0"/>
                <a:ea typeface="Times New Roman" panose="02020603050405020304" pitchFamily="18" charset="0"/>
                <a:cs typeface="+mj-cs"/>
              </a:rPr>
              <a:t>ЗАДАЧИ ИССЛЕДОВАНИЯ</a:t>
            </a:r>
            <a:r>
              <a:rPr lang="ru-RU" sz="2800" b="1" dirty="0" smtClean="0">
                <a:solidFill>
                  <a:srgbClr val="5B9BD5">
                    <a:lumMod val="50000"/>
                  </a:srgbClr>
                </a:solidFill>
                <a:latin typeface="Times New Roman" panose="02020603050405020304" pitchFamily="18" charset="0"/>
                <a:ea typeface="Times New Roman" panose="02020603050405020304" pitchFamily="18" charset="0"/>
                <a:cs typeface="+mj-cs"/>
              </a:rPr>
              <a:t>:</a:t>
            </a:r>
            <a:endParaRPr lang="ru-RU" sz="2800" dirty="0"/>
          </a:p>
        </p:txBody>
      </p:sp>
    </p:spTree>
    <p:extLst>
      <p:ext uri="{BB962C8B-B14F-4D97-AF65-F5344CB8AC3E}">
        <p14:creationId xmlns:p14="http://schemas.microsoft.com/office/powerpoint/2010/main" val="33583231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9528" y="1125804"/>
            <a:ext cx="7491800" cy="4896307"/>
          </a:xfrm>
        </p:spPr>
        <p:txBody>
          <a:bodyPr>
            <a:normAutofit/>
          </a:bodyPr>
          <a:lstStyle/>
          <a:p>
            <a:pPr indent="191135" algn="just">
              <a:lnSpc>
                <a:spcPct val="100000"/>
              </a:lnSpc>
              <a:spcAft>
                <a:spcPts val="0"/>
              </a:spcAft>
            </a:pPr>
            <a:r>
              <a:rPr lang="ru-RU" sz="2000" dirty="0" smtClean="0">
                <a:latin typeface="Times New Roman" panose="02020603050405020304" pitchFamily="18" charset="0"/>
                <a:ea typeface="Times New Roman" panose="02020603050405020304" pitchFamily="18" charset="0"/>
              </a:rPr>
              <a:t>1.МЕЖДУ БОЛЬШИМ КОЛИЧЕСТВОМ ЛОГОРИТМИЧЕСКИХ ИГР ПО РАЗВИТИЮ СВЯЗНОЙ РЕЧИ ДЕТЕЙ ПЯТОГО ГОДА ЖИЗНИ И НЕДОСТАТОЧНЫМ ИСПОЛЬЗОВАНИЕМ ДАННОГО ОПЫТА В ПРАКТИЧЕСКОЙ РАБОТЕ ВОСПИТАТЕЛЯ;</a:t>
            </a:r>
            <a:br>
              <a:rPr lang="ru-RU" sz="2000" dirty="0" smtClean="0">
                <a:latin typeface="Times New Roman" panose="02020603050405020304" pitchFamily="18" charset="0"/>
                <a:ea typeface="Times New Roman" panose="02020603050405020304" pitchFamily="18" charset="0"/>
              </a:rPr>
            </a:br>
            <a:r>
              <a:rPr lang="ru-RU" sz="2000" dirty="0" smtClean="0">
                <a:latin typeface="Times New Roman" panose="02020603050405020304" pitchFamily="18" charset="0"/>
                <a:ea typeface="Times New Roman" panose="02020603050405020304" pitchFamily="18" charset="0"/>
              </a:rPr>
              <a:t/>
            </a:r>
            <a:br>
              <a:rPr lang="ru-RU" sz="2000" dirty="0" smtClean="0">
                <a:latin typeface="Times New Roman" panose="02020603050405020304" pitchFamily="18" charset="0"/>
                <a:ea typeface="Times New Roman" panose="02020603050405020304" pitchFamily="18" charset="0"/>
              </a:rPr>
            </a:br>
            <a:r>
              <a:rPr lang="ru-RU" sz="2000" dirty="0" smtClean="0">
                <a:latin typeface="Times New Roman" panose="02020603050405020304" pitchFamily="18" charset="0"/>
                <a:ea typeface="Times New Roman" panose="02020603050405020304" pitchFamily="18" charset="0"/>
              </a:rPr>
              <a:t>2.МЕЖДУ ЗАДАЧАМИ ПО РАЗВИТИЮ СВЯЗНОЙ РЕЧИ, ПОСТАВЛЕННЫМИ В ПРОГРАММЕ ДОО И НИЗКИМ УРОВНЕМ РАЗВИТИЯ РЕЧИ ДЕТЕЙ ПЯТОГО ГОДА ЖИЗНИ;</a:t>
            </a:r>
            <a:br>
              <a:rPr lang="ru-RU" sz="2000" dirty="0" smtClean="0">
                <a:latin typeface="Times New Roman" panose="02020603050405020304" pitchFamily="18" charset="0"/>
                <a:ea typeface="Times New Roman" panose="02020603050405020304" pitchFamily="18" charset="0"/>
              </a:rPr>
            </a:br>
            <a:r>
              <a:rPr lang="ru-RU" sz="2000" dirty="0" smtClean="0">
                <a:latin typeface="Times New Roman" panose="02020603050405020304" pitchFamily="18" charset="0"/>
                <a:ea typeface="Times New Roman" panose="02020603050405020304" pitchFamily="18" charset="0"/>
              </a:rPr>
              <a:t/>
            </a:r>
            <a:br>
              <a:rPr lang="ru-RU" sz="2000" dirty="0" smtClean="0">
                <a:latin typeface="Times New Roman" panose="02020603050405020304" pitchFamily="18" charset="0"/>
                <a:ea typeface="Times New Roman" panose="02020603050405020304" pitchFamily="18" charset="0"/>
              </a:rPr>
            </a:br>
            <a:r>
              <a:rPr lang="ru-RU" sz="2000" dirty="0" smtClean="0">
                <a:latin typeface="Times New Roman" panose="02020603050405020304" pitchFamily="18" charset="0"/>
                <a:ea typeface="Times New Roman" panose="02020603050405020304" pitchFamily="18" charset="0"/>
              </a:rPr>
              <a:t>3.МЕЖДУ ПОТРЕБНОСТЬЮ ПЕДАГОГОВ - ПРАКТИКОВ В НОВЫХ МЕТОДИЧЕСКИХ И ТЕОРЕТИЧЕСКИХ РАЗРАБОТКАХ ПО РАЗВИТИЮ РЕЧИ И МАЛОМ ИХ КОЛИЧЕСТВЕ.</a:t>
            </a:r>
            <a:endParaRPr lang="ru-RU" sz="2000" dirty="0">
              <a:effectLst/>
              <a:latin typeface="Times New Roman" panose="02020603050405020304" pitchFamily="18" charset="0"/>
              <a:ea typeface="Times New Roman" panose="02020603050405020304" pitchFamily="18" charset="0"/>
            </a:endParaRPr>
          </a:p>
        </p:txBody>
      </p:sp>
      <p:sp>
        <p:nvSpPr>
          <p:cNvPr id="6" name="TextBox 5"/>
          <p:cNvSpPr txBox="1"/>
          <p:nvPr/>
        </p:nvSpPr>
        <p:spPr>
          <a:xfrm>
            <a:off x="692728" y="602584"/>
            <a:ext cx="4581237" cy="523220"/>
          </a:xfrm>
          <a:prstGeom prst="rect">
            <a:avLst/>
          </a:prstGeom>
          <a:noFill/>
        </p:spPr>
        <p:txBody>
          <a:bodyPr wrap="square" rtlCol="0">
            <a:spAutoFit/>
          </a:bodyPr>
          <a:lstStyle/>
          <a:p>
            <a:r>
              <a:rPr lang="ru-RU" sz="2800" b="1" dirty="0" smtClean="0">
                <a:solidFill>
                  <a:schemeClr val="accent1">
                    <a:lumMod val="50000"/>
                  </a:schemeClr>
                </a:solidFill>
                <a:latin typeface="Times New Roman" panose="02020603050405020304" pitchFamily="18" charset="0"/>
                <a:ea typeface="+mj-ea"/>
                <a:cs typeface="Times New Roman" panose="02020603050405020304" pitchFamily="18" charset="0"/>
              </a:rPr>
              <a:t>ПРОТИВОРЕЧИЯ:</a:t>
            </a:r>
            <a:endParaRPr lang="ru-RU" sz="2800" dirty="0">
              <a:solidFill>
                <a:schemeClr val="accent1">
                  <a:lumMod val="50000"/>
                </a:schemeClr>
              </a:solidFill>
            </a:endParaRPr>
          </a:p>
        </p:txBody>
      </p:sp>
    </p:spTree>
    <p:extLst>
      <p:ext uri="{BB962C8B-B14F-4D97-AF65-F5344CB8AC3E}">
        <p14:creationId xmlns:p14="http://schemas.microsoft.com/office/powerpoint/2010/main" val="15338023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6" name="TextBox 5"/>
          <p:cNvSpPr txBox="1"/>
          <p:nvPr/>
        </p:nvSpPr>
        <p:spPr>
          <a:xfrm>
            <a:off x="1496291" y="1043709"/>
            <a:ext cx="184731" cy="369332"/>
          </a:xfrm>
          <a:prstGeom prst="rect">
            <a:avLst/>
          </a:prstGeom>
          <a:noFill/>
        </p:spPr>
        <p:txBody>
          <a:bodyPr wrap="none" rtlCol="0">
            <a:spAutoFit/>
          </a:bodyPr>
          <a:lstStyle/>
          <a:p>
            <a:endParaRPr lang="ru-RU"/>
          </a:p>
        </p:txBody>
      </p:sp>
      <p:sp>
        <p:nvSpPr>
          <p:cNvPr id="8" name="Прямоугольник 7"/>
          <p:cNvSpPr/>
          <p:nvPr/>
        </p:nvSpPr>
        <p:spPr>
          <a:xfrm>
            <a:off x="277091" y="1139226"/>
            <a:ext cx="7555345" cy="4834785"/>
          </a:xfrm>
          <a:prstGeom prst="rect">
            <a:avLst/>
          </a:prstGeom>
        </p:spPr>
        <p:txBody>
          <a:bodyPr wrap="square">
            <a:spAutoFit/>
          </a:bodyPr>
          <a:lstStyle/>
          <a:p>
            <a:pPr>
              <a:lnSpc>
                <a:spcPct val="107000"/>
              </a:lnSpc>
              <a:spcAft>
                <a:spcPts val="0"/>
              </a:spcAft>
            </a:pPr>
            <a:r>
              <a:rPr lang="ru-RU" sz="1600" dirty="0" smtClean="0">
                <a:latin typeface="Times New Roman" panose="02020603050405020304" pitchFamily="18" charset="0"/>
                <a:ea typeface="Calibri" panose="020F0502020204030204" pitchFamily="34" charset="0"/>
                <a:cs typeface="Times New Roman" panose="02020603050405020304" pitchFamily="18" charset="0"/>
              </a:rPr>
              <a:t>ЗАКЛЮЧАЕТСЯ В ТОМ, ЧТО МЫ ПОЛАГАЕМ, ЧТО РАЗРАБОТАННЫЕ НАМИ ЛОГОРИТМИЧЕСКИЕ ИГРЫ ДЛЯ ДЕТЕЙ ПЯТОГО ГОДА ЖИЗНИ БУДУТ ЯВЛЯТЬСЯ ЭФФЕКТИВНЫМ СРЕДСТВОМ РАЗВИТИЯ СВЯЗНОЙ РЕЧИ</a:t>
            </a:r>
            <a:br>
              <a:rPr lang="ru-RU" sz="1600" dirty="0" smtClean="0">
                <a:latin typeface="Times New Roman" panose="02020603050405020304" pitchFamily="18" charset="0"/>
                <a:ea typeface="Calibri" panose="020F0502020204030204" pitchFamily="34" charset="0"/>
                <a:cs typeface="Times New Roman" panose="02020603050405020304" pitchFamily="18" charset="0"/>
              </a:rPr>
            </a:br>
            <a:r>
              <a:rPr lang="ru-RU" sz="1600" dirty="0" smtClean="0">
                <a:latin typeface="Times New Roman" panose="02020603050405020304" pitchFamily="18" charset="0"/>
                <a:ea typeface="Calibri" panose="020F0502020204030204" pitchFamily="34" charset="0"/>
                <a:cs typeface="Times New Roman" panose="02020603050405020304" pitchFamily="18" charset="0"/>
              </a:rPr>
              <a:t>МЫ ПРЕДПОЛАГАЕМ, ЧТО ОНА НАЙДЕТ ПОДТВЕРЖДЕНИЕ ПРИ ВЫПОЛНЕНИИ СЛЕДУЮЩИХ УСЛОВИЙ:</a:t>
            </a:r>
            <a:br>
              <a:rPr lang="ru-RU" sz="1600" dirty="0" smtClean="0">
                <a:latin typeface="Times New Roman" panose="02020603050405020304" pitchFamily="18" charset="0"/>
                <a:ea typeface="Calibri" panose="020F0502020204030204" pitchFamily="34" charset="0"/>
                <a:cs typeface="Times New Roman" panose="02020603050405020304" pitchFamily="18" charset="0"/>
              </a:rPr>
            </a:br>
            <a:r>
              <a:rPr lang="ru-RU" sz="1600" dirty="0" smtClean="0">
                <a:latin typeface="Times New Roman" panose="02020603050405020304" pitchFamily="18" charset="0"/>
                <a:ea typeface="Calibri" panose="020F0502020204030204" pitchFamily="34" charset="0"/>
                <a:cs typeface="Times New Roman" panose="02020603050405020304" pitchFamily="18" charset="0"/>
              </a:rPr>
              <a:t>1. РАЗРАБОТКИ И ИЗГОТОВЛЕНИЯ ЛОГОРИТМИЧЕСКИХ ИГР, НАПРАВЛЕННЫХ НА РАЗВИТИЕ СВЯЗНОЙ РЕЧИ ДЕТЕЙ ПЯТОГО ГОДА ЖИЗНИ, КОТОРЫЕ БУДУТ СООТВЕТСТВОВАТЬ ПРОГРАММНОМУ СОДЕРЖАНИЮ ПО РАЗВИТИЮ РЕЧИ В СООТВЕТСТВИИ С ТРЕБОВАНИЯМИ ФГОС ДО</a:t>
            </a:r>
            <a:br>
              <a:rPr lang="ru-RU" sz="1600" dirty="0" smtClean="0">
                <a:latin typeface="Times New Roman" panose="02020603050405020304" pitchFamily="18" charset="0"/>
                <a:ea typeface="Calibri" panose="020F0502020204030204" pitchFamily="34" charset="0"/>
                <a:cs typeface="Times New Roman" panose="02020603050405020304" pitchFamily="18" charset="0"/>
              </a:rPr>
            </a:br>
            <a:r>
              <a:rPr lang="ru-RU" sz="1600" dirty="0" smtClean="0">
                <a:latin typeface="Times New Roman" panose="02020603050405020304" pitchFamily="18" charset="0"/>
                <a:ea typeface="Calibri" panose="020F0502020204030204" pitchFamily="34" charset="0"/>
                <a:cs typeface="Times New Roman" panose="02020603050405020304" pitchFamily="18" charset="0"/>
              </a:rPr>
              <a:t>2. ПРИ УСЛОВИИ ЦЕЛЕНАПРАВЛЕННОГО ИСПОЛЬЗОВАНИЯ ЛОГОРИТМИЧЕСКИХ ИГР, НАПРАВЛЕННЫХ НА РАЗВИТИЕ СВЯЗНОЙ РЕЧИ ДЕТЕЙ ПЯТОГО ГОДА ЖИЗНИ С УЧЕТОМ ИНДИВИДУАЛЬНЫХ И ВОЗРАСТНЫХ ОСОБЕННОСТЕЙ.</a:t>
            </a:r>
            <a:br>
              <a:rPr lang="ru-RU" sz="1600" dirty="0" smtClean="0">
                <a:latin typeface="Times New Roman" panose="02020603050405020304" pitchFamily="18" charset="0"/>
                <a:ea typeface="Calibri" panose="020F0502020204030204" pitchFamily="34" charset="0"/>
                <a:cs typeface="Times New Roman" panose="02020603050405020304" pitchFamily="18" charset="0"/>
              </a:rPr>
            </a:br>
            <a:r>
              <a:rPr lang="ru-RU" sz="1600" dirty="0" smtClean="0">
                <a:latin typeface="Times New Roman" panose="02020603050405020304" pitchFamily="18" charset="0"/>
                <a:ea typeface="Calibri" panose="020F0502020204030204" pitchFamily="34" charset="0"/>
                <a:cs typeface="Times New Roman" panose="02020603050405020304" pitchFamily="18" charset="0"/>
              </a:rPr>
              <a:t>3. ЭМОЦИОНАЛЬНОЙ ВОВЛЕЧЕННОСТИ ДЕТЕЙ И ПЕДАГОГА В ТВОРЧЕСКИЙ ПРОЦЕСС ИЗГОТОВЛЕНИЯ ЛОГОРИТМИЧЕСКИХ ИГР, АКТИВИЗАЦИЯ РЕЧИ, ОБОГАЩЕНИЯ ОПЫТА ДЕТЕЙ НОВЫМИ ВПЕЧАТЛЕНИЯМИ.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p:cNvSpPr txBox="1"/>
          <p:nvPr/>
        </p:nvSpPr>
        <p:spPr>
          <a:xfrm>
            <a:off x="277091" y="511310"/>
            <a:ext cx="5506700" cy="523220"/>
          </a:xfrm>
          <a:prstGeom prst="rect">
            <a:avLst/>
          </a:prstGeom>
          <a:noFill/>
        </p:spPr>
        <p:txBody>
          <a:bodyPr wrap="none" rtlCol="0">
            <a:spAutoFit/>
          </a:bodyPr>
          <a:lstStyle/>
          <a:p>
            <a:r>
              <a:rPr lang="ru-RU" sz="2800" b="1" dirty="0" smtClean="0">
                <a:solidFill>
                  <a:schemeClr val="accent1">
                    <a:lumMod val="50000"/>
                  </a:schemeClr>
                </a:solidFill>
                <a:latin typeface="Times New Roman" panose="02020603050405020304" pitchFamily="18" charset="0"/>
                <a:cs typeface="Times New Roman" panose="02020603050405020304" pitchFamily="18" charset="0"/>
              </a:rPr>
              <a:t>ГИПОТЕЗА ИССЛЕДОВАНИЯ:</a:t>
            </a:r>
            <a:endParaRPr lang="ru-RU" sz="2800" b="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6498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6" name="TextBox 5"/>
          <p:cNvSpPr txBox="1"/>
          <p:nvPr/>
        </p:nvSpPr>
        <p:spPr>
          <a:xfrm>
            <a:off x="1496291" y="1043709"/>
            <a:ext cx="184731" cy="369332"/>
          </a:xfrm>
          <a:prstGeom prst="rect">
            <a:avLst/>
          </a:prstGeom>
          <a:noFill/>
        </p:spPr>
        <p:txBody>
          <a:bodyPr wrap="none" rtlCol="0">
            <a:spAutoFit/>
          </a:bodyPr>
          <a:lstStyle/>
          <a:p>
            <a:endParaRPr lang="ru-RU"/>
          </a:p>
        </p:txBody>
      </p:sp>
      <p:sp>
        <p:nvSpPr>
          <p:cNvPr id="10" name="TextBox 9"/>
          <p:cNvSpPr txBox="1"/>
          <p:nvPr/>
        </p:nvSpPr>
        <p:spPr>
          <a:xfrm>
            <a:off x="711199" y="654100"/>
            <a:ext cx="6424516" cy="523220"/>
          </a:xfrm>
          <a:prstGeom prst="rect">
            <a:avLst/>
          </a:prstGeom>
          <a:noFill/>
        </p:spPr>
        <p:txBody>
          <a:bodyPr wrap="none" rtlCol="0">
            <a:spAutoFit/>
          </a:bodyPr>
          <a:lstStyle/>
          <a:p>
            <a:r>
              <a:rPr lang="ru-RU" sz="2800" b="1" dirty="0" smtClean="0">
                <a:solidFill>
                  <a:schemeClr val="accent1">
                    <a:lumMod val="50000"/>
                  </a:schemeClr>
                </a:solidFill>
                <a:latin typeface="Times New Roman" panose="02020603050405020304" pitchFamily="18" charset="0"/>
                <a:cs typeface="Times New Roman" panose="02020603050405020304" pitchFamily="18" charset="0"/>
              </a:rPr>
              <a:t>ДИАГНОСТИЧЕСКИЕ МЕТОДИКИ:</a:t>
            </a:r>
            <a:endParaRPr lang="ru-RU" sz="28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711199" y="1526785"/>
            <a:ext cx="7270128" cy="2308324"/>
          </a:xfrm>
          <a:prstGeom prst="rect">
            <a:avLst/>
          </a:prstGeom>
        </p:spPr>
        <p:txBody>
          <a:bodyPr wrap="square">
            <a:spAutoFit/>
          </a:bodyPr>
          <a:lstStyle/>
          <a:p>
            <a:pPr algn="just"/>
            <a:r>
              <a:rPr lang="ru-RU" dirty="0" smtClean="0">
                <a:latin typeface="Times New Roman" panose="02020603050405020304" pitchFamily="18" charset="0"/>
                <a:cs typeface="Times New Roman" panose="02020603050405020304" pitchFamily="18" charset="0"/>
              </a:rPr>
              <a:t>В НАШЕЙ РАБОТЕ МЫ ПРЕДПОЛАГАЛИ ИСПОЛЬЗОВАТЬ СЛЕДУЮЩИЕ ДИАГНОСТИЧЕСКИЕ МЕТОДИКИ: «МЕТОДИКА ИССЛЕДОВАНИЯ МОНОЛОГИЧЕСКОЙ СВЯЗНОЙ РЕЧИ» ДМИТРИЕВОЙ МАРИИ НИКОЛАЕВНЫ, «ДИАГНОСТИКА ОБЩЕГО РЕЧЕВОГО РАЗВИТИЯ» ГРАДУСОВОЙ ЛИЛИИ ВЕНИАМИНОВНЫ, ЛЕУШИНОЙ НАТАЛИИ ИВАНОВНЫ, ДЕМЕНТЬЕВОЙ ИРИНЫ СЕРГЕЕВНЫ, «ПСИХОЛОГО-ПЕДАГОГИЧЕСКАЯ ДИАГНОСТИКА» Е. А. СТРЕБЕЛЕВОЙ.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7393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6" name="TextBox 5"/>
          <p:cNvSpPr txBox="1"/>
          <p:nvPr/>
        </p:nvSpPr>
        <p:spPr>
          <a:xfrm>
            <a:off x="1496291" y="1043709"/>
            <a:ext cx="184731" cy="369332"/>
          </a:xfrm>
          <a:prstGeom prst="rect">
            <a:avLst/>
          </a:prstGeom>
          <a:noFill/>
        </p:spPr>
        <p:txBody>
          <a:bodyPr wrap="none" rtlCol="0">
            <a:spAutoFit/>
          </a:bodyPr>
          <a:lstStyle/>
          <a:p>
            <a:endParaRPr lang="ru-RU"/>
          </a:p>
        </p:txBody>
      </p:sp>
      <p:sp>
        <p:nvSpPr>
          <p:cNvPr id="10" name="TextBox 9"/>
          <p:cNvSpPr txBox="1"/>
          <p:nvPr/>
        </p:nvSpPr>
        <p:spPr>
          <a:xfrm>
            <a:off x="1810327" y="281653"/>
            <a:ext cx="4915898" cy="369332"/>
          </a:xfrm>
          <a:prstGeom prst="rect">
            <a:avLst/>
          </a:prstGeom>
          <a:noFill/>
        </p:spPr>
        <p:txBody>
          <a:bodyPr wrap="none" rtlCol="0">
            <a:spAutoFit/>
          </a:bodyPr>
          <a:lstStyle/>
          <a:p>
            <a:r>
              <a:rPr lang="ru-RU" b="1" dirty="0" smtClean="0">
                <a:solidFill>
                  <a:schemeClr val="accent1">
                    <a:lumMod val="50000"/>
                  </a:schemeClr>
                </a:solidFill>
                <a:latin typeface="Times New Roman" panose="02020603050405020304" pitchFamily="18" charset="0"/>
                <a:cs typeface="Times New Roman" panose="02020603050405020304" pitchFamily="18" charset="0"/>
              </a:rPr>
              <a:t>Таблица 1.Паспорт педагогического проекта.</a:t>
            </a:r>
            <a:endParaRPr lang="ru-RU" b="1" dirty="0">
              <a:solidFill>
                <a:schemeClr val="accent1">
                  <a:lumMod val="50000"/>
                </a:schemeClr>
              </a:solidFill>
              <a:latin typeface="Times New Roman" panose="02020603050405020304" pitchFamily="18" charset="0"/>
              <a:cs typeface="Times New Roman" panose="02020603050405020304" pitchFamily="18"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621619400"/>
              </p:ext>
            </p:extLst>
          </p:nvPr>
        </p:nvGraphicFramePr>
        <p:xfrm>
          <a:off x="572655" y="935093"/>
          <a:ext cx="7379854" cy="5021822"/>
        </p:xfrm>
        <a:graphic>
          <a:graphicData uri="http://schemas.openxmlformats.org/drawingml/2006/table">
            <a:tbl>
              <a:tblPr firstRow="1" bandRow="1">
                <a:tableStyleId>{5C22544A-7EE6-4342-B048-85BDC9FD1C3A}</a:tableStyleId>
              </a:tblPr>
              <a:tblGrid>
                <a:gridCol w="2124389">
                  <a:extLst>
                    <a:ext uri="{9D8B030D-6E8A-4147-A177-3AD203B41FA5}">
                      <a16:colId xmlns:a16="http://schemas.microsoft.com/office/drawing/2014/main" val="1947722009"/>
                    </a:ext>
                  </a:extLst>
                </a:gridCol>
                <a:gridCol w="5255465">
                  <a:extLst>
                    <a:ext uri="{9D8B030D-6E8A-4147-A177-3AD203B41FA5}">
                      <a16:colId xmlns:a16="http://schemas.microsoft.com/office/drawing/2014/main" val="3774338551"/>
                    </a:ext>
                  </a:extLst>
                </a:gridCol>
              </a:tblGrid>
              <a:tr h="649783">
                <a:tc>
                  <a:txBody>
                    <a:bodyPr/>
                    <a:lstStyle/>
                    <a:p>
                      <a:pPr algn="ctr">
                        <a:lnSpc>
                          <a:spcPct val="150000"/>
                        </a:lnSpc>
                        <a:spcAft>
                          <a:spcPts val="0"/>
                        </a:spcAft>
                      </a:pPr>
                      <a:r>
                        <a:rPr lang="ru-RU"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Участники  проекта</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50000"/>
                        </a:lnSpc>
                        <a:spcAft>
                          <a:spcPts val="0"/>
                        </a:spcAft>
                      </a:pP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Дети пятого года жизни, родители, педагог</a:t>
                      </a:r>
                      <a:r>
                        <a:rPr lang="ru-RU" sz="1600" b="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50000"/>
                        </a:lnSpc>
                        <a:spcAft>
                          <a:spcPts val="0"/>
                        </a:spcAft>
                      </a:pPr>
                      <a:endPar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90700796"/>
                  </a:ext>
                </a:extLst>
              </a:tr>
              <a:tr h="691182">
                <a:tc>
                  <a:txBody>
                    <a:bodyPr/>
                    <a:lstStyle/>
                    <a:p>
                      <a:pPr algn="ctr">
                        <a:lnSpc>
                          <a:spcPct val="150000"/>
                        </a:lnSpc>
                        <a:spcAft>
                          <a:spcPts val="0"/>
                        </a:spcAft>
                      </a:pPr>
                      <a:r>
                        <a:rPr lang="ru-RU"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Адресация проекта</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Проект предназначен для совместной деятельности педагогов с детьми пятого года жизни и их родителей</a:t>
                      </a:r>
                      <a:r>
                        <a:rPr lang="ru-RU" sz="160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00000"/>
                        </a:lnSpc>
                        <a:spcAft>
                          <a:spcPts val="0"/>
                        </a:spcAft>
                      </a:pPr>
                      <a:r>
                        <a:rPr lang="ru-RU" sz="160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6779636"/>
                  </a:ext>
                </a:extLst>
              </a:tr>
              <a:tr h="1382364">
                <a:tc>
                  <a:txBody>
                    <a:bodyPr/>
                    <a:lstStyle/>
                    <a:p>
                      <a:pPr algn="ctr">
                        <a:lnSpc>
                          <a:spcPct val="150000"/>
                        </a:lnSpc>
                        <a:spcAft>
                          <a:spcPts val="0"/>
                        </a:spcAft>
                      </a:pPr>
                      <a:r>
                        <a:rPr lang="ru-RU"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Проблема проекта</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Низкий уровень развития активного словарного запаса и связной речи детей. Поэтому оценка ситуации выявило необходимость создания мною картотеки логоритмических игр как интересного, непринужденного и веселого педагогического средства</a:t>
                      </a:r>
                      <a:r>
                        <a:rPr lang="ru-RU" sz="160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00000"/>
                        </a:lnSpc>
                        <a:spcAft>
                          <a:spcPts val="0"/>
                        </a:spcAft>
                      </a:pP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78479064"/>
                  </a:ext>
                </a:extLst>
              </a:tr>
              <a:tr h="1151970">
                <a:tc>
                  <a:txBody>
                    <a:bodyPr/>
                    <a:lstStyle/>
                    <a:p>
                      <a:pPr algn="ctr">
                        <a:lnSpc>
                          <a:spcPct val="150000"/>
                        </a:lnSpc>
                        <a:spcAft>
                          <a:spcPts val="0"/>
                        </a:spcAft>
                      </a:pPr>
                      <a:r>
                        <a:rPr lang="ru-RU"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Проблемный вопрос проекта</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Какие условия нужно создавать для успешного развития умения правильно выражать свои мысли детей пятого года жизни посредством логоритмических игр</a:t>
                      </a:r>
                      <a:r>
                        <a:rPr lang="ru-RU" sz="160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00000"/>
                        </a:lnSpc>
                        <a:spcAft>
                          <a:spcPts val="0"/>
                        </a:spcAft>
                      </a:pPr>
                      <a:endParaRPr lang="ru-RU" sz="160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0469472"/>
                  </a:ext>
                </a:extLst>
              </a:tr>
              <a:tr h="943772">
                <a:tc>
                  <a:txBody>
                    <a:bodyPr/>
                    <a:lstStyle/>
                    <a:p>
                      <a:pPr algn="ctr">
                        <a:lnSpc>
                          <a:spcPct val="150000"/>
                        </a:lnSpc>
                        <a:spcAft>
                          <a:spcPts val="0"/>
                        </a:spcAft>
                      </a:pPr>
                      <a:r>
                        <a:rPr lang="ru-RU"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Цель проекта</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Взаимодействие всех участников проекта для создания картотеки логоритмических игр. </a:t>
                      </a:r>
                      <a:endParaRPr lang="ru-RU" sz="1600" b="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53748128"/>
                  </a:ext>
                </a:extLst>
              </a:tr>
            </a:tbl>
          </a:graphicData>
        </a:graphic>
      </p:graphicFrame>
    </p:spTree>
    <p:extLst>
      <p:ext uri="{BB962C8B-B14F-4D97-AF65-F5344CB8AC3E}">
        <p14:creationId xmlns:p14="http://schemas.microsoft.com/office/powerpoint/2010/main" val="5813542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t="-2000" b="-2000"/>
          </a:stretch>
        </a:blipFill>
        <a:effectLst/>
      </p:bgPr>
    </p:bg>
    <p:spTree>
      <p:nvGrpSpPr>
        <p:cNvPr id="1" name=""/>
        <p:cNvGrpSpPr/>
        <p:nvPr/>
      </p:nvGrpSpPr>
      <p:grpSpPr>
        <a:xfrm>
          <a:off x="0" y="0"/>
          <a:ext cx="0" cy="0"/>
          <a:chOff x="0" y="0"/>
          <a:chExt cx="0" cy="0"/>
        </a:xfrm>
      </p:grpSpPr>
      <p:sp>
        <p:nvSpPr>
          <p:cNvPr id="6" name="TextBox 5"/>
          <p:cNvSpPr txBox="1"/>
          <p:nvPr/>
        </p:nvSpPr>
        <p:spPr>
          <a:xfrm>
            <a:off x="1496291" y="1043709"/>
            <a:ext cx="184731" cy="369332"/>
          </a:xfrm>
          <a:prstGeom prst="rect">
            <a:avLst/>
          </a:prstGeom>
          <a:noFill/>
        </p:spPr>
        <p:txBody>
          <a:bodyPr wrap="none" rtlCol="0">
            <a:spAutoFit/>
          </a:bodyPr>
          <a:lstStyle/>
          <a:p>
            <a:endParaRPr lang="ru-RU"/>
          </a:p>
        </p:txBody>
      </p:sp>
      <p:graphicFrame>
        <p:nvGraphicFramePr>
          <p:cNvPr id="2" name="Таблица 1"/>
          <p:cNvGraphicFramePr>
            <a:graphicFrameLocks noGrp="1"/>
          </p:cNvGraphicFramePr>
          <p:nvPr>
            <p:extLst>
              <p:ext uri="{D42A27DB-BD31-4B8C-83A1-F6EECF244321}">
                <p14:modId xmlns:p14="http://schemas.microsoft.com/office/powerpoint/2010/main" val="1012593948"/>
              </p:ext>
            </p:extLst>
          </p:nvPr>
        </p:nvGraphicFramePr>
        <p:xfrm>
          <a:off x="416745" y="935093"/>
          <a:ext cx="7564582" cy="4887063"/>
        </p:xfrm>
        <a:graphic>
          <a:graphicData uri="http://schemas.openxmlformats.org/drawingml/2006/table">
            <a:tbl>
              <a:tblPr firstRow="1" bandRow="1">
                <a:tableStyleId>{5C22544A-7EE6-4342-B048-85BDC9FD1C3A}</a:tableStyleId>
              </a:tblPr>
              <a:tblGrid>
                <a:gridCol w="1607127">
                  <a:extLst>
                    <a:ext uri="{9D8B030D-6E8A-4147-A177-3AD203B41FA5}">
                      <a16:colId xmlns:a16="http://schemas.microsoft.com/office/drawing/2014/main" val="1947722009"/>
                    </a:ext>
                  </a:extLst>
                </a:gridCol>
                <a:gridCol w="5957455">
                  <a:extLst>
                    <a:ext uri="{9D8B030D-6E8A-4147-A177-3AD203B41FA5}">
                      <a16:colId xmlns:a16="http://schemas.microsoft.com/office/drawing/2014/main" val="3774338551"/>
                    </a:ext>
                  </a:extLst>
                </a:gridCol>
              </a:tblGrid>
              <a:tr h="2908429">
                <a:tc rowSpan="2">
                  <a:txBody>
                    <a:bodyPr/>
                    <a:lstStyle/>
                    <a:p>
                      <a:pPr algn="ctr">
                        <a:lnSpc>
                          <a:spcPct val="150000"/>
                        </a:lnSpc>
                        <a:spcAft>
                          <a:spcPts val="0"/>
                        </a:spcAft>
                      </a:pPr>
                      <a:r>
                        <a:rPr lang="ru-RU"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Задачи проекта</a:t>
                      </a:r>
                      <a:endPar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450215" algn="ctr">
                        <a:lnSpc>
                          <a:spcPct val="150000"/>
                        </a:lnSpc>
                        <a:spcAft>
                          <a:spcPts val="0"/>
                        </a:spcAft>
                      </a:pPr>
                      <a:r>
                        <a:rPr lang="ru-RU" sz="1600" b="0" u="sng"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Задачи для детей:</a:t>
                      </a:r>
                    </a:p>
                    <a:p>
                      <a:pPr marL="342900" lvl="0" indent="-342900" algn="just">
                        <a:lnSpc>
                          <a:spcPct val="100000"/>
                        </a:lnSpc>
                        <a:spcBef>
                          <a:spcPts val="0"/>
                        </a:spcBef>
                        <a:spcAft>
                          <a:spcPts val="0"/>
                        </a:spcAft>
                        <a:buFont typeface="+mj-lt"/>
                        <a:buAutoNum type="arabicPeriod"/>
                        <a:tabLst>
                          <a:tab pos="526415" algn="l"/>
                        </a:tabLst>
                      </a:pP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Активизировать</a:t>
                      </a:r>
                      <a:r>
                        <a:rPr lang="ru-RU" sz="1600" b="0" spc="-3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словарь</a:t>
                      </a:r>
                      <a:r>
                        <a:rPr lang="ru-RU" sz="1600" b="0" spc="-2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детей;</a:t>
                      </a:r>
                    </a:p>
                    <a:p>
                      <a:pPr marL="342900" marR="60325" lvl="0" indent="-342900" algn="just">
                        <a:lnSpc>
                          <a:spcPct val="100000"/>
                        </a:lnSpc>
                        <a:spcBef>
                          <a:spcPts val="0"/>
                        </a:spcBef>
                        <a:spcAft>
                          <a:spcPts val="0"/>
                        </a:spcAft>
                        <a:buFont typeface="+mj-lt"/>
                        <a:buAutoNum type="arabicPeriod"/>
                        <a:tabLst>
                          <a:tab pos="526415" algn="l"/>
                        </a:tabLst>
                      </a:pP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Закрепление умений</a:t>
                      </a:r>
                      <a:r>
                        <a:rPr lang="ru-RU" sz="1600" b="0" spc="5"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логично и связно излагать</a:t>
                      </a:r>
                      <a:r>
                        <a:rPr lang="ru-RU" sz="1600" b="0" spc="5"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мысли,</a:t>
                      </a:r>
                      <a:r>
                        <a:rPr lang="ru-RU" sz="1600" b="0" spc="5"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используя</a:t>
                      </a:r>
                      <a:r>
                        <a:rPr lang="ru-RU" sz="1600" b="0" spc="5"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в</a:t>
                      </a:r>
                      <a:r>
                        <a:rPr lang="ru-RU" sz="1600" b="0" spc="5"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речи</a:t>
                      </a:r>
                      <a:r>
                        <a:rPr lang="ru-RU" sz="1600" b="0" spc="5"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сложноподчиненные</a:t>
                      </a:r>
                      <a:r>
                        <a:rPr lang="ru-RU" sz="1600" b="0" spc="5"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предложения;</a:t>
                      </a:r>
                    </a:p>
                    <a:p>
                      <a:pPr marL="342900" lvl="0" indent="-342900" algn="just">
                        <a:lnSpc>
                          <a:spcPct val="100000"/>
                        </a:lnSpc>
                        <a:spcBef>
                          <a:spcPts val="0"/>
                        </a:spcBef>
                        <a:spcAft>
                          <a:spcPts val="0"/>
                        </a:spcAft>
                        <a:buFont typeface="+mj-lt"/>
                        <a:buAutoNum type="arabicPeriod"/>
                      </a:pPr>
                      <a:r>
                        <a:rPr lang="ru-RU" sz="1600" b="0" dirty="0">
                          <a:solidFill>
                            <a:schemeClr val="tx1"/>
                          </a:solidFill>
                          <a:effectLst/>
                          <a:latin typeface="Times New Roman" panose="02020603050405020304" pitchFamily="18" charset="0"/>
                          <a:cs typeface="Times New Roman" panose="02020603050405020304" pitchFamily="18" charset="0"/>
                        </a:rPr>
                        <a:t>Участвовать в занятии совместно с воспитателем;</a:t>
                      </a:r>
                    </a:p>
                    <a:p>
                      <a:pPr marL="342900" lvl="0" indent="-342900" algn="just">
                        <a:lnSpc>
                          <a:spcPct val="100000"/>
                        </a:lnSpc>
                        <a:spcBef>
                          <a:spcPts val="0"/>
                        </a:spcBef>
                        <a:spcAft>
                          <a:spcPts val="0"/>
                        </a:spcAft>
                        <a:buFont typeface="+mj-lt"/>
                        <a:buAutoNum type="arabicPeriod"/>
                      </a:pPr>
                      <a:r>
                        <a:rPr lang="ru-RU" sz="1600" b="0" dirty="0">
                          <a:solidFill>
                            <a:schemeClr val="tx1"/>
                          </a:solidFill>
                          <a:effectLst/>
                          <a:latin typeface="Times New Roman" panose="02020603050405020304" pitchFamily="18" charset="0"/>
                          <a:cs typeface="Times New Roman" panose="02020603050405020304" pitchFamily="18" charset="0"/>
                        </a:rPr>
                        <a:t>Участвовать в занятии с использованием картотеки логоритмических игр;</a:t>
                      </a:r>
                    </a:p>
                    <a:p>
                      <a:pPr marL="342900" lvl="0" indent="-342900" algn="just">
                        <a:lnSpc>
                          <a:spcPct val="100000"/>
                        </a:lnSpc>
                        <a:spcBef>
                          <a:spcPts val="0"/>
                        </a:spcBef>
                        <a:spcAft>
                          <a:spcPts val="0"/>
                        </a:spcAft>
                        <a:buFont typeface="+mj-lt"/>
                        <a:buAutoNum type="arabicPeriod"/>
                      </a:pPr>
                      <a:r>
                        <a:rPr lang="ru-RU" sz="1600" b="0" dirty="0">
                          <a:solidFill>
                            <a:schemeClr val="tx1"/>
                          </a:solidFill>
                          <a:effectLst/>
                          <a:latin typeface="Times New Roman" panose="02020603050405020304" pitchFamily="18" charset="0"/>
                          <a:cs typeface="Times New Roman" panose="02020603050405020304" pitchFamily="18" charset="0"/>
                        </a:rPr>
                        <a:t>Участвовать с родителями в проведении игр и упражнений.</a:t>
                      </a:r>
                    </a:p>
                    <a:p>
                      <a:pPr marL="342900" lvl="0" indent="-342900" algn="just">
                        <a:lnSpc>
                          <a:spcPct val="100000"/>
                        </a:lnSpc>
                        <a:spcBef>
                          <a:spcPts val="0"/>
                        </a:spcBef>
                        <a:spcAft>
                          <a:spcPts val="0"/>
                        </a:spcAft>
                        <a:buFont typeface="+mj-lt"/>
                        <a:buAutoNum type="arabicPeriod"/>
                      </a:pPr>
                      <a:r>
                        <a:rPr lang="ru-RU" sz="1600" b="0" dirty="0">
                          <a:solidFill>
                            <a:schemeClr val="tx1"/>
                          </a:solidFill>
                          <a:effectLst/>
                          <a:latin typeface="Times New Roman" panose="02020603050405020304" pitchFamily="18" charset="0"/>
                          <a:cs typeface="Times New Roman" panose="02020603050405020304" pitchFamily="18" charset="0"/>
                        </a:rPr>
                        <a:t>Нарисовать картинки для картотеки логоритмических игр;</a:t>
                      </a:r>
                    </a:p>
                    <a:p>
                      <a:pPr marL="342900" lvl="0" indent="-342900" algn="just">
                        <a:lnSpc>
                          <a:spcPct val="100000"/>
                        </a:lnSpc>
                        <a:spcBef>
                          <a:spcPts val="0"/>
                        </a:spcBef>
                        <a:spcAft>
                          <a:spcPts val="0"/>
                        </a:spcAft>
                        <a:buFont typeface="+mj-lt"/>
                        <a:buAutoNum type="arabicPeriod"/>
                      </a:pPr>
                      <a:r>
                        <a:rPr lang="ru-RU" sz="1600" b="0" dirty="0">
                          <a:solidFill>
                            <a:schemeClr val="tx1"/>
                          </a:solidFill>
                          <a:effectLst/>
                          <a:latin typeface="Times New Roman" panose="02020603050405020304" pitchFamily="18" charset="0"/>
                          <a:cs typeface="Times New Roman" panose="02020603050405020304" pitchFamily="18" charset="0"/>
                        </a:rPr>
                        <a:t>Попробовать придумать новых персонажей для игры с картотекой логоритмических игр совместно с педагогом;</a:t>
                      </a:r>
                    </a:p>
                    <a:p>
                      <a:pPr marL="342900" lvl="0" indent="-342900" algn="just">
                        <a:lnSpc>
                          <a:spcPct val="100000"/>
                        </a:lnSpc>
                        <a:spcBef>
                          <a:spcPts val="0"/>
                        </a:spcBef>
                        <a:spcAft>
                          <a:spcPts val="0"/>
                        </a:spcAft>
                        <a:buFont typeface="+mj-lt"/>
                        <a:buAutoNum type="arabicPeriod"/>
                      </a:pPr>
                      <a:r>
                        <a:rPr lang="ru-RU" sz="1600" b="0" dirty="0">
                          <a:solidFill>
                            <a:schemeClr val="tx1"/>
                          </a:solidFill>
                          <a:effectLst/>
                          <a:latin typeface="Times New Roman" panose="02020603050405020304" pitchFamily="18" charset="0"/>
                          <a:cs typeface="Times New Roman" panose="02020603050405020304" pitchFamily="18" charset="0"/>
                        </a:rPr>
                        <a:t>Придумать с родителями новые игры для картотеки</a:t>
                      </a:r>
                      <a:r>
                        <a:rPr lang="ru-RU" sz="1600" b="0" dirty="0" smtClean="0">
                          <a:solidFill>
                            <a:schemeClr val="tx1"/>
                          </a:solidFill>
                          <a:effectLst/>
                          <a:latin typeface="Times New Roman" panose="02020603050405020304" pitchFamily="18" charset="0"/>
                          <a:cs typeface="Times New Roman" panose="02020603050405020304" pitchFamily="18" charset="0"/>
                        </a:rPr>
                        <a: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6779636"/>
                  </a:ext>
                </a:extLst>
              </a:tr>
              <a:tr h="1839063">
                <a:tc vMerge="1">
                  <a:txBody>
                    <a:bodyPr/>
                    <a:lstStyle/>
                    <a:p>
                      <a:endParaRPr lang="ru-RU"/>
                    </a:p>
                  </a:txBody>
                  <a:tcPr/>
                </a:tc>
                <a:tc>
                  <a:txBody>
                    <a:bodyPr/>
                    <a:lstStyle/>
                    <a:p>
                      <a:pPr marL="0" lvl="0" indent="0" algn="ctr">
                        <a:lnSpc>
                          <a:spcPct val="100000"/>
                        </a:lnSpc>
                        <a:spcBef>
                          <a:spcPts val="0"/>
                        </a:spcBef>
                        <a:spcAft>
                          <a:spcPts val="0"/>
                        </a:spcAft>
                        <a:buFont typeface="+mj-lt"/>
                        <a:buNone/>
                      </a:pPr>
                      <a:r>
                        <a:rPr lang="ru-RU" sz="1600" b="0" u="sng" dirty="0" smtClean="0">
                          <a:solidFill>
                            <a:schemeClr val="tx1"/>
                          </a:solidFill>
                          <a:effectLst/>
                          <a:latin typeface="Times New Roman" panose="02020603050405020304" pitchFamily="18" charset="0"/>
                          <a:cs typeface="Times New Roman" panose="02020603050405020304" pitchFamily="18" charset="0"/>
                        </a:rPr>
                        <a:t>Задачи для родителей:</a:t>
                      </a:r>
                    </a:p>
                    <a:p>
                      <a:pPr marL="0" lvl="0" indent="0" algn="just">
                        <a:lnSpc>
                          <a:spcPct val="100000"/>
                        </a:lnSpc>
                        <a:spcBef>
                          <a:spcPts val="0"/>
                        </a:spcBef>
                        <a:spcAft>
                          <a:spcPts val="0"/>
                        </a:spcAft>
                        <a:buFont typeface="+mj-lt"/>
                        <a:buNone/>
                      </a:pPr>
                      <a:r>
                        <a:rPr lang="ru-RU" sz="1600" b="0" dirty="0" smtClean="0">
                          <a:solidFill>
                            <a:schemeClr val="tx1"/>
                          </a:solidFill>
                          <a:effectLst/>
                          <a:latin typeface="Times New Roman" panose="02020603050405020304" pitchFamily="18" charset="0"/>
                          <a:cs typeface="Times New Roman" panose="02020603050405020304" pitchFamily="18" charset="0"/>
                        </a:rPr>
                        <a:t>1.</a:t>
                      </a:r>
                      <a:r>
                        <a:rPr lang="ru-RU" sz="1600" b="0" baseline="0" dirty="0" smtClean="0">
                          <a:solidFill>
                            <a:schemeClr val="tx1"/>
                          </a:solidFill>
                          <a:effectLst/>
                          <a:latin typeface="Times New Roman" panose="02020603050405020304" pitchFamily="18" charset="0"/>
                          <a:cs typeface="Times New Roman" panose="02020603050405020304" pitchFamily="18" charset="0"/>
                        </a:rPr>
                        <a:t> </a:t>
                      </a:r>
                      <a:r>
                        <a:rPr lang="ru-RU" sz="1600" b="0" dirty="0" smtClean="0">
                          <a:solidFill>
                            <a:schemeClr val="tx1"/>
                          </a:solidFill>
                          <a:effectLst/>
                          <a:latin typeface="Times New Roman" panose="02020603050405020304" pitchFamily="18" charset="0"/>
                          <a:cs typeface="Times New Roman" panose="02020603050405020304" pitchFamily="18" charset="0"/>
                        </a:rPr>
                        <a:t>Участвовать в консультации «Как помочь детям красиво говорить?»;</a:t>
                      </a:r>
                    </a:p>
                    <a:p>
                      <a:pPr marL="0" lvl="0" indent="0" algn="just">
                        <a:lnSpc>
                          <a:spcPct val="100000"/>
                        </a:lnSpc>
                        <a:spcBef>
                          <a:spcPts val="0"/>
                        </a:spcBef>
                        <a:spcAft>
                          <a:spcPts val="0"/>
                        </a:spcAft>
                        <a:buFont typeface="+mj-lt"/>
                        <a:buNone/>
                      </a:pPr>
                      <a:r>
                        <a:rPr lang="ru-RU" sz="1600" b="0" dirty="0" smtClean="0">
                          <a:solidFill>
                            <a:schemeClr val="tx1"/>
                          </a:solidFill>
                          <a:effectLst/>
                          <a:latin typeface="Times New Roman" panose="02020603050405020304" pitchFamily="18" charset="0"/>
                          <a:cs typeface="Times New Roman" panose="02020603050405020304" pitchFamily="18" charset="0"/>
                        </a:rPr>
                        <a:t>2.</a:t>
                      </a:r>
                      <a:r>
                        <a:rPr lang="ru-RU" sz="1600" b="0" baseline="0" dirty="0" smtClean="0">
                          <a:solidFill>
                            <a:schemeClr val="tx1"/>
                          </a:solidFill>
                          <a:effectLst/>
                          <a:latin typeface="Times New Roman" panose="02020603050405020304" pitchFamily="18" charset="0"/>
                          <a:cs typeface="Times New Roman" panose="02020603050405020304" pitchFamily="18" charset="0"/>
                        </a:rPr>
                        <a:t> </a:t>
                      </a:r>
                      <a:r>
                        <a:rPr lang="ru-RU" sz="1600" b="0" dirty="0" smtClean="0">
                          <a:solidFill>
                            <a:schemeClr val="tx1"/>
                          </a:solidFill>
                          <a:effectLst/>
                          <a:latin typeface="Times New Roman" panose="02020603050405020304" pitchFamily="18" charset="0"/>
                          <a:cs typeface="Times New Roman" panose="02020603050405020304" pitchFamily="18" charset="0"/>
                        </a:rPr>
                        <a:t>Обучать детей связно говорить с помощью упражнений и игр;</a:t>
                      </a:r>
                    </a:p>
                    <a:p>
                      <a:pPr marL="0" lvl="0" indent="0" algn="just">
                        <a:lnSpc>
                          <a:spcPct val="100000"/>
                        </a:lnSpc>
                        <a:spcBef>
                          <a:spcPts val="0"/>
                        </a:spcBef>
                        <a:spcAft>
                          <a:spcPts val="0"/>
                        </a:spcAft>
                        <a:buFont typeface="+mj-lt"/>
                        <a:buNone/>
                      </a:pPr>
                      <a:r>
                        <a:rPr lang="ru-RU" sz="1600" b="0" dirty="0" smtClean="0">
                          <a:solidFill>
                            <a:schemeClr val="tx1"/>
                          </a:solidFill>
                          <a:effectLst/>
                          <a:latin typeface="Times New Roman" panose="02020603050405020304" pitchFamily="18" charset="0"/>
                          <a:cs typeface="Times New Roman" panose="02020603050405020304" pitchFamily="18" charset="0"/>
                        </a:rPr>
                        <a:t>3.</a:t>
                      </a:r>
                      <a:r>
                        <a:rPr lang="ru-RU" sz="1600" b="0" baseline="0" dirty="0" smtClean="0">
                          <a:solidFill>
                            <a:schemeClr val="tx1"/>
                          </a:solidFill>
                          <a:effectLst/>
                          <a:latin typeface="Times New Roman" panose="02020603050405020304" pitchFamily="18" charset="0"/>
                          <a:cs typeface="Times New Roman" panose="02020603050405020304" pitchFamily="18" charset="0"/>
                        </a:rPr>
                        <a:t> </a:t>
                      </a:r>
                      <a:r>
                        <a:rPr lang="ru-RU" sz="1600" b="0" dirty="0" smtClean="0">
                          <a:solidFill>
                            <a:schemeClr val="tx1"/>
                          </a:solidFill>
                          <a:effectLst/>
                          <a:latin typeface="Times New Roman" panose="02020603050405020304" pitchFamily="18" charset="0"/>
                          <a:cs typeface="Times New Roman" panose="02020603050405020304" pitchFamily="18" charset="0"/>
                        </a:rPr>
                        <a:t>Оказать помощь в создании картотеки логоритмических игр.</a:t>
                      </a:r>
                    </a:p>
                    <a:p>
                      <a:pPr marL="0" lvl="0" indent="0" algn="just">
                        <a:lnSpc>
                          <a:spcPct val="100000"/>
                        </a:lnSpc>
                        <a:spcBef>
                          <a:spcPts val="0"/>
                        </a:spcBef>
                        <a:spcAft>
                          <a:spcPts val="0"/>
                        </a:spcAft>
                        <a:buFont typeface="+mj-lt"/>
                        <a:buNone/>
                      </a:pPr>
                      <a:r>
                        <a:rPr lang="ru-RU" sz="1600" b="0" dirty="0" smtClean="0">
                          <a:solidFill>
                            <a:schemeClr val="tx1"/>
                          </a:solidFill>
                          <a:effectLst/>
                          <a:latin typeface="Times New Roman" panose="02020603050405020304" pitchFamily="18" charset="0"/>
                          <a:cs typeface="Times New Roman" panose="02020603050405020304" pitchFamily="18" charset="0"/>
                        </a:rPr>
                        <a:t>4.</a:t>
                      </a:r>
                      <a:r>
                        <a:rPr lang="ru-RU" sz="1600" b="0" baseline="0" dirty="0" smtClean="0">
                          <a:solidFill>
                            <a:schemeClr val="tx1"/>
                          </a:solidFill>
                          <a:effectLst/>
                          <a:latin typeface="Times New Roman" panose="02020603050405020304" pitchFamily="18" charset="0"/>
                          <a:cs typeface="Times New Roman" panose="02020603050405020304" pitchFamily="18" charset="0"/>
                        </a:rPr>
                        <a:t> </a:t>
                      </a:r>
                      <a:r>
                        <a:rPr lang="ru-RU" sz="1600" b="0" dirty="0" smtClean="0">
                          <a:solidFill>
                            <a:schemeClr val="tx1"/>
                          </a:solidFill>
                          <a:effectLst/>
                          <a:latin typeface="Times New Roman" panose="02020603050405020304" pitchFamily="18" charset="0"/>
                          <a:cs typeface="Times New Roman" panose="02020603050405020304" pitchFamily="18" charset="0"/>
                        </a:rPr>
                        <a:t>Придумать совместно с ребенком новые игры для картотеки;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50114174"/>
                  </a:ext>
                </a:extLst>
              </a:tr>
            </a:tbl>
          </a:graphicData>
        </a:graphic>
      </p:graphicFrame>
    </p:spTree>
    <p:extLst>
      <p:ext uri="{BB962C8B-B14F-4D97-AF65-F5344CB8AC3E}">
        <p14:creationId xmlns:p14="http://schemas.microsoft.com/office/powerpoint/2010/main" val="33096161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539</TotalTime>
  <Words>1092</Words>
  <Application>Microsoft Office PowerPoint</Application>
  <PresentationFormat>Экран (4:3)</PresentationFormat>
  <Paragraphs>135</Paragraphs>
  <Slides>17</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17</vt:i4>
      </vt:variant>
    </vt:vector>
  </HeadingPairs>
  <TitlesOfParts>
    <vt:vector size="25" baseType="lpstr">
      <vt:lpstr>Arial</vt:lpstr>
      <vt:lpstr>Calibri</vt:lpstr>
      <vt:lpstr>Calibri Light</vt:lpstr>
      <vt:lpstr>Segoe UI</vt:lpstr>
      <vt:lpstr>Symbol</vt:lpstr>
      <vt:lpstr>Tahoma</vt:lpstr>
      <vt:lpstr>Times New Roman</vt:lpstr>
      <vt:lpstr>Office Theme</vt:lpstr>
      <vt:lpstr>Презентация PowerPoint</vt:lpstr>
      <vt:lpstr>АКТУАЛЬНОСТЬ:</vt:lpstr>
      <vt:lpstr>Презентация PowerPoint</vt:lpstr>
      <vt:lpstr>1. ОСУЩЕСТВИТЬ ТЕОРЕТИЧЕСКИЙ АНАЛИЗ ПСИХОЛОГО-ПЕДАГОГИЧЕСКОЙ ЛИТЕРАТУРЫ ПО ПРОБЛЕМЕ РАЗВИТИЯ СВЯЗНОЙ РЕЧИ ДЕТЕЙ ПЯТОГО ГОДА ЖИЗНИ   2. КОНКРЕТИЗИРОВАТЬ СОДЕРЖАНИЕ ПОНЯТИЯ «ЛОГОРИТМИЧЕСКИЕ ИГРЫ», «СВЯЗНАЯ РЕЧЬ ДЕТЕЙ ПЯТОГО ГОДА ЖИЗНИ».  3. ПРОВЕСТИ ДИАГНОСТИКУ НАЧАЛЬНОГО УРОВНЯ РАЗВИТИЯ СВЯЗНОЙ РЕЧИ ДЕТЕЙ ПЯТОГО ГОДА ЖИЗНИ.  4. РАЗРАБОТАТЬ И ИЗГОТОВИТЬ ЛОГОРИТМИЧЕСКИЕ ИГРЫ, НАПРАВЛЕННЫЕ НА РАЗВИТИЕ СВЯЗНОЙ РЕЧИ ДЕТЕЙ ПЯТОГО ГОДА ЖИЗНИ. РАЗРАБОТАТЬ РЕКОМЕНДАЦИИ ДЛЯ РОДИТЕЛЕЙ ПО ПОДБОРУ И ИСПОЛЬЗОВАНИЮ ТАКИХ ИГР.</vt:lpstr>
      <vt:lpstr>1.МЕЖДУ БОЛЬШИМ КОЛИЧЕСТВОМ ЛОГОРИТМИЧЕСКИХ ИГР ПО РАЗВИТИЮ СВЯЗНОЙ РЕЧИ ДЕТЕЙ ПЯТОГО ГОДА ЖИЗНИ И НЕДОСТАТОЧНЫМ ИСПОЛЬЗОВАНИЕМ ДАННОГО ОПЫТА В ПРАКТИЧЕСКОЙ РАБОТЕ ВОСПИТАТЕЛЯ;  2.МЕЖДУ ЗАДАЧАМИ ПО РАЗВИТИЮ СВЯЗНОЙ РЕЧИ, ПОСТАВЛЕННЫМИ В ПРОГРАММЕ ДОО И НИЗКИМ УРОВНЕМ РАЗВИТИЯ РЕЧИ ДЕТЕЙ ПЯТОГО ГОДА ЖИЗНИ;  3.МЕЖДУ ПОТРЕБНОСТЬЮ ПЕДАГОГОВ - ПРАКТИКОВ В НОВЫХ МЕТОДИЧЕСКИХ И ТЕОРЕТИЧЕСКИХ РАЗРАБОТКАХ ПО РАЗВИТИЮ РЕЧИ И МАЛОМ ИХ КОЛИЧЕСТВЕ.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Lena</dc:creator>
  <cp:lastModifiedBy>Дом</cp:lastModifiedBy>
  <cp:revision>52</cp:revision>
  <dcterms:created xsi:type="dcterms:W3CDTF">2018-02-21T18:51:29Z</dcterms:created>
  <dcterms:modified xsi:type="dcterms:W3CDTF">2022-02-13T10:46:51Z</dcterms:modified>
</cp:coreProperties>
</file>