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BE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chemeClr val="accent6">
                <a:lumMod val="60000"/>
                <a:lumOff val="40000"/>
              </a:schemeClr>
            </a:gs>
            <a:gs pos="45000">
              <a:srgbClr val="E6D78A"/>
            </a:gs>
            <a:gs pos="77000">
              <a:schemeClr val="accent6">
                <a:lumMod val="20000"/>
                <a:lumOff val="80000"/>
              </a:schemeClr>
            </a:gs>
            <a:gs pos="100000">
              <a:srgbClr val="F3BE53"/>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F78024-CB40-4569-A817-9A771704E227}"/>
              </a:ext>
            </a:extLst>
          </p:cNvPr>
          <p:cNvSpPr>
            <a:spLocks noGrp="1"/>
          </p:cNvSpPr>
          <p:nvPr>
            <p:ph type="title"/>
          </p:nvPr>
        </p:nvSpPr>
        <p:spPr/>
        <p:txBody>
          <a:bodyPr/>
          <a:lstStyle/>
          <a:p>
            <a:r>
              <a:rPr lang="ru-RU" b="1" dirty="0"/>
              <a:t>Жизнь знаменитых людей</a:t>
            </a:r>
          </a:p>
        </p:txBody>
      </p:sp>
      <p:sp>
        <p:nvSpPr>
          <p:cNvPr id="3" name="Объект 2">
            <a:extLst>
              <a:ext uri="{FF2B5EF4-FFF2-40B4-BE49-F238E27FC236}">
                <a16:creationId xmlns:a16="http://schemas.microsoft.com/office/drawing/2014/main" id="{93F7D771-FC00-4D22-AA75-151C4D378C1F}"/>
              </a:ext>
            </a:extLst>
          </p:cNvPr>
          <p:cNvSpPr>
            <a:spLocks noGrp="1"/>
          </p:cNvSpPr>
          <p:nvPr>
            <p:ph idx="1"/>
          </p:nvPr>
        </p:nvSpPr>
        <p:spPr/>
        <p:txBody>
          <a:bodyPr/>
          <a:lstStyle/>
          <a:p>
            <a:pPr marL="0" indent="0">
              <a:buNone/>
            </a:pPr>
            <a:endParaRPr lang="ru-RU" dirty="0"/>
          </a:p>
          <a:p>
            <a:pPr marL="0" indent="0">
              <a:buNone/>
            </a:pPr>
            <a:endParaRPr lang="ru-RU" dirty="0"/>
          </a:p>
          <a:p>
            <a:pPr marL="0" indent="0">
              <a:buNone/>
            </a:pPr>
            <a:endParaRPr lang="ru-RU" dirty="0"/>
          </a:p>
          <a:p>
            <a:pPr marL="0" indent="0" algn="r">
              <a:buNone/>
            </a:pPr>
            <a:r>
              <a:rPr lang="ru-RU" dirty="0"/>
              <a:t>Тарасова Наталья</a:t>
            </a:r>
          </a:p>
          <a:p>
            <a:pPr marL="0" indent="0" algn="r">
              <a:buNone/>
            </a:pPr>
            <a:r>
              <a:rPr lang="ru-RU" dirty="0"/>
              <a:t>Лицей № 265 Санкт Петербург</a:t>
            </a:r>
          </a:p>
        </p:txBody>
      </p:sp>
    </p:spTree>
    <p:extLst>
      <p:ext uri="{BB962C8B-B14F-4D97-AF65-F5344CB8AC3E}">
        <p14:creationId xmlns:p14="http://schemas.microsoft.com/office/powerpoint/2010/main" val="693851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0"/>
            <a:ext cx="7772400" cy="1470025"/>
          </a:xfrm>
        </p:spPr>
        <p:txBody>
          <a:bodyPr>
            <a:normAutofit/>
          </a:bodyPr>
          <a:lstStyle/>
          <a:p>
            <a:r>
              <a:rPr lang="ru-RU" sz="4000" dirty="0">
                <a:latin typeface="Times New Roman" pitchFamily="18" charset="0"/>
                <a:cs typeface="Times New Roman" pitchFamily="18" charset="0"/>
              </a:rPr>
              <a:t>Елизавета Фёдоровна Литвинова</a:t>
            </a:r>
          </a:p>
        </p:txBody>
      </p:sp>
      <p:sp>
        <p:nvSpPr>
          <p:cNvPr id="3" name="Подзаголовок 2"/>
          <p:cNvSpPr>
            <a:spLocks noGrp="1"/>
          </p:cNvSpPr>
          <p:nvPr>
            <p:ph type="subTitle" idx="1"/>
          </p:nvPr>
        </p:nvSpPr>
        <p:spPr>
          <a:xfrm>
            <a:off x="395536" y="1124744"/>
            <a:ext cx="7520880" cy="4586064"/>
          </a:xfrm>
        </p:spPr>
        <p:txBody>
          <a:bodyPr>
            <a:normAutofit/>
          </a:bodyPr>
          <a:lstStyle/>
          <a:p>
            <a:pPr algn="l"/>
            <a:r>
              <a:rPr lang="ru-RU" sz="1400" dirty="0">
                <a:solidFill>
                  <a:schemeClr val="tx1"/>
                </a:solidFill>
                <a:latin typeface="Times New Roman" pitchFamily="18" charset="0"/>
                <a:cs typeface="Times New Roman" pitchFamily="18" charset="0"/>
              </a:rPr>
              <a:t>Елизавета Федоровна Литвинова (1845-1919) - математик, современница Софии Ковалевской, ревностная ее поклонница и ее первый русский биограф. Елизавета Федоровна родилась 21 сентября 1845 года в Тульской губернии в имении своего отца Федора Алексеевича Ивашкина. В тринадцать лет ее отвезли в Петербург в Мариинскую гимназию. Однако полного курса она здесь не окончила. Только в 1866 году она получила аттестат за среднюю школу. И без согласия родителей она уезжает в Петербург. Математическое образование она получила у Александра Николаевича </a:t>
            </a:r>
            <a:r>
              <a:rPr lang="ru-RU" sz="1400" dirty="0" err="1">
                <a:solidFill>
                  <a:schemeClr val="tx1"/>
                </a:solidFill>
                <a:latin typeface="Times New Roman" pitchFamily="18" charset="0"/>
                <a:cs typeface="Times New Roman" pitchFamily="18" charset="0"/>
              </a:rPr>
              <a:t>Страннолюбского</a:t>
            </a:r>
            <a:r>
              <a:rPr lang="ru-RU" sz="1400" dirty="0">
                <a:solidFill>
                  <a:schemeClr val="tx1"/>
                </a:solidFill>
                <a:latin typeface="Times New Roman" pitchFamily="18" charset="0"/>
                <a:cs typeface="Times New Roman" pitchFamily="18" charset="0"/>
              </a:rPr>
              <a:t>, у которого несколько раньше училась Софья Ковалевская. В 1872 году после смерти мужа Елизавета Федоровна уехала учиться в </a:t>
            </a:r>
            <a:r>
              <a:rPr lang="ru-RU" sz="1400" dirty="0" err="1">
                <a:solidFill>
                  <a:schemeClr val="tx1"/>
                </a:solidFill>
                <a:latin typeface="Times New Roman" pitchFamily="18" charset="0"/>
                <a:cs typeface="Times New Roman" pitchFamily="18" charset="0"/>
              </a:rPr>
              <a:t>Цюрихский</a:t>
            </a:r>
            <a:r>
              <a:rPr lang="ru-RU" sz="1400" dirty="0">
                <a:solidFill>
                  <a:schemeClr val="tx1"/>
                </a:solidFill>
                <a:latin typeface="Times New Roman" pitchFamily="18" charset="0"/>
                <a:cs typeface="Times New Roman" pitchFamily="18" charset="0"/>
              </a:rPr>
              <a:t> университет. В Цюрихе Елизавета Федоровна познакомилась с С. </a:t>
            </a:r>
            <a:r>
              <a:rPr lang="ru-RU" sz="1400" dirty="0" err="1">
                <a:solidFill>
                  <a:schemeClr val="tx1"/>
                </a:solidFill>
                <a:latin typeface="Times New Roman" pitchFamily="18" charset="0"/>
                <a:cs typeface="Times New Roman" pitchFamily="18" charset="0"/>
              </a:rPr>
              <a:t>Ковалевкой</a:t>
            </a:r>
            <a:r>
              <a:rPr lang="ru-RU" sz="1400" dirty="0">
                <a:solidFill>
                  <a:schemeClr val="tx1"/>
                </a:solidFill>
                <a:latin typeface="Times New Roman" pitchFamily="18" charset="0"/>
                <a:cs typeface="Times New Roman" pitchFamily="18" charset="0"/>
              </a:rPr>
              <a:t>, и это знакомство положило начало их трогательной дружбе.</a:t>
            </a:r>
          </a:p>
        </p:txBody>
      </p:sp>
      <p:pic>
        <p:nvPicPr>
          <p:cNvPr id="6" name="Рисунок 5" descr="175493-elizaveta-fedorovna-litvinova-sofya-kovalevskaya-zhenschina-matematik.jpg"/>
          <p:cNvPicPr>
            <a:picLocks noChangeAspect="1"/>
          </p:cNvPicPr>
          <p:nvPr/>
        </p:nvPicPr>
        <p:blipFill>
          <a:blip r:embed="rId2" cstate="print">
            <a:clrChange>
              <a:clrFrom>
                <a:srgbClr val="FFFFFF"/>
              </a:clrFrom>
              <a:clrTo>
                <a:srgbClr val="FFFFFF">
                  <a:alpha val="0"/>
                </a:srgbClr>
              </a:clrTo>
            </a:clrChange>
          </a:blip>
          <a:stretch>
            <a:fillRect/>
          </a:stretch>
        </p:blipFill>
        <p:spPr>
          <a:xfrm>
            <a:off x="6228184" y="3356992"/>
            <a:ext cx="2448272" cy="3104318"/>
          </a:xfrm>
          <a:prstGeom prst="rect">
            <a:avLst/>
          </a:prstGeom>
        </p:spPr>
      </p:pic>
      <p:sp>
        <p:nvSpPr>
          <p:cNvPr id="7" name="TextBox 6"/>
          <p:cNvSpPr txBox="1"/>
          <p:nvPr/>
        </p:nvSpPr>
        <p:spPr>
          <a:xfrm>
            <a:off x="6732240" y="6488668"/>
            <a:ext cx="2664296" cy="369332"/>
          </a:xfrm>
          <a:prstGeom prst="rect">
            <a:avLst/>
          </a:prstGeom>
          <a:noFill/>
        </p:spPr>
        <p:txBody>
          <a:bodyPr wrap="square" rtlCol="0">
            <a:spAutoFit/>
          </a:bodyPr>
          <a:lstStyle/>
          <a:p>
            <a:r>
              <a:rPr lang="ru-RU" dirty="0">
                <a:latin typeface="Times New Roman" pitchFamily="18" charset="0"/>
                <a:cs typeface="Times New Roman" pitchFamily="18" charset="0"/>
              </a:rPr>
              <a:t>С.В. Ковалевская</a:t>
            </a:r>
          </a:p>
        </p:txBody>
      </p:sp>
      <p:pic>
        <p:nvPicPr>
          <p:cNvPr id="8" name="Рисунок 7" descr="литвинова.jpg"/>
          <p:cNvPicPr>
            <a:picLocks noChangeAspect="1"/>
          </p:cNvPicPr>
          <p:nvPr/>
        </p:nvPicPr>
        <p:blipFill>
          <a:blip r:embed="rId3" cstate="print"/>
          <a:stretch>
            <a:fillRect/>
          </a:stretch>
        </p:blipFill>
        <p:spPr>
          <a:xfrm>
            <a:off x="395536" y="3501008"/>
            <a:ext cx="2123910" cy="2880320"/>
          </a:xfrm>
          <a:prstGeom prst="rect">
            <a:avLst/>
          </a:prstGeom>
        </p:spPr>
      </p:pic>
      <p:sp>
        <p:nvSpPr>
          <p:cNvPr id="9" name="TextBox 8"/>
          <p:cNvSpPr txBox="1"/>
          <p:nvPr/>
        </p:nvSpPr>
        <p:spPr>
          <a:xfrm>
            <a:off x="467544" y="6488668"/>
            <a:ext cx="1944216" cy="369332"/>
          </a:xfrm>
          <a:prstGeom prst="rect">
            <a:avLst/>
          </a:prstGeom>
          <a:noFill/>
        </p:spPr>
        <p:txBody>
          <a:bodyPr wrap="square" rtlCol="0">
            <a:spAutoFit/>
          </a:bodyPr>
          <a:lstStyle/>
          <a:p>
            <a:r>
              <a:rPr lang="ru-RU" dirty="0">
                <a:latin typeface="Times New Roman" pitchFamily="18" charset="0"/>
                <a:cs typeface="Times New Roman" pitchFamily="18" charset="0"/>
              </a:rPr>
              <a:t>Е.Ф. Литвинова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dirty="0">
                <a:latin typeface="Times New Roman" pitchFamily="18" charset="0"/>
                <a:cs typeface="Times New Roman" pitchFamily="18" charset="0"/>
              </a:rPr>
              <a:t>Деятельность в Бернском университете</a:t>
            </a:r>
          </a:p>
        </p:txBody>
      </p:sp>
      <p:sp>
        <p:nvSpPr>
          <p:cNvPr id="3" name="Содержимое 2"/>
          <p:cNvSpPr>
            <a:spLocks noGrp="1"/>
          </p:cNvSpPr>
          <p:nvPr>
            <p:ph idx="1"/>
          </p:nvPr>
        </p:nvSpPr>
        <p:spPr/>
        <p:txBody>
          <a:bodyPr/>
          <a:lstStyle/>
          <a:p>
            <a:pPr>
              <a:buNone/>
            </a:pPr>
            <a:r>
              <a:rPr lang="ru-RU" sz="1400" dirty="0">
                <a:latin typeface="Times New Roman" pitchFamily="18" charset="0"/>
                <a:cs typeface="Times New Roman" pitchFamily="18" charset="0"/>
              </a:rPr>
              <a:t>В 1876 году Литвинова окончила университет. В 1878 году она защитила в Бернском университете</a:t>
            </a:r>
          </a:p>
          <a:p>
            <a:pPr>
              <a:buNone/>
            </a:pPr>
            <a:r>
              <a:rPr lang="ru-RU" sz="1400" dirty="0">
                <a:latin typeface="Times New Roman" pitchFamily="18" charset="0"/>
                <a:cs typeface="Times New Roman" pitchFamily="18" charset="0"/>
              </a:rPr>
              <a:t>диссертацию по теории функций и получила диплом доктора математики, философии и минералогии.</a:t>
            </a:r>
          </a:p>
          <a:p>
            <a:pPr>
              <a:buNone/>
            </a:pPr>
            <a:r>
              <a:rPr lang="ru-RU" sz="1400" dirty="0">
                <a:latin typeface="Times New Roman" pitchFamily="18" charset="0"/>
                <a:cs typeface="Times New Roman" pitchFamily="18" charset="0"/>
              </a:rPr>
              <a:t> И теперь могла бы стать преподавателем в высшей школе, к чему так стремилась. </a:t>
            </a:r>
          </a:p>
          <a:p>
            <a:pPr>
              <a:buNone/>
            </a:pPr>
            <a:endParaRPr lang="ru-RU" sz="1400" dirty="0">
              <a:latin typeface="Times New Roman" pitchFamily="18" charset="0"/>
              <a:cs typeface="Times New Roman" pitchFamily="18" charset="0"/>
            </a:endParaRPr>
          </a:p>
        </p:txBody>
      </p:sp>
      <p:pic>
        <p:nvPicPr>
          <p:cNvPr id="1026" name="Picture 2" descr="https://avatars.mds.yandex.net/get-altay/1363278/2a00000165d67261f4cca0b12f2cb490b202/XXL"/>
          <p:cNvPicPr>
            <a:picLocks noChangeAspect="1" noChangeArrowheads="1"/>
          </p:cNvPicPr>
          <p:nvPr/>
        </p:nvPicPr>
        <p:blipFill>
          <a:blip r:embed="rId2" cstate="print"/>
          <a:srcRect/>
          <a:stretch>
            <a:fillRect/>
          </a:stretch>
        </p:blipFill>
        <p:spPr bwMode="auto">
          <a:xfrm>
            <a:off x="4427984" y="3717032"/>
            <a:ext cx="4385795" cy="2304256"/>
          </a:xfrm>
          <a:prstGeom prst="rect">
            <a:avLst/>
          </a:prstGeom>
          <a:noFill/>
        </p:spPr>
      </p:pic>
      <p:sp>
        <p:nvSpPr>
          <p:cNvPr id="6" name="TextBox 5"/>
          <p:cNvSpPr txBox="1"/>
          <p:nvPr/>
        </p:nvSpPr>
        <p:spPr>
          <a:xfrm>
            <a:off x="4427984" y="6093296"/>
            <a:ext cx="4464496" cy="369332"/>
          </a:xfrm>
          <a:prstGeom prst="rect">
            <a:avLst/>
          </a:prstGeom>
          <a:noFill/>
        </p:spPr>
        <p:txBody>
          <a:bodyPr wrap="square" rtlCol="0">
            <a:spAutoFit/>
          </a:bodyPr>
          <a:lstStyle/>
          <a:p>
            <a:pPr algn="ctr"/>
            <a:r>
              <a:rPr lang="ru-RU" dirty="0">
                <a:latin typeface="Times New Roman" pitchFamily="18" charset="0"/>
                <a:cs typeface="Times New Roman" pitchFamily="18" charset="0"/>
              </a:rPr>
              <a:t>Бернский университет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itchFamily="18" charset="0"/>
                <a:cs typeface="Times New Roman" pitchFamily="18" charset="0"/>
              </a:rPr>
              <a:t>Преподавание</a:t>
            </a:r>
            <a:r>
              <a:rPr lang="en-US" sz="4000" dirty="0">
                <a:latin typeface="Times New Roman" pitchFamily="18" charset="0"/>
                <a:cs typeface="Times New Roman" pitchFamily="18" charset="0"/>
              </a:rPr>
              <a:t> </a:t>
            </a:r>
            <a:r>
              <a:rPr lang="ru-RU" sz="4000" dirty="0">
                <a:latin typeface="Times New Roman" pitchFamily="18" charset="0"/>
                <a:cs typeface="Times New Roman" pitchFamily="18" charset="0"/>
              </a:rPr>
              <a:t>в русской гимназии </a:t>
            </a:r>
          </a:p>
        </p:txBody>
      </p:sp>
      <p:sp>
        <p:nvSpPr>
          <p:cNvPr id="3" name="Содержимое 2"/>
          <p:cNvSpPr>
            <a:spLocks noGrp="1"/>
          </p:cNvSpPr>
          <p:nvPr>
            <p:ph idx="1"/>
          </p:nvPr>
        </p:nvSpPr>
        <p:spPr/>
        <p:txBody>
          <a:bodyPr>
            <a:normAutofit/>
          </a:bodyPr>
          <a:lstStyle/>
          <a:p>
            <a:r>
              <a:rPr lang="ru-RU" sz="1400" dirty="0">
                <a:latin typeface="Times New Roman" pitchFamily="18" charset="0"/>
                <a:cs typeface="Times New Roman" pitchFamily="18" charset="0"/>
              </a:rPr>
              <a:t>По возвращении в Россию Елизавете Федоровне с большим трудом удалось устроиться учительницей арифметики в младших классах гимназии А. Оболенской в Петербурге. </a:t>
            </a:r>
          </a:p>
          <a:p>
            <a:r>
              <a:rPr lang="ru-RU" sz="1400" dirty="0">
                <a:latin typeface="Times New Roman" pitchFamily="18" charset="0"/>
                <a:cs typeface="Times New Roman" pitchFamily="18" charset="0"/>
              </a:rPr>
              <a:t>Только в 1887 году за выдающиеся педагогические заслуги она была допущена к преподаванию математики в старших классах гимназии. Елизавета Федоровна Литвинова была первой женщиной в России, преподающей математику в старших классах гимназии (но все же внештатной и без права выслуги лет). Оставаясь учителем средней школы, Е. Литвинова благодаря большому педагогическому таланту скоро выдвинулась и стала одним из ведущих преподавателей России.</a:t>
            </a:r>
          </a:p>
          <a:p>
            <a:pPr>
              <a:buNone/>
            </a:pPr>
            <a:endParaRPr lang="ru-RU" sz="1400" dirty="0">
              <a:latin typeface="Times New Roman" pitchFamily="18" charset="0"/>
              <a:cs typeface="Times New Roman" pitchFamily="18" charset="0"/>
            </a:endParaRPr>
          </a:p>
        </p:txBody>
      </p:sp>
      <p:pic>
        <p:nvPicPr>
          <p:cNvPr id="4" name="Рисунок 3" descr="photo1.jpg"/>
          <p:cNvPicPr>
            <a:picLocks noChangeAspect="1"/>
          </p:cNvPicPr>
          <p:nvPr/>
        </p:nvPicPr>
        <p:blipFill>
          <a:blip r:embed="rId2" cstate="print"/>
          <a:stretch>
            <a:fillRect/>
          </a:stretch>
        </p:blipFill>
        <p:spPr>
          <a:xfrm>
            <a:off x="6012160" y="3356992"/>
            <a:ext cx="2704789" cy="31250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itchFamily="18" charset="0"/>
                <a:cs typeface="Times New Roman" pitchFamily="18" charset="0"/>
              </a:rPr>
              <a:t>Литературная деятельность </a:t>
            </a:r>
          </a:p>
        </p:txBody>
      </p:sp>
      <p:sp>
        <p:nvSpPr>
          <p:cNvPr id="3" name="Содержимое 2"/>
          <p:cNvSpPr>
            <a:spLocks noGrp="1"/>
          </p:cNvSpPr>
          <p:nvPr>
            <p:ph idx="1"/>
          </p:nvPr>
        </p:nvSpPr>
        <p:spPr>
          <a:xfrm>
            <a:off x="467544" y="1340768"/>
            <a:ext cx="8229600" cy="4525963"/>
          </a:xfrm>
        </p:spPr>
        <p:txBody>
          <a:bodyPr>
            <a:normAutofit/>
          </a:bodyPr>
          <a:lstStyle/>
          <a:p>
            <a:r>
              <a:rPr lang="ru-RU" sz="1400" dirty="0">
                <a:latin typeface="Times New Roman" pitchFamily="18" charset="0"/>
                <a:cs typeface="Times New Roman" pitchFamily="18" charset="0"/>
              </a:rPr>
              <a:t>Е. Литвинова вела разностороннюю литературную деятельность. Ей принадлежит несколько математических работ. Педагогические вопросам она посвятила свыше 70 журнальных статей. Написала биографии С. В. Ковалевской, В. Я. Струве, Н. И. Лобачевского, Л. Л. Эйлера, П. С. Лапласа, Ж. Д. </a:t>
            </a:r>
            <a:r>
              <a:rPr lang="ru-RU" sz="1400" dirty="0" err="1">
                <a:latin typeface="Times New Roman" pitchFamily="18" charset="0"/>
                <a:cs typeface="Times New Roman" pitchFamily="18" charset="0"/>
              </a:rPr>
              <a:t>д’Амблера</a:t>
            </a:r>
            <a:r>
              <a:rPr lang="ru-RU" sz="1400" dirty="0">
                <a:latin typeface="Times New Roman" pitchFamily="18" charset="0"/>
                <a:cs typeface="Times New Roman" pitchFamily="18" charset="0"/>
              </a:rPr>
              <a:t>, которые вышли в издании Павленкова.</a:t>
            </a:r>
          </a:p>
          <a:p>
            <a:r>
              <a:rPr lang="ru-RU" sz="1400" dirty="0">
                <a:latin typeface="Times New Roman" pitchFamily="18" charset="0"/>
                <a:cs typeface="Times New Roman" pitchFamily="18" charset="0"/>
              </a:rPr>
              <a:t>Ею написано одиннадцать рецензий на выходившие в свет учебники математики для средней школы. В 1882 году она первая дала положительный отзыв об «Элементарной алгебре» А. П. Киселева.</a:t>
            </a:r>
          </a:p>
          <a:p>
            <a:r>
              <a:rPr lang="ru-RU" sz="1400" dirty="0">
                <a:latin typeface="Times New Roman" pitchFamily="18" charset="0"/>
                <a:cs typeface="Times New Roman" pitchFamily="18" charset="0"/>
              </a:rPr>
              <a:t>Е. Литвинова была членом Санкт-Петербургского математического общества.</a:t>
            </a:r>
          </a:p>
        </p:txBody>
      </p:sp>
      <p:pic>
        <p:nvPicPr>
          <p:cNvPr id="15362" name="Picture 2" descr="https://cdn2.img.sputnik.tj/images/103031/25/1030312565.jpg"/>
          <p:cNvPicPr>
            <a:picLocks noChangeAspect="1" noChangeArrowheads="1"/>
          </p:cNvPicPr>
          <p:nvPr/>
        </p:nvPicPr>
        <p:blipFill>
          <a:blip r:embed="rId2" cstate="print"/>
          <a:srcRect/>
          <a:stretch>
            <a:fillRect/>
          </a:stretch>
        </p:blipFill>
        <p:spPr bwMode="auto">
          <a:xfrm>
            <a:off x="5940152" y="3068960"/>
            <a:ext cx="2593668" cy="3172714"/>
          </a:xfrm>
          <a:prstGeom prst="rect">
            <a:avLst/>
          </a:prstGeom>
          <a:noFill/>
        </p:spPr>
      </p:pic>
      <p:sp>
        <p:nvSpPr>
          <p:cNvPr id="5" name="TextBox 4"/>
          <p:cNvSpPr txBox="1"/>
          <p:nvPr/>
        </p:nvSpPr>
        <p:spPr>
          <a:xfrm>
            <a:off x="5940152" y="6381328"/>
            <a:ext cx="2592288" cy="369332"/>
          </a:xfrm>
          <a:prstGeom prst="rect">
            <a:avLst/>
          </a:prstGeom>
          <a:noFill/>
        </p:spPr>
        <p:txBody>
          <a:bodyPr wrap="square" rtlCol="0">
            <a:spAutoFit/>
          </a:bodyPr>
          <a:lstStyle/>
          <a:p>
            <a:pPr algn="ctr"/>
            <a:r>
              <a:rPr lang="ru-RU" dirty="0"/>
              <a:t>Н.И.  Лобачевский</a:t>
            </a:r>
          </a:p>
        </p:txBody>
      </p:sp>
      <p:pic>
        <p:nvPicPr>
          <p:cNvPr id="15364" name="Picture 4" descr="https://upload.wikimedia.org/wikipedia/commons/0/00/FGW_Struve.jpg"/>
          <p:cNvPicPr>
            <a:picLocks noChangeAspect="1" noChangeArrowheads="1"/>
          </p:cNvPicPr>
          <p:nvPr/>
        </p:nvPicPr>
        <p:blipFill>
          <a:blip r:embed="rId3" cstate="print">
            <a:clrChange>
              <a:clrFrom>
                <a:srgbClr val="E9E9E9"/>
              </a:clrFrom>
              <a:clrTo>
                <a:srgbClr val="E9E9E9">
                  <a:alpha val="0"/>
                </a:srgbClr>
              </a:clrTo>
            </a:clrChange>
          </a:blip>
          <a:srcRect/>
          <a:stretch>
            <a:fillRect/>
          </a:stretch>
        </p:blipFill>
        <p:spPr bwMode="auto">
          <a:xfrm>
            <a:off x="611560" y="3068960"/>
            <a:ext cx="2816620" cy="3240360"/>
          </a:xfrm>
          <a:prstGeom prst="rect">
            <a:avLst/>
          </a:prstGeom>
          <a:noFill/>
        </p:spPr>
      </p:pic>
      <p:sp>
        <p:nvSpPr>
          <p:cNvPr id="7" name="TextBox 6"/>
          <p:cNvSpPr txBox="1"/>
          <p:nvPr/>
        </p:nvSpPr>
        <p:spPr>
          <a:xfrm>
            <a:off x="611560" y="6309320"/>
            <a:ext cx="2952328" cy="369332"/>
          </a:xfrm>
          <a:prstGeom prst="rect">
            <a:avLst/>
          </a:prstGeom>
          <a:noFill/>
        </p:spPr>
        <p:txBody>
          <a:bodyPr wrap="square" rtlCol="0">
            <a:spAutoFit/>
          </a:bodyPr>
          <a:lstStyle/>
          <a:p>
            <a:pPr algn="ctr"/>
            <a:r>
              <a:rPr lang="ru-RU" dirty="0"/>
              <a:t>В.Я. Струве</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itchFamily="18" charset="0"/>
                <a:cs typeface="Times New Roman" pitchFamily="18" charset="0"/>
              </a:rPr>
              <a:t>Международные отношения</a:t>
            </a:r>
          </a:p>
        </p:txBody>
      </p:sp>
      <p:sp>
        <p:nvSpPr>
          <p:cNvPr id="3" name="Содержимое 2"/>
          <p:cNvSpPr>
            <a:spLocks noGrp="1"/>
          </p:cNvSpPr>
          <p:nvPr>
            <p:ph idx="1"/>
          </p:nvPr>
        </p:nvSpPr>
        <p:spPr/>
        <p:txBody>
          <a:bodyPr>
            <a:normAutofit/>
          </a:bodyPr>
          <a:lstStyle/>
          <a:p>
            <a:r>
              <a:rPr lang="ru-RU" sz="1400" dirty="0">
                <a:latin typeface="Times New Roman" pitchFamily="18" charset="0"/>
                <a:cs typeface="Times New Roman" pitchFamily="18" charset="0"/>
              </a:rPr>
              <a:t>В 1897 году она представляла русских женщин на международном женском конгрессе в Брюсселе, а в 1911 году была командирована во Францию и Германию для ознакомления с поставкою преподавания геометрии в средней школе.</a:t>
            </a:r>
          </a:p>
        </p:txBody>
      </p:sp>
      <p:pic>
        <p:nvPicPr>
          <p:cNvPr id="4" name="Рисунок 3" descr="марка.jpg"/>
          <p:cNvPicPr>
            <a:picLocks noChangeAspect="1"/>
          </p:cNvPicPr>
          <p:nvPr/>
        </p:nvPicPr>
        <p:blipFill>
          <a:blip r:embed="rId2" cstate="print">
            <a:clrChange>
              <a:clrFrom>
                <a:srgbClr val="2B2A32"/>
              </a:clrFrom>
              <a:clrTo>
                <a:srgbClr val="2B2A32">
                  <a:alpha val="0"/>
                </a:srgbClr>
              </a:clrTo>
            </a:clrChange>
          </a:blip>
          <a:stretch>
            <a:fillRect/>
          </a:stretch>
        </p:blipFill>
        <p:spPr>
          <a:xfrm>
            <a:off x="4572000" y="2924944"/>
            <a:ext cx="4104456" cy="3082129"/>
          </a:xfrm>
          <a:prstGeom prst="rect">
            <a:avLst/>
          </a:prstGeom>
        </p:spPr>
      </p:pic>
      <p:sp>
        <p:nvSpPr>
          <p:cNvPr id="5" name="TextBox 4"/>
          <p:cNvSpPr txBox="1"/>
          <p:nvPr/>
        </p:nvSpPr>
        <p:spPr>
          <a:xfrm>
            <a:off x="4535488" y="6021288"/>
            <a:ext cx="4608512" cy="646331"/>
          </a:xfrm>
          <a:prstGeom prst="rect">
            <a:avLst/>
          </a:prstGeom>
          <a:noFill/>
        </p:spPr>
        <p:txBody>
          <a:bodyPr wrap="square" rtlCol="0">
            <a:spAutoFit/>
          </a:bodyPr>
          <a:lstStyle/>
          <a:p>
            <a:r>
              <a:rPr lang="ru-RU" dirty="0">
                <a:latin typeface="Times New Roman" pitchFamily="18" charset="0"/>
                <a:cs typeface="Times New Roman" pitchFamily="18" charset="0"/>
              </a:rPr>
              <a:t>Марка, посвящённая Международной выставки в Брюсселе, 1897</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463</Words>
  <Application>Microsoft Office PowerPoint</Application>
  <PresentationFormat>Экран (4:3)</PresentationFormat>
  <Paragraphs>27</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Times New Roman</vt:lpstr>
      <vt:lpstr>Тема Office</vt:lpstr>
      <vt:lpstr>Жизнь знаменитых людей</vt:lpstr>
      <vt:lpstr>Елизавета Фёдоровна Литвинова</vt:lpstr>
      <vt:lpstr>Деятельность в Бернском университете</vt:lpstr>
      <vt:lpstr>Преподавание в русской гимназии </vt:lpstr>
      <vt:lpstr>Литературная деятельность </vt:lpstr>
      <vt:lpstr>Международные отношения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Елизавета Фёдоровна Литвинова</dc:title>
  <dc:creator>Натали</dc:creator>
  <cp:lastModifiedBy>Наталья</cp:lastModifiedBy>
  <cp:revision>11</cp:revision>
  <dcterms:created xsi:type="dcterms:W3CDTF">2020-02-02T15:20:56Z</dcterms:created>
  <dcterms:modified xsi:type="dcterms:W3CDTF">2022-02-13T13:51:36Z</dcterms:modified>
</cp:coreProperties>
</file>