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9" r:id="rId3"/>
    <p:sldId id="271" r:id="rId4"/>
    <p:sldId id="260" r:id="rId5"/>
    <p:sldId id="261" r:id="rId6"/>
    <p:sldId id="264" r:id="rId7"/>
    <p:sldId id="262" r:id="rId8"/>
    <p:sldId id="263" r:id="rId9"/>
    <p:sldId id="265" r:id="rId10"/>
    <p:sldId id="266" r:id="rId11"/>
    <p:sldId id="267" r:id="rId12"/>
    <p:sldId id="268" r:id="rId13"/>
    <p:sldId id="270" r:id="rId14"/>
    <p:sldId id="258" r:id="rId15"/>
    <p:sldId id="272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Schoolbook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Schoolbook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Schoolbook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Schoolbook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Schoolbook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Schoolbook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Schoolbook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Schoolbook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Schoolbook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7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9C713F-CB7A-49BD-B90C-BB3E1471D8F4}" type="datetimeFigureOut">
              <a:rPr lang="ru-RU"/>
              <a:pPr>
                <a:defRPr/>
              </a:pPr>
              <a:t>20.01.2022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436994-7986-47D0-9BA6-2D2DE10F79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DB15E-3166-4EDB-809D-DCCB7C511707}" type="datetimeFigureOut">
              <a:rPr lang="ru-RU"/>
              <a:pPr>
                <a:defRPr/>
              </a:pPr>
              <a:t>20.01.2022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84FB33-D176-4B22-96F2-48BADAEBCE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E1CDB8-6A41-4588-83F2-61E2A74DF0A3}" type="datetimeFigureOut">
              <a:rPr lang="ru-RU"/>
              <a:pPr>
                <a:defRPr/>
              </a:pPr>
              <a:t>20.01.2022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EFE3D-2C42-40E6-93E6-822E2B662B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F80C3E8-A0BC-48D5-AE56-FC4C102C1D10}" type="datetimeFigureOut">
              <a:rPr lang="ru-RU"/>
              <a:pPr>
                <a:defRPr/>
              </a:pPr>
              <a:t>20.01.2022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4947EEC-734D-4D89-B0B1-F1EE925248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>
                <a:solidFill>
                  <a:srgbClr val="FFF39D"/>
                </a:solidFill>
              </a:defRPr>
            </a:lvl1pPr>
          </a:lstStyle>
          <a:p>
            <a:pPr>
              <a:defRPr/>
            </a:pPr>
            <a:fld id="{D83A004F-DF0F-49DF-B80F-9CEA03D30E60}" type="datetimeFigureOut">
              <a:rPr lang="ru-RU"/>
              <a:pPr>
                <a:defRPr/>
              </a:pPr>
              <a:t>20.01.2022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>
                <a:solidFill>
                  <a:srgbClr val="FFF39D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4D442-518C-438C-A22C-D20392D29F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494540-52A8-4C32-96C1-1CEB849D3897}" type="datetimeFigureOut">
              <a:rPr lang="ru-RU"/>
              <a:pPr>
                <a:defRPr/>
              </a:pPr>
              <a:t>20.01.2022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38757-C04C-4BF8-B5D4-732E9FD192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A389C-D018-4C64-A2DD-49AF0C9AF637}" type="datetimeFigureOut">
              <a:rPr lang="ru-RU"/>
              <a:pPr>
                <a:defRPr/>
              </a:pPr>
              <a:t>20.01.2022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4215D7-552C-424D-B2BA-0779F19BA9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57FBF0F-C54E-4FA9-A80B-93CC2EA38461}" type="datetimeFigureOut">
              <a:rPr lang="ru-RU"/>
              <a:pPr>
                <a:defRPr/>
              </a:pPr>
              <a:t>20.01.2022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75D4837-5D83-4C49-9FE2-F76E060BB7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60510-CD6F-44CF-9E85-1AC276275CF8}" type="datetimeFigureOut">
              <a:rPr lang="ru-RU"/>
              <a:pPr>
                <a:defRPr/>
              </a:pPr>
              <a:t>20.01.2022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3CFF6-B799-4973-A5CD-747162A162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7" name="Прямая соединительная линия 17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" name="Прямая соединительная линия 1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ая соединительная линия 2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D5473BD-6C49-4D1F-9E40-E3A8DA5E8A46}" type="datetimeFigureOut">
              <a:rPr lang="ru-RU"/>
              <a:pPr>
                <a:defRPr/>
              </a:pPr>
              <a:t>20.01.2022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8694713-541F-47D7-98E3-86A9C40BAF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ая соединительная линия 1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я соединительная линия 1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1" name="Прямая соединительная линия 23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8486948-E05A-4E8F-B6D9-09A53CA2602D}" type="datetimeFigureOut">
              <a:rPr lang="ru-RU"/>
              <a:pPr>
                <a:defRPr/>
              </a:pPr>
              <a:t>20.01.2022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14B172E-389C-4992-9AE4-6C4B52B9FB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575F6D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91B0F04-499A-4D2A-B346-E7F178C71801}" type="datetimeFigureOut">
              <a:rPr lang="ru-RU"/>
              <a:pPr>
                <a:defRPr/>
              </a:pPr>
              <a:t>20.01.2022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575F6D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32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34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10107E9-C50D-40B6-A39F-1C75F4A4FA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78" r:id="rId4"/>
    <p:sldLayoutId id="2147483679" r:id="rId5"/>
    <p:sldLayoutId id="2147483686" r:id="rId6"/>
    <p:sldLayoutId id="2147483680" r:id="rId7"/>
    <p:sldLayoutId id="2147483687" r:id="rId8"/>
    <p:sldLayoutId id="2147483688" r:id="rId9"/>
    <p:sldLayoutId id="2147483681" r:id="rId10"/>
    <p:sldLayoutId id="214748368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38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 dirty="0" smtClean="0"/>
              <a:t>Файловый </a:t>
            </a:r>
            <a:r>
              <a:rPr lang="ru-RU" i="1" dirty="0"/>
              <a:t>тип </a:t>
            </a:r>
            <a:r>
              <a:rPr lang="ru-RU" i="1" dirty="0" smtClean="0"/>
              <a:t>данных в Паскале</a:t>
            </a:r>
            <a:endParaRPr lang="ru-RU" dirty="0"/>
          </a:p>
        </p:txBody>
      </p:sp>
      <p:sp>
        <p:nvSpPr>
          <p:cNvPr id="819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5003800"/>
            <a:ext cx="6172200" cy="13716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ольник 1"/>
          <p:cNvSpPr>
            <a:spLocks noChangeArrowheads="1"/>
          </p:cNvSpPr>
          <p:nvPr/>
        </p:nvSpPr>
        <p:spPr bwMode="auto">
          <a:xfrm>
            <a:off x="467544" y="476250"/>
            <a:ext cx="8281169" cy="6709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 smtClean="0"/>
              <a:t>Функция </a:t>
            </a:r>
            <a:r>
              <a:rPr lang="ru-RU" sz="2400" dirty="0"/>
              <a:t>признак конца файла</a:t>
            </a:r>
          </a:p>
          <a:p>
            <a:endParaRPr lang="en-US" sz="2400" dirty="0"/>
          </a:p>
          <a:p>
            <a:r>
              <a:rPr lang="ru-RU" sz="2800" b="1" dirty="0"/>
              <a:t>EOF(</a:t>
            </a:r>
            <a:r>
              <a:rPr lang="ru-RU" sz="2800" b="1" dirty="0" err="1"/>
              <a:t>f</a:t>
            </a:r>
            <a:r>
              <a:rPr lang="ru-RU" sz="2800" b="1" dirty="0"/>
              <a:t>): </a:t>
            </a:r>
            <a:r>
              <a:rPr lang="ru-RU" sz="2800" b="1" dirty="0" err="1"/>
              <a:t>boolean</a:t>
            </a:r>
            <a:endParaRPr lang="ru-RU" sz="2800" b="1" dirty="0"/>
          </a:p>
          <a:p>
            <a:endParaRPr lang="ru-RU" sz="2800" b="1" dirty="0"/>
          </a:p>
          <a:p>
            <a:r>
              <a:rPr lang="ru-RU" sz="2400" dirty="0"/>
              <a:t> возвращает значение TRUE, когда при чтении достигнут конец файла.</a:t>
            </a:r>
            <a:endParaRPr lang="en-US" sz="2400" dirty="0"/>
          </a:p>
          <a:p>
            <a:r>
              <a:rPr lang="ru-RU" sz="2400" dirty="0"/>
              <a:t> Это означает, что уже прочитан последний элемент в файле или файл после открытия оказался пуст.</a:t>
            </a:r>
          </a:p>
          <a:p>
            <a:endParaRPr lang="ru-RU" sz="2400" dirty="0"/>
          </a:p>
          <a:p>
            <a:r>
              <a:rPr lang="ru-RU" sz="2400" dirty="0"/>
              <a:t>Используется цикл</a:t>
            </a:r>
          </a:p>
          <a:p>
            <a:endParaRPr lang="ru-RU" sz="2000" dirty="0" smtClean="0"/>
          </a:p>
          <a:p>
            <a:r>
              <a:rPr lang="en-US" sz="2800" b="1" dirty="0"/>
              <a:t>While</a:t>
            </a:r>
            <a:r>
              <a:rPr lang="ru-RU" sz="2800" b="1" dirty="0"/>
              <a:t> </a:t>
            </a:r>
            <a:r>
              <a:rPr lang="ru-RU" sz="2800" b="1" dirty="0" err="1"/>
              <a:t>not</a:t>
            </a:r>
            <a:r>
              <a:rPr lang="ru-RU" sz="2800" b="1" dirty="0"/>
              <a:t> </a:t>
            </a:r>
            <a:r>
              <a:rPr lang="ru-RU" sz="2800" b="1" dirty="0" smtClean="0"/>
              <a:t>EOF </a:t>
            </a:r>
            <a:r>
              <a:rPr lang="ru-RU" sz="2800" b="1" dirty="0" smtClean="0"/>
              <a:t>(</a:t>
            </a:r>
            <a:r>
              <a:rPr lang="ru-RU" sz="2800" b="1" dirty="0" err="1"/>
              <a:t>f</a:t>
            </a:r>
            <a:r>
              <a:rPr lang="ru-RU" sz="2800" b="1" dirty="0"/>
              <a:t>) </a:t>
            </a:r>
            <a:r>
              <a:rPr lang="en-US" sz="2800" b="1" dirty="0"/>
              <a:t>do</a:t>
            </a:r>
          </a:p>
          <a:p>
            <a:endParaRPr lang="ru-RU" sz="2400" dirty="0"/>
          </a:p>
          <a:p>
            <a:r>
              <a:rPr lang="ru-RU" sz="2400" dirty="0" smtClean="0"/>
              <a:t>Чтение </a:t>
            </a:r>
            <a:r>
              <a:rPr lang="ru-RU" sz="2400" dirty="0"/>
              <a:t>данных из файла продолжается до тех пор, пока не будет достигнут конец файла. </a:t>
            </a:r>
            <a:endParaRPr lang="en-US" sz="2400" dirty="0"/>
          </a:p>
          <a:p>
            <a:endParaRPr lang="ru-RU" sz="2400" dirty="0"/>
          </a:p>
          <a:p>
            <a:endParaRPr lang="en-US" sz="2400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1"/>
          <p:cNvSpPr>
            <a:spLocks noChangeArrowheads="1"/>
          </p:cNvSpPr>
          <p:nvPr/>
        </p:nvSpPr>
        <p:spPr bwMode="auto">
          <a:xfrm>
            <a:off x="468313" y="908050"/>
            <a:ext cx="8135937" cy="489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Функция признак конца </a:t>
            </a:r>
            <a:r>
              <a:rPr lang="en-US" sz="2400"/>
              <a:t>c</a:t>
            </a:r>
            <a:r>
              <a:rPr lang="ru-RU" sz="2400"/>
              <a:t>троки</a:t>
            </a:r>
          </a:p>
          <a:p>
            <a:endParaRPr lang="en-US" sz="2400"/>
          </a:p>
          <a:p>
            <a:r>
              <a:rPr lang="ru-RU" sz="2800" b="1"/>
              <a:t>EO</a:t>
            </a:r>
            <a:r>
              <a:rPr lang="en-US" sz="2800" b="1"/>
              <a:t>LN</a:t>
            </a:r>
            <a:r>
              <a:rPr lang="ru-RU" sz="2800" b="1"/>
              <a:t>(f): boolean</a:t>
            </a:r>
          </a:p>
          <a:p>
            <a:endParaRPr lang="ru-RU" sz="2800" b="1"/>
          </a:p>
          <a:p>
            <a:r>
              <a:rPr lang="ru-RU" sz="2400"/>
              <a:t>возвращает значение TRUE, когда при чтении достигнут конец строки, и значение  FALSE, если  конец строки не достигнут.</a:t>
            </a:r>
            <a:r>
              <a:rPr lang="en-US" sz="2400"/>
              <a:t> </a:t>
            </a:r>
          </a:p>
          <a:p>
            <a:endParaRPr lang="en-US" sz="2400"/>
          </a:p>
          <a:p>
            <a:r>
              <a:rPr lang="ru-RU" sz="2400"/>
              <a:t>Используется цикл</a:t>
            </a:r>
          </a:p>
          <a:p>
            <a:endParaRPr lang="ru-RU" sz="2400"/>
          </a:p>
          <a:p>
            <a:r>
              <a:rPr lang="en-US" sz="2800" b="1"/>
              <a:t>While</a:t>
            </a:r>
            <a:r>
              <a:rPr lang="ru-RU" sz="2800" b="1"/>
              <a:t> not EO</a:t>
            </a:r>
            <a:r>
              <a:rPr lang="en-US" sz="2800" b="1"/>
              <a:t>LN</a:t>
            </a:r>
            <a:r>
              <a:rPr lang="ru-RU" sz="2800" b="1"/>
              <a:t>(f) </a:t>
            </a:r>
            <a:r>
              <a:rPr lang="en-US" sz="2800" b="1"/>
              <a:t>do</a:t>
            </a:r>
          </a:p>
          <a:p>
            <a:endParaRPr lang="ru-RU"/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Прямоугольник 1"/>
          <p:cNvSpPr>
            <a:spLocks noChangeArrowheads="1"/>
          </p:cNvSpPr>
          <p:nvPr/>
        </p:nvSpPr>
        <p:spPr bwMode="auto">
          <a:xfrm>
            <a:off x="395288" y="1700808"/>
            <a:ext cx="8137525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 smtClean="0"/>
              <a:t>В </a:t>
            </a:r>
            <a:r>
              <a:rPr lang="ru-RU" sz="2400" dirty="0"/>
              <a:t>файле записаны целые числа по строкам. Для каждой строки подсчитать количество </a:t>
            </a:r>
            <a:r>
              <a:rPr lang="ru-RU" sz="2400" dirty="0" smtClean="0"/>
              <a:t>чисел.</a:t>
            </a:r>
            <a:endParaRPr lang="ru-RU" sz="2400" dirty="0"/>
          </a:p>
          <a:p>
            <a:endParaRPr lang="en-US" sz="2400" dirty="0"/>
          </a:p>
          <a:p>
            <a:pPr>
              <a:lnSpc>
                <a:spcPct val="150000"/>
              </a:lnSpc>
            </a:pPr>
            <a:r>
              <a:rPr lang="en-US" sz="2400" dirty="0"/>
              <a:t>Program ex_1;</a:t>
            </a:r>
          </a:p>
          <a:p>
            <a:pPr>
              <a:lnSpc>
                <a:spcPct val="150000"/>
              </a:lnSpc>
            </a:pPr>
            <a:r>
              <a:rPr lang="en-US" sz="2400" dirty="0" err="1"/>
              <a:t>Var</a:t>
            </a:r>
            <a:endParaRPr lang="en-US" sz="2400" dirty="0"/>
          </a:p>
          <a:p>
            <a:pPr>
              <a:lnSpc>
                <a:spcPct val="150000"/>
              </a:lnSpc>
            </a:pPr>
            <a:r>
              <a:rPr lang="en-US" sz="2400" dirty="0"/>
              <a:t> N,K : Integer</a:t>
            </a:r>
            <a:r>
              <a:rPr lang="en-US" sz="2400" dirty="0" smtClean="0"/>
              <a:t>;</a:t>
            </a:r>
            <a:r>
              <a:rPr lang="ru-RU" sz="2400" dirty="0" smtClean="0"/>
              <a:t> </a:t>
            </a:r>
            <a:r>
              <a:rPr lang="en-US" sz="2400" dirty="0" smtClean="0"/>
              <a:t> </a:t>
            </a:r>
            <a:r>
              <a:rPr lang="en-US" sz="2400" dirty="0"/>
              <a:t>F :Text;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Begin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 Assign(F,‘D:\BP\USER\10A\</a:t>
            </a:r>
            <a:r>
              <a:rPr lang="en-US" sz="2400" dirty="0" err="1"/>
              <a:t>familia</a:t>
            </a:r>
            <a:r>
              <a:rPr lang="en-US" sz="2400" dirty="0"/>
              <a:t>\chisla.pas'); </a:t>
            </a:r>
            <a:endParaRPr lang="ru-RU" sz="2400" dirty="0"/>
          </a:p>
          <a:p>
            <a:pPr>
              <a:lnSpc>
                <a:spcPct val="150000"/>
              </a:lnSpc>
            </a:pPr>
            <a:r>
              <a:rPr lang="ru-RU" sz="2400" dirty="0"/>
              <a:t> </a:t>
            </a:r>
            <a:r>
              <a:rPr lang="en-US" sz="2400" dirty="0"/>
              <a:t>Reset(F);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</a:t>
            </a:r>
            <a:r>
              <a:rPr lang="en-US" dirty="0" smtClean="0"/>
              <a:t> </a:t>
            </a:r>
            <a:r>
              <a:rPr lang="ru-RU" dirty="0" smtClean="0"/>
              <a:t>программы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Прямоугольник 1"/>
          <p:cNvSpPr>
            <a:spLocks noChangeArrowheads="1"/>
          </p:cNvSpPr>
          <p:nvPr/>
        </p:nvSpPr>
        <p:spPr bwMode="auto">
          <a:xfrm>
            <a:off x="684212" y="188913"/>
            <a:ext cx="7704211" cy="7571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/>
              <a:t> While</a:t>
            </a:r>
            <a:r>
              <a:rPr lang="ru-RU" sz="2400" dirty="0" smtClean="0"/>
              <a:t> </a:t>
            </a:r>
            <a:r>
              <a:rPr lang="ru-RU" sz="2400" dirty="0" err="1"/>
              <a:t>not</a:t>
            </a:r>
            <a:r>
              <a:rPr lang="ru-RU" sz="2400" dirty="0"/>
              <a:t> </a:t>
            </a:r>
            <a:r>
              <a:rPr lang="en-US" sz="2400" dirty="0" smtClean="0"/>
              <a:t>EOF</a:t>
            </a:r>
            <a:r>
              <a:rPr lang="ru-RU" sz="2400" dirty="0" smtClean="0"/>
              <a:t>(</a:t>
            </a:r>
            <a:r>
              <a:rPr lang="ru-RU" sz="2400" dirty="0" err="1" smtClean="0"/>
              <a:t>f</a:t>
            </a:r>
            <a:r>
              <a:rPr lang="ru-RU" sz="2400" dirty="0"/>
              <a:t>) </a:t>
            </a:r>
            <a:r>
              <a:rPr lang="en-US" sz="2400" dirty="0"/>
              <a:t>do</a:t>
            </a:r>
          </a:p>
          <a:p>
            <a:pPr>
              <a:lnSpc>
                <a:spcPct val="150000"/>
              </a:lnSpc>
            </a:pPr>
            <a:r>
              <a:rPr lang="ru-RU" sz="2400" dirty="0"/>
              <a:t> </a:t>
            </a:r>
            <a:r>
              <a:rPr lang="en-US" sz="2400" dirty="0"/>
              <a:t>Begin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	k</a:t>
            </a:r>
            <a:r>
              <a:rPr lang="en-US" sz="2400" dirty="0"/>
              <a:t>:=0;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	While</a:t>
            </a:r>
            <a:r>
              <a:rPr lang="ru-RU" sz="2400" dirty="0" smtClean="0"/>
              <a:t> </a:t>
            </a:r>
            <a:r>
              <a:rPr lang="ru-RU" sz="2400" dirty="0" err="1"/>
              <a:t>not</a:t>
            </a:r>
            <a:r>
              <a:rPr lang="ru-RU" sz="2400" dirty="0"/>
              <a:t> </a:t>
            </a:r>
            <a:r>
              <a:rPr lang="en-US" sz="2400" dirty="0"/>
              <a:t>E</a:t>
            </a:r>
            <a:r>
              <a:rPr lang="en-US" sz="2400" dirty="0" smtClean="0"/>
              <a:t>OLN</a:t>
            </a:r>
            <a:r>
              <a:rPr lang="ru-RU" sz="2400" dirty="0" smtClean="0"/>
              <a:t>(</a:t>
            </a:r>
            <a:r>
              <a:rPr lang="ru-RU" sz="2400" dirty="0" err="1" smtClean="0"/>
              <a:t>f</a:t>
            </a:r>
            <a:r>
              <a:rPr lang="ru-RU" sz="2400" dirty="0"/>
              <a:t>) </a:t>
            </a:r>
            <a:r>
              <a:rPr lang="en-US" sz="2400" dirty="0"/>
              <a:t>do</a:t>
            </a:r>
          </a:p>
          <a:p>
            <a:pPr>
              <a:lnSpc>
                <a:spcPct val="150000"/>
              </a:lnSpc>
            </a:pPr>
            <a:r>
              <a:rPr lang="ru-RU" sz="2400" dirty="0"/>
              <a:t> </a:t>
            </a:r>
            <a:r>
              <a:rPr lang="en-US" sz="2400" dirty="0" smtClean="0"/>
              <a:t>	Begin Read(F,N</a:t>
            </a:r>
            <a:r>
              <a:rPr lang="en-US" sz="2400" dirty="0"/>
              <a:t>);</a:t>
            </a:r>
            <a:r>
              <a:rPr lang="ru-RU" sz="2400" dirty="0"/>
              <a:t> </a:t>
            </a:r>
            <a:r>
              <a:rPr lang="en-US" sz="2400" dirty="0"/>
              <a:t> </a:t>
            </a:r>
            <a:endParaRPr lang="en-US" sz="2400" dirty="0" smtClean="0"/>
          </a:p>
          <a:p>
            <a:pPr>
              <a:lnSpc>
                <a:spcPct val="150000"/>
              </a:lnSpc>
            </a:pPr>
            <a:r>
              <a:rPr lang="en-US" sz="2400" dirty="0" smtClean="0"/>
              <a:t>	k:</a:t>
            </a:r>
            <a:r>
              <a:rPr lang="ru-RU" sz="2400" dirty="0" smtClean="0"/>
              <a:t>=</a:t>
            </a:r>
            <a:r>
              <a:rPr lang="en-US" sz="2400" dirty="0" smtClean="0"/>
              <a:t>k+1</a:t>
            </a:r>
            <a:r>
              <a:rPr lang="en-US" sz="2400" dirty="0"/>
              <a:t>;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 </a:t>
            </a:r>
            <a:r>
              <a:rPr lang="en-US" sz="2400" dirty="0" smtClean="0"/>
              <a:t>	End</a:t>
            </a:r>
            <a:r>
              <a:rPr lang="en-US" sz="2400" dirty="0"/>
              <a:t>;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 </a:t>
            </a:r>
            <a:r>
              <a:rPr lang="en-US" sz="2400" dirty="0" smtClean="0"/>
              <a:t> </a:t>
            </a:r>
            <a:r>
              <a:rPr lang="en-US" sz="2400" dirty="0" err="1" smtClean="0"/>
              <a:t>Writeln</a:t>
            </a:r>
            <a:r>
              <a:rPr lang="en-US" sz="2400" dirty="0" smtClean="0"/>
              <a:t>(k</a:t>
            </a:r>
            <a:r>
              <a:rPr lang="en-US" sz="2400" dirty="0"/>
              <a:t>); </a:t>
            </a:r>
            <a:endParaRPr lang="ru-RU" sz="2400" dirty="0"/>
          </a:p>
          <a:p>
            <a:pPr>
              <a:lnSpc>
                <a:spcPct val="150000"/>
              </a:lnSpc>
            </a:pPr>
            <a:r>
              <a:rPr lang="en-US" sz="2400" dirty="0" smtClean="0"/>
              <a:t>  </a:t>
            </a:r>
            <a:r>
              <a:rPr lang="en-US" sz="2400" dirty="0" err="1" smtClean="0"/>
              <a:t>Readln</a:t>
            </a:r>
            <a:r>
              <a:rPr lang="en-US" sz="2400" dirty="0" smtClean="0"/>
              <a:t>(F</a:t>
            </a:r>
            <a:r>
              <a:rPr lang="en-US" sz="2400" dirty="0"/>
              <a:t>);</a:t>
            </a:r>
            <a:r>
              <a:rPr lang="ru-RU" sz="2400" dirty="0"/>
              <a:t>  </a:t>
            </a:r>
            <a:r>
              <a:rPr lang="en-US" sz="2400" dirty="0"/>
              <a:t>{</a:t>
            </a:r>
            <a:r>
              <a:rPr lang="ru-RU" sz="2400" dirty="0"/>
              <a:t>переход на новую </a:t>
            </a:r>
            <a:r>
              <a:rPr lang="ru-RU" sz="2400" dirty="0" smtClean="0"/>
              <a:t>строку в файле</a:t>
            </a:r>
            <a:r>
              <a:rPr lang="en-US" sz="2400" dirty="0" smtClean="0"/>
              <a:t>}</a:t>
            </a:r>
            <a:endParaRPr lang="en-US" sz="2400" dirty="0"/>
          </a:p>
          <a:p>
            <a:pPr>
              <a:lnSpc>
                <a:spcPct val="150000"/>
              </a:lnSpc>
            </a:pPr>
            <a:r>
              <a:rPr lang="en-US" sz="2400" dirty="0"/>
              <a:t> </a:t>
            </a:r>
            <a:r>
              <a:rPr lang="en-US" sz="2400" dirty="0" smtClean="0"/>
              <a:t> End</a:t>
            </a:r>
            <a:r>
              <a:rPr lang="en-US" sz="2400" dirty="0"/>
              <a:t>;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 </a:t>
            </a:r>
            <a:r>
              <a:rPr lang="en-US" sz="2400" dirty="0" smtClean="0"/>
              <a:t> Close(F</a:t>
            </a:r>
            <a:r>
              <a:rPr lang="en-US" sz="2400" dirty="0"/>
              <a:t>);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  End</a:t>
            </a:r>
            <a:r>
              <a:rPr lang="en-US" sz="2400" dirty="0"/>
              <a:t>.</a:t>
            </a:r>
          </a:p>
          <a:p>
            <a:pPr>
              <a:lnSpc>
                <a:spcPct val="150000"/>
              </a:lnSpc>
            </a:pPr>
            <a:endParaRPr lang="en-US" dirty="0"/>
          </a:p>
          <a:p>
            <a:pPr>
              <a:lnSpc>
                <a:spcPct val="150000"/>
              </a:lnSpc>
            </a:pPr>
            <a:r>
              <a:rPr lang="en-US" dirty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Прямоугольник 2"/>
          <p:cNvSpPr>
            <a:spLocks noChangeArrowheads="1"/>
          </p:cNvSpPr>
          <p:nvPr/>
        </p:nvSpPr>
        <p:spPr bwMode="auto">
          <a:xfrm>
            <a:off x="684213" y="1484313"/>
            <a:ext cx="7704137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800" dirty="0"/>
          </a:p>
          <a:p>
            <a:r>
              <a:rPr lang="ru-RU" sz="2400" dirty="0"/>
              <a:t>В </a:t>
            </a:r>
            <a:r>
              <a:rPr lang="ru-RU" sz="2400" dirty="0" smtClean="0"/>
              <a:t>заданном файле </a:t>
            </a:r>
            <a:r>
              <a:rPr lang="ru-RU" sz="2400" dirty="0"/>
              <a:t>записаны целые числа по строкам. </a:t>
            </a:r>
            <a:endParaRPr lang="ru-RU" sz="2400" dirty="0" smtClean="0"/>
          </a:p>
          <a:p>
            <a:r>
              <a:rPr lang="ru-RU" sz="2400" dirty="0" smtClean="0"/>
              <a:t>В новый </a:t>
            </a:r>
            <a:r>
              <a:rPr lang="ru-RU" sz="2400" dirty="0"/>
              <a:t>файл записать все четные числа, а во второй все нечетные, сохраняя  порядок следования и разбиение на строки.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Задача для практической работы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1"/>
          <p:cNvSpPr>
            <a:spLocks noChangeArrowheads="1"/>
          </p:cNvSpPr>
          <p:nvPr/>
        </p:nvSpPr>
        <p:spPr bwMode="auto">
          <a:xfrm>
            <a:off x="755650" y="764704"/>
            <a:ext cx="7848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/>
              <a:t>Файлы</a:t>
            </a:r>
            <a:r>
              <a:rPr lang="ru-RU" sz="2400" dirty="0"/>
              <a:t> представляют собой последовательности однотипных данных, которые хранятся на устройствах внешней памяти.  </a:t>
            </a:r>
          </a:p>
        </p:txBody>
      </p:sp>
      <p:sp>
        <p:nvSpPr>
          <p:cNvPr id="9219" name="Прямоугольник 2"/>
          <p:cNvSpPr>
            <a:spLocks noChangeArrowheads="1"/>
          </p:cNvSpPr>
          <p:nvPr/>
        </p:nvSpPr>
        <p:spPr bwMode="auto">
          <a:xfrm>
            <a:off x="755650" y="2420888"/>
            <a:ext cx="78486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/>
              <a:t>В языке программирования Паскаль для работы с данными, хранящимися в файлах, должны быть определены переменные файлового типа, через которые далее обеспечивается связь между файлом на диске и программой.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Типы файлов</a:t>
            </a:r>
            <a:br>
              <a:rPr lang="ru-RU" sz="3200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650" y="1412776"/>
            <a:ext cx="80645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latin typeface="+mn-lt"/>
                <a:cs typeface="+mn-cs"/>
              </a:rPr>
              <a:t>Паскаль </a:t>
            </a:r>
            <a:r>
              <a:rPr lang="ru-RU" sz="2400" dirty="0">
                <a:latin typeface="+mn-lt"/>
                <a:cs typeface="+mn-cs"/>
              </a:rPr>
              <a:t>поддерживает три файловых типа: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latin typeface="+mn-lt"/>
                <a:cs typeface="+mn-cs"/>
              </a:rPr>
              <a:t>текстовые файлы;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latin typeface="+mn-lt"/>
                <a:cs typeface="+mn-cs"/>
              </a:rPr>
              <a:t>типизированные файлы;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err="1">
                <a:latin typeface="+mn-lt"/>
                <a:cs typeface="+mn-cs"/>
              </a:rPr>
              <a:t>нетипизированные</a:t>
            </a:r>
            <a:r>
              <a:rPr lang="ru-RU" sz="2400" dirty="0">
                <a:latin typeface="+mn-lt"/>
                <a:cs typeface="+mn-cs"/>
              </a:rPr>
              <a:t> файлы. </a:t>
            </a:r>
            <a:endParaRPr lang="ru-RU" sz="2400" dirty="0" smtClean="0"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400" dirty="0"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400" dirty="0" smtClean="0"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При определении переменной файлового типа </a:t>
            </a:r>
            <a:r>
              <a:rPr lang="ru-RU" sz="2400" dirty="0" smtClean="0"/>
              <a:t>в </a:t>
            </a:r>
            <a:r>
              <a:rPr lang="ru-RU" sz="2400" dirty="0"/>
              <a:t>программе появляется скрытый текущий указатель файла. </a:t>
            </a:r>
            <a:endParaRPr lang="ru-RU" sz="2400" dirty="0" smtClean="0"/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/>
              <a:t>Его </a:t>
            </a:r>
            <a:r>
              <a:rPr lang="ru-RU" sz="2400" dirty="0"/>
              <a:t>назначение – указывать на конкретный элемент файла (обеспечивать доступ к нему).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4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1"/>
          <p:cNvSpPr>
            <a:spLocks noChangeArrowheads="1"/>
          </p:cNvSpPr>
          <p:nvPr/>
        </p:nvSpPr>
        <p:spPr bwMode="auto">
          <a:xfrm>
            <a:off x="611188" y="549275"/>
            <a:ext cx="7921625" cy="587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/>
              <a:t>Типизированный файл в Паскале интерпретируется как последовательность значений определенного базового типа. </a:t>
            </a:r>
          </a:p>
          <a:p>
            <a:endParaRPr lang="ru-RU" sz="2400" dirty="0"/>
          </a:p>
          <a:p>
            <a:r>
              <a:rPr lang="ru-RU" sz="2400" dirty="0"/>
              <a:t>Файловый тип определяется служебными словами</a:t>
            </a:r>
          </a:p>
          <a:p>
            <a:endParaRPr lang="ru-RU" sz="2400" dirty="0"/>
          </a:p>
          <a:p>
            <a:pPr lvl="2"/>
            <a:r>
              <a:rPr lang="ru-RU" sz="2800" b="1" dirty="0"/>
              <a:t> </a:t>
            </a:r>
            <a:r>
              <a:rPr lang="en-US" sz="2800" b="1" dirty="0"/>
              <a:t>F</a:t>
            </a:r>
            <a:r>
              <a:rPr lang="ru-RU" sz="2800" b="1" dirty="0" err="1"/>
              <a:t>ile</a:t>
            </a:r>
            <a:r>
              <a:rPr lang="ru-RU" sz="2800" b="1" dirty="0"/>
              <a:t> </a:t>
            </a:r>
            <a:r>
              <a:rPr lang="ru-RU" sz="2800" b="1" dirty="0" err="1"/>
              <a:t>of</a:t>
            </a:r>
            <a:r>
              <a:rPr lang="ru-RU" sz="2800" b="1" dirty="0"/>
              <a:t> </a:t>
            </a:r>
            <a:r>
              <a:rPr lang="en-US" sz="2800" b="1" dirty="0"/>
              <a:t>&lt; </a:t>
            </a:r>
            <a:r>
              <a:rPr lang="ru-RU" sz="2800" b="1" dirty="0"/>
              <a:t>базовый тип </a:t>
            </a:r>
            <a:r>
              <a:rPr lang="en-US" sz="2800" b="1" dirty="0"/>
              <a:t>&gt;</a:t>
            </a:r>
            <a:r>
              <a:rPr lang="ru-RU" sz="2800" b="1" dirty="0"/>
              <a:t> </a:t>
            </a:r>
          </a:p>
          <a:p>
            <a:endParaRPr lang="ru-RU" sz="2400" dirty="0"/>
          </a:p>
          <a:p>
            <a:r>
              <a:rPr lang="ru-RU" sz="2400" dirty="0"/>
              <a:t>Базовый тип может быть любым, кроме файлового.</a:t>
            </a:r>
          </a:p>
          <a:p>
            <a:endParaRPr lang="ru-RU" sz="2400" dirty="0"/>
          </a:p>
          <a:p>
            <a:r>
              <a:rPr lang="en-US" sz="2400" dirty="0" err="1"/>
              <a:t>var</a:t>
            </a:r>
            <a:endParaRPr lang="en-US" sz="2400" dirty="0"/>
          </a:p>
          <a:p>
            <a:r>
              <a:rPr lang="en-US" sz="2400" dirty="0"/>
              <a:t>   f1: file of char;</a:t>
            </a:r>
          </a:p>
          <a:p>
            <a:r>
              <a:rPr lang="en-US" sz="2400" dirty="0"/>
              <a:t>   f2: file of integer;</a:t>
            </a:r>
            <a:r>
              <a:rPr lang="ru-RU" sz="2400" dirty="0"/>
              <a:t> </a:t>
            </a:r>
          </a:p>
          <a:p>
            <a:r>
              <a:rPr lang="ru-RU" sz="2400" dirty="0"/>
              <a:t>   </a:t>
            </a:r>
            <a:r>
              <a:rPr lang="en-US" sz="2400" dirty="0"/>
              <a:t>f</a:t>
            </a:r>
            <a:r>
              <a:rPr lang="ru-RU" sz="2400" dirty="0"/>
              <a:t>3</a:t>
            </a:r>
            <a:r>
              <a:rPr lang="en-US" sz="2400" dirty="0"/>
              <a:t>: file of real;</a:t>
            </a:r>
            <a:endParaRPr lang="ru-RU" sz="2400" dirty="0"/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1"/>
          <p:cNvSpPr>
            <a:spLocks noChangeArrowheads="1"/>
          </p:cNvSpPr>
          <p:nvPr/>
        </p:nvSpPr>
        <p:spPr bwMode="auto">
          <a:xfrm>
            <a:off x="755576" y="836613"/>
            <a:ext cx="7777237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sz="2400" dirty="0"/>
          </a:p>
          <a:p>
            <a:r>
              <a:rPr lang="ru-RU" sz="2400" dirty="0"/>
              <a:t> В языке программирования Паскаль все действия с файлом (чтение, запись) производятся </a:t>
            </a:r>
            <a:r>
              <a:rPr lang="ru-RU" sz="2400" i="1" dirty="0"/>
              <a:t>поэлементно.</a:t>
            </a:r>
            <a:endParaRPr lang="en-US" sz="2400" i="1" dirty="0"/>
          </a:p>
          <a:p>
            <a:endParaRPr lang="en-US" sz="2400" dirty="0"/>
          </a:p>
          <a:p>
            <a:r>
              <a:rPr lang="ru-RU" sz="2400" dirty="0"/>
              <a:t> Действия совершаются именно над тем элементом файла, на который указывает текущий указатель файла. После того как действие будет завершено, указатель перемещается к следующему элементу. Все элементы файла пронумерованы, начиная с нуля.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ольник 1"/>
          <p:cNvSpPr>
            <a:spLocks noChangeArrowheads="1"/>
          </p:cNvSpPr>
          <p:nvPr/>
        </p:nvSpPr>
        <p:spPr bwMode="auto">
          <a:xfrm>
            <a:off x="539552" y="1360488"/>
            <a:ext cx="8136136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 smtClean="0"/>
              <a:t>Описание</a:t>
            </a:r>
          </a:p>
          <a:p>
            <a:r>
              <a:rPr lang="ru-RU" sz="2800" b="1" dirty="0" err="1" smtClean="0"/>
              <a:t>var</a:t>
            </a:r>
            <a:endParaRPr lang="ru-RU" sz="2800" b="1" dirty="0" smtClean="0"/>
          </a:p>
          <a:p>
            <a:r>
              <a:rPr lang="ru-RU" sz="2800" b="1" dirty="0" smtClean="0"/>
              <a:t>   f: </a:t>
            </a:r>
            <a:r>
              <a:rPr lang="ru-RU" sz="2800" b="1" dirty="0" err="1" smtClean="0"/>
              <a:t>text</a:t>
            </a:r>
            <a:r>
              <a:rPr lang="ru-RU" sz="2800" b="1" dirty="0" smtClean="0"/>
              <a:t>;</a:t>
            </a:r>
          </a:p>
          <a:p>
            <a:endParaRPr lang="ru-RU" sz="2800" dirty="0" smtClean="0"/>
          </a:p>
          <a:p>
            <a:r>
              <a:rPr lang="ru-RU" sz="2400" dirty="0" smtClean="0"/>
              <a:t>Текстовый </a:t>
            </a:r>
            <a:r>
              <a:rPr lang="ru-RU" sz="2400" dirty="0"/>
              <a:t>файл - это совокупность строк. </a:t>
            </a:r>
            <a:r>
              <a:rPr lang="ru-RU" sz="2400" dirty="0" smtClean="0"/>
              <a:t>Каждая </a:t>
            </a:r>
            <a:r>
              <a:rPr lang="ru-RU" sz="2400" dirty="0"/>
              <a:t>строка завершается признаком конца </a:t>
            </a:r>
            <a:r>
              <a:rPr lang="ru-RU" sz="2400" dirty="0" smtClean="0"/>
              <a:t>строки, а сам </a:t>
            </a:r>
            <a:r>
              <a:rPr lang="ru-RU" sz="2400" dirty="0"/>
              <a:t>файл заканчивается меткой конца файла. </a:t>
            </a:r>
          </a:p>
          <a:p>
            <a:r>
              <a:rPr lang="ru-RU" sz="2400" dirty="0"/>
              <a:t>Доступ к каждой строке возможен лишь последовательно, начиная с первой. </a:t>
            </a:r>
          </a:p>
          <a:p>
            <a:r>
              <a:rPr lang="ru-RU" sz="2400" dirty="0"/>
              <a:t>Одновременная запись и чтение запрещены.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44450"/>
            <a:ext cx="7467600" cy="1143000"/>
          </a:xfrm>
        </p:spPr>
        <p:txBody>
          <a:bodyPr/>
          <a:lstStyle/>
          <a:p>
            <a:pPr>
              <a:defRPr/>
            </a:pPr>
            <a:r>
              <a:rPr lang="ru-RU" sz="3200" dirty="0" smtClean="0"/>
              <a:t>Работа с текстовыми файлами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1"/>
          <p:cNvSpPr>
            <a:spLocks noChangeArrowheads="1"/>
          </p:cNvSpPr>
          <p:nvPr/>
        </p:nvSpPr>
        <p:spPr bwMode="auto">
          <a:xfrm>
            <a:off x="467544" y="1340768"/>
            <a:ext cx="8281169" cy="6340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sz="2400" dirty="0"/>
          </a:p>
          <a:p>
            <a:r>
              <a:rPr lang="ru-RU" sz="2400" dirty="0"/>
              <a:t>Любые дисковые файлы становятся доступными программе после связывания их с файловой переменной, объявленной в программе. </a:t>
            </a:r>
            <a:endParaRPr lang="en-US" sz="2400" dirty="0"/>
          </a:p>
          <a:p>
            <a:r>
              <a:rPr lang="ru-RU" sz="2800" b="1" dirty="0" err="1" smtClean="0"/>
              <a:t>Assign</a:t>
            </a:r>
            <a:r>
              <a:rPr lang="ru-RU" sz="2800" b="1" dirty="0" smtClean="0"/>
              <a:t>(</a:t>
            </a:r>
            <a:r>
              <a:rPr lang="ru-RU" sz="2800" b="1" dirty="0" err="1" smtClean="0"/>
              <a:t>f</a:t>
            </a:r>
            <a:r>
              <a:rPr lang="ru-RU" sz="2800" b="1" dirty="0"/>
              <a:t>, </a:t>
            </a:r>
            <a:r>
              <a:rPr lang="en-US" sz="2800" b="1" dirty="0"/>
              <a:t>‘</a:t>
            </a:r>
            <a:r>
              <a:rPr lang="ru-RU" sz="2800" b="1" dirty="0" err="1"/>
              <a:t>FileName</a:t>
            </a:r>
            <a:r>
              <a:rPr lang="en-US" sz="2800" b="1" dirty="0"/>
              <a:t>’</a:t>
            </a:r>
            <a:r>
              <a:rPr lang="ru-RU" sz="2800" b="1" dirty="0"/>
              <a:t>)</a:t>
            </a:r>
          </a:p>
          <a:p>
            <a:endParaRPr lang="ru-RU" sz="2400" dirty="0"/>
          </a:p>
          <a:p>
            <a:r>
              <a:rPr lang="ru-RU" sz="2400" dirty="0" smtClean="0"/>
              <a:t>Эта процедура обеспечивает </a:t>
            </a:r>
            <a:r>
              <a:rPr lang="ru-RU" sz="2400" dirty="0"/>
              <a:t>связь файловой переменной программы с реальным файлом на диске.</a:t>
            </a:r>
          </a:p>
          <a:p>
            <a:endParaRPr lang="ru-RU" sz="2400" dirty="0"/>
          </a:p>
          <a:p>
            <a:r>
              <a:rPr lang="en-US" sz="2400" dirty="0"/>
              <a:t>Assign(F,‘D:\BP\USER\10A\</a:t>
            </a:r>
            <a:r>
              <a:rPr lang="en-US" sz="2400" dirty="0" err="1"/>
              <a:t>familia</a:t>
            </a:r>
            <a:r>
              <a:rPr lang="en-US" sz="2400" dirty="0"/>
              <a:t>\chisla.pas</a:t>
            </a:r>
            <a:r>
              <a:rPr lang="en-US" sz="2400" dirty="0" smtClean="0"/>
              <a:t>');</a:t>
            </a:r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Все операции в программе производятся только с помощью связанной с ним файловой переменной. </a:t>
            </a:r>
          </a:p>
          <a:p>
            <a:endParaRPr lang="ru-RU" sz="2400" dirty="0"/>
          </a:p>
          <a:p>
            <a:r>
              <a:rPr lang="ru-RU" sz="2400" dirty="0"/>
              <a:t> </a:t>
            </a:r>
            <a:endParaRPr lang="en-US" sz="2400" dirty="0"/>
          </a:p>
          <a:p>
            <a:endParaRPr lang="en-US" sz="2400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Стандартные процедуры и функции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ольник 1"/>
          <p:cNvSpPr>
            <a:spLocks noChangeArrowheads="1"/>
          </p:cNvSpPr>
          <p:nvPr/>
        </p:nvSpPr>
        <p:spPr bwMode="auto">
          <a:xfrm>
            <a:off x="539750" y="1484784"/>
            <a:ext cx="78486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 err="1"/>
              <a:t>Reset</a:t>
            </a:r>
            <a:r>
              <a:rPr lang="ru-RU" sz="2800" b="1" dirty="0"/>
              <a:t>(</a:t>
            </a:r>
            <a:r>
              <a:rPr lang="ru-RU" sz="2800" b="1" dirty="0" err="1"/>
              <a:t>f</a:t>
            </a:r>
            <a:r>
              <a:rPr lang="ru-RU" sz="2800" b="1" dirty="0"/>
              <a:t>)</a:t>
            </a:r>
          </a:p>
          <a:p>
            <a:r>
              <a:rPr lang="ru-RU" sz="2400" dirty="0" smtClean="0"/>
              <a:t>открывает </a:t>
            </a:r>
            <a:r>
              <a:rPr lang="ru-RU" sz="2400" dirty="0"/>
              <a:t>для чтения файл, с которым связана файловая переменная </a:t>
            </a:r>
            <a:r>
              <a:rPr lang="ru-RU" sz="2400" dirty="0" err="1"/>
              <a:t>f</a:t>
            </a:r>
            <a:r>
              <a:rPr lang="ru-RU" sz="2400" dirty="0"/>
              <a:t>. </a:t>
            </a:r>
          </a:p>
          <a:p>
            <a:endParaRPr lang="ru-RU" sz="2400" dirty="0"/>
          </a:p>
          <a:p>
            <a:r>
              <a:rPr lang="ru-RU" sz="2800" b="1" dirty="0" err="1"/>
              <a:t>Rewrite</a:t>
            </a:r>
            <a:r>
              <a:rPr lang="ru-RU" sz="2800" b="1" dirty="0"/>
              <a:t>(</a:t>
            </a:r>
            <a:r>
              <a:rPr lang="ru-RU" sz="2800" b="1" dirty="0" err="1"/>
              <a:t>f</a:t>
            </a:r>
            <a:r>
              <a:rPr lang="ru-RU" sz="2800" b="1" dirty="0"/>
              <a:t>)</a:t>
            </a:r>
            <a:endParaRPr lang="en-US" sz="2800" b="1" dirty="0"/>
          </a:p>
          <a:p>
            <a:r>
              <a:rPr lang="ru-RU" sz="2400" dirty="0"/>
              <a:t>открывает </a:t>
            </a:r>
            <a:r>
              <a:rPr lang="ru-RU" sz="2400" dirty="0" smtClean="0"/>
              <a:t>файл </a:t>
            </a:r>
            <a:r>
              <a:rPr lang="ru-RU" sz="2400" dirty="0" smtClean="0"/>
              <a:t>для записи. </a:t>
            </a:r>
            <a:endParaRPr lang="ru-RU" sz="2400" dirty="0"/>
          </a:p>
          <a:p>
            <a:r>
              <a:rPr lang="ru-RU" sz="2400" dirty="0"/>
              <a:t>Если указанный файл уже существовал, то все данные из него уничтожаются. </a:t>
            </a:r>
          </a:p>
          <a:p>
            <a:endParaRPr lang="ru-RU" sz="2400" dirty="0"/>
          </a:p>
          <a:p>
            <a:r>
              <a:rPr lang="ru-RU" sz="2800" b="1" dirty="0" err="1"/>
              <a:t>Close</a:t>
            </a:r>
            <a:r>
              <a:rPr lang="ru-RU" sz="2800" b="1" dirty="0"/>
              <a:t>(</a:t>
            </a:r>
            <a:r>
              <a:rPr lang="ru-RU" sz="2800" b="1" dirty="0" err="1"/>
              <a:t>f</a:t>
            </a:r>
            <a:r>
              <a:rPr lang="ru-RU" sz="2800" b="1" dirty="0"/>
              <a:t>)</a:t>
            </a:r>
          </a:p>
          <a:p>
            <a:r>
              <a:rPr lang="ru-RU" sz="2400" dirty="0"/>
              <a:t> закрывает открытый до этого </a:t>
            </a:r>
            <a:r>
              <a:rPr lang="ru-RU" sz="2400" dirty="0" smtClean="0"/>
              <a:t>файл. Вызов этой процедуры необходим </a:t>
            </a:r>
            <a:r>
              <a:rPr lang="ru-RU" sz="2400" dirty="0"/>
              <a:t>при завершении работы с файлом. </a:t>
            </a:r>
          </a:p>
        </p:txBody>
      </p:sp>
      <p:sp>
        <p:nvSpPr>
          <p:cNvPr id="3" name="Заголовок 2"/>
          <p:cNvSpPr txBox="1">
            <a:spLocks/>
          </p:cNvSpPr>
          <p:nvPr/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sm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Стандартные процедуры и функции</a:t>
            </a:r>
            <a:endParaRPr kumimoji="0" lang="ru-RU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рямоугольник 1"/>
          <p:cNvSpPr>
            <a:spLocks noChangeArrowheads="1"/>
          </p:cNvSpPr>
          <p:nvPr/>
        </p:nvSpPr>
        <p:spPr bwMode="auto">
          <a:xfrm>
            <a:off x="683568" y="1188690"/>
            <a:ext cx="8065145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dirty="0"/>
              <a:t>Чтение из текстового файла: </a:t>
            </a:r>
          </a:p>
          <a:p>
            <a:endParaRPr lang="ru-RU" sz="2800" dirty="0"/>
          </a:p>
          <a:p>
            <a:r>
              <a:rPr lang="ru-RU" sz="2800" b="1" dirty="0" err="1"/>
              <a:t>Read</a:t>
            </a:r>
            <a:r>
              <a:rPr lang="ru-RU" sz="2800" b="1" dirty="0"/>
              <a:t>(</a:t>
            </a:r>
            <a:r>
              <a:rPr lang="ru-RU" sz="2800" b="1" dirty="0" err="1"/>
              <a:t>f</a:t>
            </a:r>
            <a:r>
              <a:rPr lang="ru-RU" sz="2800" b="1" dirty="0"/>
              <a:t>, </a:t>
            </a:r>
            <a:r>
              <a:rPr lang="en-US" sz="2800" b="1" dirty="0"/>
              <a:t>&lt;</a:t>
            </a:r>
            <a:r>
              <a:rPr lang="ru-RU" sz="2800" b="1" dirty="0"/>
              <a:t>список переменных</a:t>
            </a:r>
            <a:r>
              <a:rPr lang="en-US" sz="2800" b="1" dirty="0"/>
              <a:t>&gt;</a:t>
            </a:r>
            <a:r>
              <a:rPr lang="ru-RU" sz="2800" b="1" dirty="0"/>
              <a:t>);</a:t>
            </a:r>
          </a:p>
          <a:p>
            <a:r>
              <a:rPr lang="ru-RU" sz="2800" b="1" dirty="0" err="1"/>
              <a:t>ReadLn</a:t>
            </a:r>
            <a:r>
              <a:rPr lang="ru-RU" sz="2800" b="1" dirty="0"/>
              <a:t>(</a:t>
            </a:r>
            <a:r>
              <a:rPr lang="ru-RU" sz="2800" b="1" dirty="0" err="1"/>
              <a:t>f</a:t>
            </a:r>
            <a:r>
              <a:rPr lang="ru-RU" sz="2800" b="1" dirty="0"/>
              <a:t>, </a:t>
            </a:r>
            <a:r>
              <a:rPr lang="en-US" sz="2800" b="1" dirty="0"/>
              <a:t>&lt;</a:t>
            </a:r>
            <a:r>
              <a:rPr lang="ru-RU" sz="2800" b="1" dirty="0"/>
              <a:t>список переменных</a:t>
            </a:r>
            <a:r>
              <a:rPr lang="en-US" sz="2800" b="1" dirty="0"/>
              <a:t>&gt;</a:t>
            </a:r>
            <a:r>
              <a:rPr lang="ru-RU" sz="2800" b="1" dirty="0"/>
              <a:t>);</a:t>
            </a:r>
            <a:endParaRPr lang="en-US" sz="2800" b="1" dirty="0"/>
          </a:p>
          <a:p>
            <a:endParaRPr lang="en-US" sz="2800" dirty="0"/>
          </a:p>
          <a:p>
            <a:r>
              <a:rPr lang="ru-RU" sz="2800" dirty="0"/>
              <a:t>Запись в текстовый файл: </a:t>
            </a:r>
          </a:p>
          <a:p>
            <a:endParaRPr lang="ru-RU" sz="2800" dirty="0"/>
          </a:p>
          <a:p>
            <a:r>
              <a:rPr lang="ru-RU" sz="2800" b="1" dirty="0" err="1"/>
              <a:t>Write</a:t>
            </a:r>
            <a:r>
              <a:rPr lang="ru-RU" sz="2800" b="1" dirty="0"/>
              <a:t>(</a:t>
            </a:r>
            <a:r>
              <a:rPr lang="ru-RU" sz="2800" b="1" dirty="0" err="1"/>
              <a:t>f</a:t>
            </a:r>
            <a:r>
              <a:rPr lang="ru-RU" sz="2800" b="1" dirty="0"/>
              <a:t>, </a:t>
            </a:r>
            <a:r>
              <a:rPr lang="en-US" sz="2800" b="1" dirty="0"/>
              <a:t>&lt;</a:t>
            </a:r>
            <a:r>
              <a:rPr lang="ru-RU" sz="2800" b="1" dirty="0"/>
              <a:t>список переменных</a:t>
            </a:r>
            <a:r>
              <a:rPr lang="en-US" sz="2800" b="1" dirty="0"/>
              <a:t>&gt;</a:t>
            </a:r>
            <a:r>
              <a:rPr lang="ru-RU" sz="2800" b="1" dirty="0"/>
              <a:t>);</a:t>
            </a:r>
          </a:p>
          <a:p>
            <a:r>
              <a:rPr lang="ru-RU" sz="2800" b="1" dirty="0" err="1"/>
              <a:t>WriteLn</a:t>
            </a:r>
            <a:r>
              <a:rPr lang="ru-RU" sz="2800" b="1" dirty="0"/>
              <a:t>(</a:t>
            </a:r>
            <a:r>
              <a:rPr lang="ru-RU" sz="2800" b="1" dirty="0" err="1"/>
              <a:t>f</a:t>
            </a:r>
            <a:r>
              <a:rPr lang="ru-RU" sz="2800" b="1" dirty="0"/>
              <a:t>, </a:t>
            </a:r>
            <a:r>
              <a:rPr lang="en-US" sz="2800" b="1" dirty="0"/>
              <a:t>&lt;</a:t>
            </a:r>
            <a:r>
              <a:rPr lang="ru-RU" sz="2800" b="1" dirty="0"/>
              <a:t>список переменных</a:t>
            </a:r>
            <a:r>
              <a:rPr lang="en-US" sz="2800" b="1" dirty="0"/>
              <a:t>&gt;</a:t>
            </a:r>
            <a:r>
              <a:rPr lang="ru-RU" sz="2800" b="1" dirty="0"/>
              <a:t>);</a:t>
            </a:r>
            <a:endParaRPr lang="en-US" sz="2800" b="1" dirty="0"/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1967</TotalTime>
  <Words>605</Words>
  <Application>Microsoft Office PowerPoint</Application>
  <PresentationFormat>Экран (4:3)</PresentationFormat>
  <Paragraphs>117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Century Schoolbook</vt:lpstr>
      <vt:lpstr>Arial</vt:lpstr>
      <vt:lpstr>Wingdings</vt:lpstr>
      <vt:lpstr>Wingdings 2</vt:lpstr>
      <vt:lpstr>Calibri</vt:lpstr>
      <vt:lpstr>Эркер</vt:lpstr>
      <vt:lpstr>Файловый тип данных в Паскале</vt:lpstr>
      <vt:lpstr>Слайд 2</vt:lpstr>
      <vt:lpstr>Типы файлов </vt:lpstr>
      <vt:lpstr>Слайд 4</vt:lpstr>
      <vt:lpstr>Слайд 5</vt:lpstr>
      <vt:lpstr>Работа с текстовыми файлами</vt:lpstr>
      <vt:lpstr>Стандартные процедуры и функции</vt:lpstr>
      <vt:lpstr>Слайд 8</vt:lpstr>
      <vt:lpstr>Слайд 9</vt:lpstr>
      <vt:lpstr>Слайд 10</vt:lpstr>
      <vt:lpstr>Слайд 11</vt:lpstr>
      <vt:lpstr>Пример  программы</vt:lpstr>
      <vt:lpstr>Слайд 13</vt:lpstr>
      <vt:lpstr>Задача для практической работы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Файловый тип данных в Паскале</dc:title>
  <dc:creator>admin</dc:creator>
  <cp:lastModifiedBy>inf32</cp:lastModifiedBy>
  <cp:revision>14</cp:revision>
  <dcterms:created xsi:type="dcterms:W3CDTF">2012-11-14T15:13:47Z</dcterms:created>
  <dcterms:modified xsi:type="dcterms:W3CDTF">2022-01-21T19:08:17Z</dcterms:modified>
</cp:coreProperties>
</file>